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4.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notesSlides/notesSlide3.xml" ContentType="application/vnd.openxmlformats-officedocument.presentationml.notesSlide+xml"/>
  <Override PartName="/ppt/tags/tag16.xml" ContentType="application/vnd.openxmlformats-officedocument.presentationml.tags+xml"/>
  <Override PartName="/ppt/notesSlides/notesSlide4.xml" ContentType="application/vnd.openxmlformats-officedocument.presentationml.notesSlide+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notesSlides/notesSlide6.xml" ContentType="application/vnd.openxmlformats-officedocument.presentationml.notesSlide+xml"/>
  <Override PartName="/ppt/tags/tag19.xml" ContentType="application/vnd.openxmlformats-officedocument.presentationml.tags+xml"/>
  <Override PartName="/ppt/notesSlides/notesSlide7.xml" ContentType="application/vnd.openxmlformats-officedocument.presentationml.notesSlide+xml"/>
  <Override PartName="/ppt/tags/tag20.xml" ContentType="application/vnd.openxmlformats-officedocument.presentationml.tags+xml"/>
  <Override PartName="/ppt/notesSlides/notesSlide8.xml" ContentType="application/vnd.openxmlformats-officedocument.presentationml.notesSlide+xml"/>
  <Override PartName="/ppt/tags/tag21.xml" ContentType="application/vnd.openxmlformats-officedocument.presentationml.tags+xml"/>
  <Override PartName="/ppt/notesSlides/notesSlide9.xml" ContentType="application/vnd.openxmlformats-officedocument.presentationml.notesSlide+xml"/>
  <Override PartName="/ppt/tags/tag22.xml" ContentType="application/vnd.openxmlformats-officedocument.presentationml.tags+xml"/>
  <Override PartName="/ppt/notesSlides/notesSlide10.xml" ContentType="application/vnd.openxmlformats-officedocument.presentationml.notesSlide+xml"/>
  <Override PartName="/ppt/tags/tag23.xml" ContentType="application/vnd.openxmlformats-officedocument.presentationml.tags+xml"/>
  <Override PartName="/ppt/notesSlides/notesSlide11.xml" ContentType="application/vnd.openxmlformats-officedocument.presentationml.notesSlide+xml"/>
  <Override PartName="/ppt/tags/tag24.xml" ContentType="application/vnd.openxmlformats-officedocument.presentationml.tags+xml"/>
  <Override PartName="/ppt/notesSlides/notesSlide12.xml" ContentType="application/vnd.openxmlformats-officedocument.presentationml.notesSlide+xml"/>
  <Override PartName="/ppt/tags/tag25.xml" ContentType="application/vnd.openxmlformats-officedocument.presentationml.tags+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6.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notesSlides/notesSlide18.xml" ContentType="application/vnd.openxmlformats-officedocument.presentationml.notesSlide+xml"/>
  <Override PartName="/ppt/tags/tag31.xml" ContentType="application/vnd.openxmlformats-officedocument.presentationml.tags+xml"/>
  <Override PartName="/ppt/notesSlides/notesSlide19.xml" ContentType="application/vnd.openxmlformats-officedocument.presentationml.notesSlide+xml"/>
  <Override PartName="/ppt/tags/tag32.xml" ContentType="application/vnd.openxmlformats-officedocument.presentationml.tags+xml"/>
  <Override PartName="/ppt/notesSlides/notesSlide20.xml" ContentType="application/vnd.openxmlformats-officedocument.presentationml.notesSlide+xml"/>
  <Override PartName="/ppt/tags/tag33.xml" ContentType="application/vnd.openxmlformats-officedocument.presentationml.tags+xml"/>
  <Override PartName="/ppt/notesSlides/notesSlide21.xml" ContentType="application/vnd.openxmlformats-officedocument.presentationml.notesSlide+xml"/>
  <Override PartName="/ppt/tags/tag34.xml" ContentType="application/vnd.openxmlformats-officedocument.presentationml.tags+xml"/>
  <Override PartName="/ppt/notesSlides/notesSlide22.xml" ContentType="application/vnd.openxmlformats-officedocument.presentationml.notesSlide+xml"/>
  <Override PartName="/ppt/tags/tag35.xml" ContentType="application/vnd.openxmlformats-officedocument.presentationml.tags+xml"/>
  <Override PartName="/ppt/notesSlides/notesSlide23.xml" ContentType="application/vnd.openxmlformats-officedocument.presentationml.notesSlide+xml"/>
  <Override PartName="/ppt/tags/tag36.xml" ContentType="application/vnd.openxmlformats-officedocument.presentationml.tags+xml"/>
  <Override PartName="/ppt/notesSlides/notesSlide24.xml" ContentType="application/vnd.openxmlformats-officedocument.presentationml.notesSlide+xml"/>
  <Override PartName="/ppt/tags/tag37.xml" ContentType="application/vnd.openxmlformats-officedocument.presentationml.tags+xml"/>
  <Override PartName="/ppt/notesSlides/notesSlide25.xml" ContentType="application/vnd.openxmlformats-officedocument.presentationml.notesSlide+xml"/>
  <Override PartName="/ppt/tags/tag38.xml" ContentType="application/vnd.openxmlformats-officedocument.presentationml.tags+xml"/>
  <Override PartName="/ppt/notesSlides/notesSlide26.xml" ContentType="application/vnd.openxmlformats-officedocument.presentationml.notesSlide+xml"/>
  <Override PartName="/ppt/tags/tag39.xml" ContentType="application/vnd.openxmlformats-officedocument.presentationml.tags+xml"/>
  <Override PartName="/ppt/notesSlides/notesSlide27.xml" ContentType="application/vnd.openxmlformats-officedocument.presentationml.notesSlide+xml"/>
  <Override PartName="/ppt/tags/tag40.xml" ContentType="application/vnd.openxmlformats-officedocument.presentationml.tags+xml"/>
  <Override PartName="/ppt/notesSlides/notesSlide28.xml" ContentType="application/vnd.openxmlformats-officedocument.presentationml.notesSlide+xml"/>
  <Override PartName="/ppt/tags/tag41.xml" ContentType="application/vnd.openxmlformats-officedocument.presentationml.tags+xml"/>
  <Override PartName="/ppt/notesSlides/notesSlide29.xml" ContentType="application/vnd.openxmlformats-officedocument.presentationml.notesSlide+xml"/>
  <Override PartName="/ppt/tags/tag42.xml" ContentType="application/vnd.openxmlformats-officedocument.presentationml.tags+xml"/>
  <Override PartName="/ppt/notesSlides/notesSlide30.xml" ContentType="application/vnd.openxmlformats-officedocument.presentationml.notesSlide+xml"/>
  <Override PartName="/ppt/tags/tag43.xml" ContentType="application/vnd.openxmlformats-officedocument.presentationml.tags+xml"/>
  <Override PartName="/ppt/notesSlides/notesSlide31.xml" ContentType="application/vnd.openxmlformats-officedocument.presentationml.notesSlide+xml"/>
  <Override PartName="/ppt/tags/tag44.xml" ContentType="application/vnd.openxmlformats-officedocument.presentationml.tags+xml"/>
  <Override PartName="/ppt/notesSlides/notesSlide32.xml" ContentType="application/vnd.openxmlformats-officedocument.presentationml.notesSlide+xml"/>
  <Override PartName="/ppt/tags/tag45.xml" ContentType="application/vnd.openxmlformats-officedocument.presentationml.tags+xml"/>
  <Override PartName="/ppt/notesSlides/notesSlide33.xml" ContentType="application/vnd.openxmlformats-officedocument.presentationml.notesSlide+xml"/>
  <Override PartName="/ppt/tags/tag46.xml" ContentType="application/vnd.openxmlformats-officedocument.presentationml.tags+xml"/>
  <Override PartName="/ppt/notesSlides/notesSlide34.xml" ContentType="application/vnd.openxmlformats-officedocument.presentationml.notesSlide+xml"/>
  <Override PartName="/ppt/tags/tag47.xml" ContentType="application/vnd.openxmlformats-officedocument.presentationml.tags+xml"/>
  <Override PartName="/ppt/notesSlides/notesSlide35.xml" ContentType="application/vnd.openxmlformats-officedocument.presentationml.notesSlide+xml"/>
  <Override PartName="/ppt/tags/tag48.xml" ContentType="application/vnd.openxmlformats-officedocument.presentationml.tags+xml"/>
  <Override PartName="/ppt/notesSlides/notesSlide36.xml" ContentType="application/vnd.openxmlformats-officedocument.presentationml.notesSlide+xml"/>
  <Override PartName="/ppt/tags/tag49.xml" ContentType="application/vnd.openxmlformats-officedocument.presentationml.tags+xml"/>
  <Override PartName="/ppt/notesSlides/notesSlide37.xml" ContentType="application/vnd.openxmlformats-officedocument.presentationml.notesSlide+xml"/>
  <Override PartName="/ppt/tags/tag50.xml" ContentType="application/vnd.openxmlformats-officedocument.presentationml.tags+xml"/>
  <Override PartName="/ppt/notesSlides/notesSlide38.xml" ContentType="application/vnd.openxmlformats-officedocument.presentationml.notesSlide+xml"/>
  <Override PartName="/ppt/tags/tag51.xml" ContentType="application/vnd.openxmlformats-officedocument.presentationml.tags+xml"/>
  <Override PartName="/ppt/notesSlides/notesSlide39.xml" ContentType="application/vnd.openxmlformats-officedocument.presentationml.notesSlide+xml"/>
  <Override PartName="/ppt/tags/tag52.xml" ContentType="application/vnd.openxmlformats-officedocument.presentationml.tags+xml"/>
  <Override PartName="/ppt/notesSlides/notesSlide40.xml" ContentType="application/vnd.openxmlformats-officedocument.presentationml.notesSlide+xml"/>
  <Override PartName="/ppt/tags/tag53.xml" ContentType="application/vnd.openxmlformats-officedocument.presentationml.tags+xml"/>
  <Override PartName="/ppt/notesSlides/notesSlide41.xml" ContentType="application/vnd.openxmlformats-officedocument.presentationml.notesSlide+xml"/>
  <Override PartName="/ppt/tags/tag54.xml" ContentType="application/vnd.openxmlformats-officedocument.presentationml.tags+xml"/>
  <Override PartName="/ppt/notesSlides/notesSlide42.xml" ContentType="application/vnd.openxmlformats-officedocument.presentationml.notesSlide+xml"/>
  <Override PartName="/ppt/tags/tag55.xml" ContentType="application/vnd.openxmlformats-officedocument.presentationml.tags+xml"/>
  <Override PartName="/ppt/notesSlides/notesSlide43.xml" ContentType="application/vnd.openxmlformats-officedocument.presentationml.notesSlide+xml"/>
  <Override PartName="/ppt/tags/tag56.xml" ContentType="application/vnd.openxmlformats-officedocument.presentationml.tags+xml"/>
  <Override PartName="/ppt/notesSlides/notesSlide44.xml" ContentType="application/vnd.openxmlformats-officedocument.presentationml.notesSlide+xml"/>
  <Override PartName="/ppt/tags/tag57.xml" ContentType="application/vnd.openxmlformats-officedocument.presentationml.tags+xml"/>
  <Override PartName="/ppt/notesSlides/notesSlide45.xml" ContentType="application/vnd.openxmlformats-officedocument.presentationml.notesSlide+xml"/>
  <Override PartName="/ppt/tags/tag58.xml" ContentType="application/vnd.openxmlformats-officedocument.presentationml.tags+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9" r:id="rId5"/>
    <p:sldMasterId id="2147483707" r:id="rId6"/>
  </p:sldMasterIdLst>
  <p:notesMasterIdLst>
    <p:notesMasterId r:id="rId53"/>
  </p:notesMasterIdLst>
  <p:sldIdLst>
    <p:sldId id="271" r:id="rId7"/>
    <p:sldId id="2147374266" r:id="rId8"/>
    <p:sldId id="375" r:id="rId9"/>
    <p:sldId id="2147374300" r:id="rId10"/>
    <p:sldId id="2147374080" r:id="rId11"/>
    <p:sldId id="2147374244" r:id="rId12"/>
    <p:sldId id="2147374267" r:id="rId13"/>
    <p:sldId id="2147374141" r:id="rId14"/>
    <p:sldId id="2147374135" r:id="rId15"/>
    <p:sldId id="2147374181" r:id="rId16"/>
    <p:sldId id="2147374268" r:id="rId17"/>
    <p:sldId id="2147374209" r:id="rId18"/>
    <p:sldId id="2147374164" r:id="rId19"/>
    <p:sldId id="2147374137" r:id="rId20"/>
    <p:sldId id="2147374138" r:id="rId21"/>
    <p:sldId id="2147374245" r:id="rId22"/>
    <p:sldId id="2147374242" r:id="rId23"/>
    <p:sldId id="2147374165" r:id="rId24"/>
    <p:sldId id="2147374149" r:id="rId25"/>
    <p:sldId id="2147374210" r:id="rId26"/>
    <p:sldId id="2147374276" r:id="rId27"/>
    <p:sldId id="2147374377" r:id="rId28"/>
    <p:sldId id="2147374252" r:id="rId29"/>
    <p:sldId id="2147374171" r:id="rId30"/>
    <p:sldId id="2147374250" r:id="rId31"/>
    <p:sldId id="2147374249" r:id="rId32"/>
    <p:sldId id="2147374251" r:id="rId33"/>
    <p:sldId id="2147374231" r:id="rId34"/>
    <p:sldId id="2147374167" r:id="rId35"/>
    <p:sldId id="2147374376" r:id="rId36"/>
    <p:sldId id="2147374299" r:id="rId37"/>
    <p:sldId id="2147374146" r:id="rId38"/>
    <p:sldId id="2147374301" r:id="rId39"/>
    <p:sldId id="2147374166" r:id="rId40"/>
    <p:sldId id="2147374302" r:id="rId41"/>
    <p:sldId id="2147374147" r:id="rId42"/>
    <p:sldId id="2147374303" r:id="rId43"/>
    <p:sldId id="2147374182" r:id="rId44"/>
    <p:sldId id="2147374304" r:id="rId45"/>
    <p:sldId id="2147374229" r:id="rId46"/>
    <p:sldId id="2147374233" r:id="rId47"/>
    <p:sldId id="2147374234" r:id="rId48"/>
    <p:sldId id="2147374142" r:id="rId49"/>
    <p:sldId id="2147374230" r:id="rId50"/>
    <p:sldId id="2147374375" r:id="rId51"/>
    <p:sldId id="2147374228" r:id="rId52"/>
  </p:sldIdLst>
  <p:sldSz cx="12192000" cy="6858000"/>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Section 8-10 mins" id="{714C8B30-2ADC-45F5-A599-599857EA656C}">
          <p14:sldIdLst>
            <p14:sldId id="271"/>
            <p14:sldId id="2147374266"/>
            <p14:sldId id="375"/>
            <p14:sldId id="2147374300"/>
            <p14:sldId id="2147374080"/>
            <p14:sldId id="2147374244"/>
          </p14:sldIdLst>
        </p14:section>
        <p14:section name="Choose 1 Greeting &amp; Connect, Hide the Other" id="{D14335FD-6810-4D74-B2D8-C39D7F7C2F3C}">
          <p14:sldIdLst>
            <p14:sldId id="2147374267"/>
            <p14:sldId id="2147374141"/>
          </p14:sldIdLst>
        </p14:section>
        <p14:section name="Learning Section, 25 minutes" id="{9C0797FD-C476-468E-AE6E-A33EC3198D08}">
          <p14:sldIdLst>
            <p14:sldId id="2147374135"/>
            <p14:sldId id="2147374181"/>
            <p14:sldId id="2147374268"/>
            <p14:sldId id="2147374209"/>
            <p14:sldId id="2147374164"/>
            <p14:sldId id="2147374137"/>
            <p14:sldId id="2147374138"/>
            <p14:sldId id="2147374245"/>
            <p14:sldId id="2147374242"/>
            <p14:sldId id="2147374165"/>
            <p14:sldId id="2147374149"/>
            <p14:sldId id="2147374210"/>
            <p14:sldId id="2147374276"/>
            <p14:sldId id="2147374377"/>
            <p14:sldId id="2147374252"/>
            <p14:sldId id="2147374171"/>
            <p14:sldId id="2147374250"/>
            <p14:sldId id="2147374249"/>
            <p14:sldId id="2147374251"/>
            <p14:sldId id="2147374231"/>
          </p14:sldIdLst>
        </p14:section>
        <p14:section name="Collaboration Section, Choose 2-3 Videos" id="{6A852DA7-41D9-4218-AA3F-99BF6AA5EF19}">
          <p14:sldIdLst>
            <p14:sldId id="2147374167"/>
            <p14:sldId id="2147374376"/>
            <p14:sldId id="2147374299"/>
            <p14:sldId id="2147374146"/>
            <p14:sldId id="2147374301"/>
            <p14:sldId id="2147374166"/>
            <p14:sldId id="2147374302"/>
            <p14:sldId id="2147374147"/>
            <p14:sldId id="2147374303"/>
            <p14:sldId id="2147374182"/>
            <p14:sldId id="2147374304"/>
          </p14:sldIdLst>
        </p14:section>
        <p14:section name="Closing Section, 10 minutes" id="{190AF867-D37C-4BBA-81C9-CC9120DAEC9E}">
          <p14:sldIdLst>
            <p14:sldId id="2147374229"/>
            <p14:sldId id="2147374233"/>
            <p14:sldId id="2147374234"/>
            <p14:sldId id="2147374142"/>
            <p14:sldId id="2147374230"/>
            <p14:sldId id="2147374375"/>
            <p14:sldId id="214737422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A31F28-E4B2-D47E-0BAD-034E725DDE3B}" name="Boone, Barbara" initials="BB" userId="S::boone.32@osu.edu::4d307720-9fe2-429f-952d-af46405ef1a4" providerId="AD"/>
  <p188:author id="{D6AE583E-C0FB-73CF-BEA3-E4F19BE6871F}" name="DeShon, Sarah" initials="SD" userId="S::deshon.8@osu.edu::aa4818cd-f336-48cc-897c-23979e9f5440" providerId="AD"/>
  <p188:author id="{0B30D78A-B8BB-E440-F758-EC0665739E45}" name="Haddad, Hind" initials="HH" userId="S::haddad.172@buckeyemail.osu.edu::140333d3-4db3-4f63-84cc-4be9799953bd" providerId="AD"/>
  <p188:author id="{889B47A7-FD0F-FCE8-96BA-6F86ED7684C8}" name="Duncan, Amy" initials="DA" userId="S::duncan.1393@buckeyemail.osu.edu::737018c9-68f7-40be-9c25-90b480be8edd" providerId="AD"/>
  <p188:author id="{87FB23DD-2D24-6C9E-207E-33C36F1E54F2}" name="Wellman, Meredith" initials="MW" userId="S::wellman.87@osu.edu::e1567fcf-e058-4566-af48-d81827ed67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6686D"/>
    <a:srgbClr val="8CBE84"/>
    <a:srgbClr val="4A756A"/>
    <a:srgbClr val="D65828"/>
    <a:srgbClr val="3BBBBF"/>
    <a:srgbClr val="000000"/>
    <a:srgbClr val="CAE3D8"/>
    <a:srgbClr val="851E5E"/>
    <a:srgbClr val="B06E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405F37-4CE0-4EFE-87D7-A1409D9F54D7}" v="51" dt="2026-08-31T19:00:04.172"/>
    <p1510:client id="{B2DFE732-3EA6-4730-9B4D-2343A837D832}" v="1" dt="2026-08-31T18:32:25.968"/>
    <p1510:client id="{CA20548C-3042-4117-AAA1-F831BE02A139}" v="7" dt="2026-09-01T17:31:07.5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879" autoAdjust="0"/>
  </p:normalViewPr>
  <p:slideViewPr>
    <p:cSldViewPr snapToGrid="0">
      <p:cViewPr varScale="1">
        <p:scale>
          <a:sx n="67" d="100"/>
          <a:sy n="67" d="100"/>
        </p:scale>
        <p:origin x="215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llman, Meredith" userId="e1567fcf-e058-4566-af48-d81827ed67a7" providerId="ADAL" clId="{0955E851-C86C-4302-86CB-1965EA15D3A4}"/>
    <pc:docChg chg="undo custSel modSld">
      <pc:chgData name="Wellman, Meredith" userId="e1567fcf-e058-4566-af48-d81827ed67a7" providerId="ADAL" clId="{0955E851-C86C-4302-86CB-1965EA15D3A4}" dt="2026-09-01T17:33:07.544" v="907" actId="14100"/>
      <pc:docMkLst>
        <pc:docMk/>
      </pc:docMkLst>
      <pc:sldChg chg="modSp mod modNotesTx">
        <pc:chgData name="Wellman, Meredith" userId="e1567fcf-e058-4566-af48-d81827ed67a7" providerId="ADAL" clId="{0955E851-C86C-4302-86CB-1965EA15D3A4}" dt="2026-09-01T17:26:56.787" v="522" actId="20577"/>
        <pc:sldMkLst>
          <pc:docMk/>
          <pc:sldMk cId="0" sldId="271"/>
        </pc:sldMkLst>
        <pc:spChg chg="mod">
          <ac:chgData name="Wellman, Meredith" userId="e1567fcf-e058-4566-af48-d81827ed67a7" providerId="ADAL" clId="{0955E851-C86C-4302-86CB-1965EA15D3A4}" dt="2026-08-27T16:53:40.620" v="402" actId="207"/>
          <ac:spMkLst>
            <pc:docMk/>
            <pc:sldMk cId="0" sldId="271"/>
            <ac:spMk id="252" creationId="{00000000-0000-0000-0000-000000000000}"/>
          </ac:spMkLst>
        </pc:spChg>
      </pc:sldChg>
      <pc:sldChg chg="modNotesTx">
        <pc:chgData name="Wellman, Meredith" userId="e1567fcf-e058-4566-af48-d81827ed67a7" providerId="ADAL" clId="{0955E851-C86C-4302-86CB-1965EA15D3A4}" dt="2026-08-19T17:39:39.851" v="267" actId="20577"/>
        <pc:sldMkLst>
          <pc:docMk/>
          <pc:sldMk cId="899353652" sldId="2147374138"/>
        </pc:sldMkLst>
      </pc:sldChg>
      <pc:sldChg chg="modNotesTx">
        <pc:chgData name="Wellman, Meredith" userId="e1567fcf-e058-4566-af48-d81827ed67a7" providerId="ADAL" clId="{0955E851-C86C-4302-86CB-1965EA15D3A4}" dt="2026-09-01T17:28:05.203" v="555" actId="20577"/>
        <pc:sldMkLst>
          <pc:docMk/>
          <pc:sldMk cId="3820747258" sldId="2147374141"/>
        </pc:sldMkLst>
      </pc:sldChg>
      <pc:sldChg chg="modSp mod modNotesTx">
        <pc:chgData name="Wellman, Meredith" userId="e1567fcf-e058-4566-af48-d81827ed67a7" providerId="ADAL" clId="{0955E851-C86C-4302-86CB-1965EA15D3A4}" dt="2026-08-19T17:43:15.449" v="337" actId="20577"/>
        <pc:sldMkLst>
          <pc:docMk/>
          <pc:sldMk cId="4204778078" sldId="2147374142"/>
        </pc:sldMkLst>
        <pc:spChg chg="mod">
          <ac:chgData name="Wellman, Meredith" userId="e1567fcf-e058-4566-af48-d81827ed67a7" providerId="ADAL" clId="{0955E851-C86C-4302-86CB-1965EA15D3A4}" dt="2026-08-19T17:43:15.449" v="337" actId="20577"/>
          <ac:spMkLst>
            <pc:docMk/>
            <pc:sldMk cId="4204778078" sldId="2147374142"/>
            <ac:spMk id="10" creationId="{6E186526-EEEF-69B6-CBBA-7E3780A41E3A}"/>
          </ac:spMkLst>
        </pc:spChg>
      </pc:sldChg>
      <pc:sldChg chg="modSp mod modNotesTx">
        <pc:chgData name="Wellman, Meredith" userId="e1567fcf-e058-4566-af48-d81827ed67a7" providerId="ADAL" clId="{0955E851-C86C-4302-86CB-1965EA15D3A4}" dt="2026-09-01T17:33:07.544" v="907" actId="14100"/>
        <pc:sldMkLst>
          <pc:docMk/>
          <pc:sldMk cId="4170894041" sldId="2147374167"/>
        </pc:sldMkLst>
        <pc:spChg chg="mod">
          <ac:chgData name="Wellman, Meredith" userId="e1567fcf-e058-4566-af48-d81827ed67a7" providerId="ADAL" clId="{0955E851-C86C-4302-86CB-1965EA15D3A4}" dt="2026-09-01T17:33:07.544" v="907" actId="14100"/>
          <ac:spMkLst>
            <pc:docMk/>
            <pc:sldMk cId="4170894041" sldId="2147374167"/>
            <ac:spMk id="2" creationId="{82060A2A-0BA8-C165-C301-CAD95D6246CA}"/>
          </ac:spMkLst>
        </pc:spChg>
      </pc:sldChg>
      <pc:sldChg chg="modNotesTx">
        <pc:chgData name="Wellman, Meredith" userId="e1567fcf-e058-4566-af48-d81827ed67a7" providerId="ADAL" clId="{0955E851-C86C-4302-86CB-1965EA15D3A4}" dt="2026-08-19T17:41:35.970" v="297" actId="6549"/>
        <pc:sldMkLst>
          <pc:docMk/>
          <pc:sldMk cId="3384862629" sldId="2147374210"/>
        </pc:sldMkLst>
      </pc:sldChg>
      <pc:sldChg chg="modNotesTx">
        <pc:chgData name="Wellman, Meredith" userId="e1567fcf-e058-4566-af48-d81827ed67a7" providerId="ADAL" clId="{0955E851-C86C-4302-86CB-1965EA15D3A4}" dt="2026-09-01T17:31:07.290" v="885" actId="20577"/>
        <pc:sldMkLst>
          <pc:docMk/>
          <pc:sldMk cId="2185853134" sldId="2147374228"/>
        </pc:sldMkLst>
      </pc:sldChg>
      <pc:sldChg chg="modNotesTx">
        <pc:chgData name="Wellman, Meredith" userId="e1567fcf-e058-4566-af48-d81827ed67a7" providerId="ADAL" clId="{0955E851-C86C-4302-86CB-1965EA15D3A4}" dt="2026-08-19T17:43:37.234" v="339" actId="20577"/>
        <pc:sldMkLst>
          <pc:docMk/>
          <pc:sldMk cId="1776168274" sldId="2147374230"/>
        </pc:sldMkLst>
      </pc:sldChg>
      <pc:sldChg chg="modNotesTx">
        <pc:chgData name="Wellman, Meredith" userId="e1567fcf-e058-4566-af48-d81827ed67a7" providerId="ADAL" clId="{0955E851-C86C-4302-86CB-1965EA15D3A4}" dt="2026-09-01T17:27:37.638" v="543" actId="20577"/>
        <pc:sldMkLst>
          <pc:docMk/>
          <pc:sldMk cId="2968972850" sldId="2147374267"/>
        </pc:sldMkLst>
      </pc:sldChg>
      <pc:sldChg chg="addSp delSp modSp mod modNotesTx">
        <pc:chgData name="Wellman, Meredith" userId="e1567fcf-e058-4566-af48-d81827ed67a7" providerId="ADAL" clId="{0955E851-C86C-4302-86CB-1965EA15D3A4}" dt="2026-09-01T17:30:10.868" v="870" actId="113"/>
        <pc:sldMkLst>
          <pc:docMk/>
          <pc:sldMk cId="1948165470" sldId="2147374375"/>
        </pc:sldMkLst>
        <pc:spChg chg="mod">
          <ac:chgData name="Wellman, Meredith" userId="e1567fcf-e058-4566-af48-d81827ed67a7" providerId="ADAL" clId="{0955E851-C86C-4302-86CB-1965EA15D3A4}" dt="2026-08-19T17:44:11.102" v="396" actId="1076"/>
          <ac:spMkLst>
            <pc:docMk/>
            <pc:sldMk cId="1948165470" sldId="2147374375"/>
            <ac:spMk id="2" creationId="{25B22048-DACD-29D5-5148-C31B6A3A1DF9}"/>
          </ac:spMkLst>
        </pc:spChg>
      </pc:sldChg>
      <pc:sldChg chg="modNotesTx">
        <pc:chgData name="Wellman, Meredith" userId="e1567fcf-e058-4566-af48-d81827ed67a7" providerId="ADAL" clId="{0955E851-C86C-4302-86CB-1965EA15D3A4}" dt="2026-09-01T17:29:18.441" v="753" actId="20577"/>
        <pc:sldMkLst>
          <pc:docMk/>
          <pc:sldMk cId="2595255867" sldId="2147374377"/>
        </pc:sldMkLst>
      </pc:sldChg>
    </pc:docChg>
  </pc:docChgLst>
  <pc:docChgLst>
    <pc:chgData name="DeShon, Sarah" userId="aa4818cd-f336-48cc-897c-23979e9f5440" providerId="ADAL" clId="{E2B90A87-24BB-4262-94D0-EAC6BF495978}"/>
    <pc:docChg chg="custSel addSld modSld modSection">
      <pc:chgData name="DeShon, Sarah" userId="aa4818cd-f336-48cc-897c-23979e9f5440" providerId="ADAL" clId="{E2B90A87-24BB-4262-94D0-EAC6BF495978}" dt="2026-08-31T19:00:04.172" v="720" actId="20577"/>
      <pc:docMkLst>
        <pc:docMk/>
      </pc:docMkLst>
      <pc:sldChg chg="addSp delSp modSp mod">
        <pc:chgData name="DeShon, Sarah" userId="aa4818cd-f336-48cc-897c-23979e9f5440" providerId="ADAL" clId="{E2B90A87-24BB-4262-94D0-EAC6BF495978}" dt="2026-08-24T18:27:11.886" v="717" actId="207"/>
        <pc:sldMkLst>
          <pc:docMk/>
          <pc:sldMk cId="0" sldId="271"/>
        </pc:sldMkLst>
        <pc:spChg chg="mod">
          <ac:chgData name="DeShon, Sarah" userId="aa4818cd-f336-48cc-897c-23979e9f5440" providerId="ADAL" clId="{E2B90A87-24BB-4262-94D0-EAC6BF495978}" dt="2026-08-24T18:27:11.886" v="717" actId="207"/>
          <ac:spMkLst>
            <pc:docMk/>
            <pc:sldMk cId="0" sldId="271"/>
            <ac:spMk id="252" creationId="{00000000-0000-0000-0000-000000000000}"/>
          </ac:spMkLst>
        </pc:spChg>
        <pc:picChg chg="add mod">
          <ac:chgData name="DeShon, Sarah" userId="aa4818cd-f336-48cc-897c-23979e9f5440" providerId="ADAL" clId="{E2B90A87-24BB-4262-94D0-EAC6BF495978}" dt="2026-08-24T18:27:07.222" v="716" actId="1076"/>
          <ac:picMkLst>
            <pc:docMk/>
            <pc:sldMk cId="0" sldId="271"/>
            <ac:picMk id="6" creationId="{0EF7D94A-68C1-8876-F85D-4413A21941C1}"/>
          </ac:picMkLst>
        </pc:picChg>
        <pc:picChg chg="add mod">
          <ac:chgData name="DeShon, Sarah" userId="aa4818cd-f336-48cc-897c-23979e9f5440" providerId="ADAL" clId="{E2B90A87-24BB-4262-94D0-EAC6BF495978}" dt="2026-08-24T18:26:57.202" v="714" actId="1076"/>
          <ac:picMkLst>
            <pc:docMk/>
            <pc:sldMk cId="0" sldId="271"/>
            <ac:picMk id="7" creationId="{897F727C-22AB-E41E-6AB6-B2C7889BFC42}"/>
          </ac:picMkLst>
        </pc:picChg>
      </pc:sldChg>
      <pc:sldChg chg="addSp delSp modSp mod modNotesTx">
        <pc:chgData name="DeShon, Sarah" userId="aa4818cd-f336-48cc-897c-23979e9f5440" providerId="ADAL" clId="{E2B90A87-24BB-4262-94D0-EAC6BF495978}" dt="2026-08-19T19:29:47.719" v="424" actId="20577"/>
        <pc:sldMkLst>
          <pc:docMk/>
          <pc:sldMk cId="2269471779" sldId="375"/>
        </pc:sldMkLst>
        <pc:spChg chg="mod">
          <ac:chgData name="DeShon, Sarah" userId="aa4818cd-f336-48cc-897c-23979e9f5440" providerId="ADAL" clId="{E2B90A87-24BB-4262-94D0-EAC6BF495978}" dt="2026-08-19T19:29:28.220" v="422" actId="1076"/>
          <ac:spMkLst>
            <pc:docMk/>
            <pc:sldMk cId="2269471779" sldId="375"/>
            <ac:spMk id="10" creationId="{8A2F6DE7-E776-3561-5087-D8203ACF4424}"/>
          </ac:spMkLst>
        </pc:spChg>
        <pc:picChg chg="add mod ord">
          <ac:chgData name="DeShon, Sarah" userId="aa4818cd-f336-48cc-897c-23979e9f5440" providerId="ADAL" clId="{E2B90A87-24BB-4262-94D0-EAC6BF495978}" dt="2026-08-19T19:29:23.957" v="421" actId="1076"/>
          <ac:picMkLst>
            <pc:docMk/>
            <pc:sldMk cId="2269471779" sldId="375"/>
            <ac:picMk id="5" creationId="{1D41F3E0-78EB-FA41-CE97-AA828EDBB46C}"/>
          </ac:picMkLst>
        </pc:picChg>
      </pc:sldChg>
      <pc:sldChg chg="modNotesTx">
        <pc:chgData name="DeShon, Sarah" userId="aa4818cd-f336-48cc-897c-23979e9f5440" providerId="ADAL" clId="{E2B90A87-24BB-4262-94D0-EAC6BF495978}" dt="2026-08-19T19:14:00.319" v="360" actId="20577"/>
        <pc:sldMkLst>
          <pc:docMk/>
          <pc:sldMk cId="3651349821" sldId="2147374135"/>
        </pc:sldMkLst>
      </pc:sldChg>
      <pc:sldChg chg="modNotesTx">
        <pc:chgData name="DeShon, Sarah" userId="aa4818cd-f336-48cc-897c-23979e9f5440" providerId="ADAL" clId="{E2B90A87-24BB-4262-94D0-EAC6BF495978}" dt="2026-08-19T19:17:23.451" v="410" actId="20577"/>
        <pc:sldMkLst>
          <pc:docMk/>
          <pc:sldMk cId="899353652" sldId="2147374138"/>
        </pc:sldMkLst>
      </pc:sldChg>
      <pc:sldChg chg="modSp mod modNotesTx">
        <pc:chgData name="DeShon, Sarah" userId="aa4818cd-f336-48cc-897c-23979e9f5440" providerId="ADAL" clId="{E2B90A87-24BB-4262-94D0-EAC6BF495978}" dt="2026-08-20T19:14:57.779" v="530" actId="1036"/>
        <pc:sldMkLst>
          <pc:docMk/>
          <pc:sldMk cId="4204778078" sldId="2147374142"/>
        </pc:sldMkLst>
        <pc:spChg chg="mod">
          <ac:chgData name="DeShon, Sarah" userId="aa4818cd-f336-48cc-897c-23979e9f5440" providerId="ADAL" clId="{E2B90A87-24BB-4262-94D0-EAC6BF495978}" dt="2026-08-20T19:14:45.901" v="519" actId="20577"/>
          <ac:spMkLst>
            <pc:docMk/>
            <pc:sldMk cId="4204778078" sldId="2147374142"/>
            <ac:spMk id="10" creationId="{6E186526-EEEF-69B6-CBBA-7E3780A41E3A}"/>
          </ac:spMkLst>
        </pc:spChg>
        <pc:spChg chg="mod">
          <ac:chgData name="DeShon, Sarah" userId="aa4818cd-f336-48cc-897c-23979e9f5440" providerId="ADAL" clId="{E2B90A87-24BB-4262-94D0-EAC6BF495978}" dt="2026-08-20T19:14:43.538" v="518" actId="20577"/>
          <ac:spMkLst>
            <pc:docMk/>
            <pc:sldMk cId="4204778078" sldId="2147374142"/>
            <ac:spMk id="16" creationId="{13178ABF-7532-1389-6BAA-781CF70ECC70}"/>
          </ac:spMkLst>
        </pc:spChg>
        <pc:grpChg chg="mod">
          <ac:chgData name="DeShon, Sarah" userId="aa4818cd-f336-48cc-897c-23979e9f5440" providerId="ADAL" clId="{E2B90A87-24BB-4262-94D0-EAC6BF495978}" dt="2026-08-20T19:14:54.102" v="528" actId="1036"/>
          <ac:grpSpMkLst>
            <pc:docMk/>
            <pc:sldMk cId="4204778078" sldId="2147374142"/>
            <ac:grpSpMk id="12" creationId="{97AAC2F1-7AAF-F8EF-B047-5E8D727227A0}"/>
          </ac:grpSpMkLst>
        </pc:grpChg>
        <pc:grpChg chg="mod">
          <ac:chgData name="DeShon, Sarah" userId="aa4818cd-f336-48cc-897c-23979e9f5440" providerId="ADAL" clId="{E2B90A87-24BB-4262-94D0-EAC6BF495978}" dt="2026-08-20T19:14:57.779" v="530" actId="1036"/>
          <ac:grpSpMkLst>
            <pc:docMk/>
            <pc:sldMk cId="4204778078" sldId="2147374142"/>
            <ac:grpSpMk id="18" creationId="{3CDC76FB-6414-A612-4850-07732F003F06}"/>
          </ac:grpSpMkLst>
        </pc:grpChg>
      </pc:sldChg>
      <pc:sldChg chg="modNotesTx">
        <pc:chgData name="DeShon, Sarah" userId="aa4818cd-f336-48cc-897c-23979e9f5440" providerId="ADAL" clId="{E2B90A87-24BB-4262-94D0-EAC6BF495978}" dt="2026-08-21T17:22:36.289" v="687" actId="20577"/>
        <pc:sldMkLst>
          <pc:docMk/>
          <pc:sldMk cId="3574776228" sldId="2147374146"/>
        </pc:sldMkLst>
      </pc:sldChg>
      <pc:sldChg chg="modNotesTx">
        <pc:chgData name="DeShon, Sarah" userId="aa4818cd-f336-48cc-897c-23979e9f5440" providerId="ADAL" clId="{E2B90A87-24BB-4262-94D0-EAC6BF495978}" dt="2026-08-21T17:22:58.464" v="691" actId="20577"/>
        <pc:sldMkLst>
          <pc:docMk/>
          <pc:sldMk cId="324436523" sldId="2147374147"/>
        </pc:sldMkLst>
      </pc:sldChg>
      <pc:sldChg chg="modNotesTx">
        <pc:chgData name="DeShon, Sarah" userId="aa4818cd-f336-48cc-897c-23979e9f5440" providerId="ADAL" clId="{E2B90A87-24BB-4262-94D0-EAC6BF495978}" dt="2026-08-21T17:22:47.534" v="689" actId="20577"/>
        <pc:sldMkLst>
          <pc:docMk/>
          <pc:sldMk cId="18549998" sldId="2147374166"/>
        </pc:sldMkLst>
      </pc:sldChg>
      <pc:sldChg chg="modNotesTx">
        <pc:chgData name="DeShon, Sarah" userId="aa4818cd-f336-48cc-897c-23979e9f5440" providerId="ADAL" clId="{E2B90A87-24BB-4262-94D0-EAC6BF495978}" dt="2026-08-21T17:23:09.012" v="693" actId="20577"/>
        <pc:sldMkLst>
          <pc:docMk/>
          <pc:sldMk cId="3261285517" sldId="2147374182"/>
        </pc:sldMkLst>
      </pc:sldChg>
      <pc:sldChg chg="modNotesTx">
        <pc:chgData name="DeShon, Sarah" userId="aa4818cd-f336-48cc-897c-23979e9f5440" providerId="ADAL" clId="{E2B90A87-24BB-4262-94D0-EAC6BF495978}" dt="2026-08-19T19:31:32.855" v="425" actId="20577"/>
        <pc:sldMkLst>
          <pc:docMk/>
          <pc:sldMk cId="3384862629" sldId="2147374210"/>
        </pc:sldMkLst>
      </pc:sldChg>
      <pc:sldChg chg="modNotesTx">
        <pc:chgData name="DeShon, Sarah" userId="aa4818cd-f336-48cc-897c-23979e9f5440" providerId="ADAL" clId="{E2B90A87-24BB-4262-94D0-EAC6BF495978}" dt="2026-08-20T18:44:23.259" v="516" actId="20577"/>
        <pc:sldMkLst>
          <pc:docMk/>
          <pc:sldMk cId="609288702" sldId="2147374231"/>
        </pc:sldMkLst>
      </pc:sldChg>
      <pc:sldChg chg="modNotesTx">
        <pc:chgData name="DeShon, Sarah" userId="aa4818cd-f336-48cc-897c-23979e9f5440" providerId="ADAL" clId="{E2B90A87-24BB-4262-94D0-EAC6BF495978}" dt="2026-08-19T19:19:19.006" v="413" actId="20577"/>
        <pc:sldMkLst>
          <pc:docMk/>
          <pc:sldMk cId="561825873" sldId="2147374245"/>
        </pc:sldMkLst>
      </pc:sldChg>
      <pc:sldChg chg="modNotesTx">
        <pc:chgData name="DeShon, Sarah" userId="aa4818cd-f336-48cc-897c-23979e9f5440" providerId="ADAL" clId="{E2B90A87-24BB-4262-94D0-EAC6BF495978}" dt="2026-08-20T18:37:46.238" v="480" actId="20577"/>
        <pc:sldMkLst>
          <pc:docMk/>
          <pc:sldMk cId="3063492970" sldId="2147374250"/>
        </pc:sldMkLst>
      </pc:sldChg>
      <pc:sldChg chg="modNotesTx">
        <pc:chgData name="DeShon, Sarah" userId="aa4818cd-f336-48cc-897c-23979e9f5440" providerId="ADAL" clId="{E2B90A87-24BB-4262-94D0-EAC6BF495978}" dt="2026-08-31T18:53:01.704" v="718" actId="20577"/>
        <pc:sldMkLst>
          <pc:docMk/>
          <pc:sldMk cId="1007799458" sldId="2147374268"/>
        </pc:sldMkLst>
      </pc:sldChg>
      <pc:sldChg chg="modNotesTx">
        <pc:chgData name="DeShon, Sarah" userId="aa4818cd-f336-48cc-897c-23979e9f5440" providerId="ADAL" clId="{E2B90A87-24BB-4262-94D0-EAC6BF495978}" dt="2026-08-21T17:21:58.800" v="671" actId="114"/>
        <pc:sldMkLst>
          <pc:docMk/>
          <pc:sldMk cId="3200314559" sldId="2147374299"/>
        </pc:sldMkLst>
      </pc:sldChg>
      <pc:sldChg chg="modNotesTx">
        <pc:chgData name="DeShon, Sarah" userId="aa4818cd-f336-48cc-897c-23979e9f5440" providerId="ADAL" clId="{E2B90A87-24BB-4262-94D0-EAC6BF495978}" dt="2026-08-21T17:23:23.829" v="694" actId="20577"/>
        <pc:sldMkLst>
          <pc:docMk/>
          <pc:sldMk cId="3925831460" sldId="2147374301"/>
        </pc:sldMkLst>
      </pc:sldChg>
      <pc:sldChg chg="modNotesTx">
        <pc:chgData name="DeShon, Sarah" userId="aa4818cd-f336-48cc-897c-23979e9f5440" providerId="ADAL" clId="{E2B90A87-24BB-4262-94D0-EAC6BF495978}" dt="2026-08-21T17:23:27.981" v="696" actId="20577"/>
        <pc:sldMkLst>
          <pc:docMk/>
          <pc:sldMk cId="1765391563" sldId="2147374302"/>
        </pc:sldMkLst>
      </pc:sldChg>
      <pc:sldChg chg="modNotesTx">
        <pc:chgData name="DeShon, Sarah" userId="aa4818cd-f336-48cc-897c-23979e9f5440" providerId="ADAL" clId="{E2B90A87-24BB-4262-94D0-EAC6BF495978}" dt="2026-08-21T17:23:43.350" v="703" actId="5793"/>
        <pc:sldMkLst>
          <pc:docMk/>
          <pc:sldMk cId="724350328" sldId="2147374303"/>
        </pc:sldMkLst>
      </pc:sldChg>
      <pc:sldChg chg="modNotesTx">
        <pc:chgData name="DeShon, Sarah" userId="aa4818cd-f336-48cc-897c-23979e9f5440" providerId="ADAL" clId="{E2B90A87-24BB-4262-94D0-EAC6BF495978}" dt="2026-08-21T17:23:51.214" v="705" actId="20577"/>
        <pc:sldMkLst>
          <pc:docMk/>
          <pc:sldMk cId="3586456882" sldId="2147374304"/>
        </pc:sldMkLst>
      </pc:sldChg>
      <pc:sldChg chg="modSp mod">
        <pc:chgData name="DeShon, Sarah" userId="aa4818cd-f336-48cc-897c-23979e9f5440" providerId="ADAL" clId="{E2B90A87-24BB-4262-94D0-EAC6BF495978}" dt="2026-08-21T17:58:00.114" v="707" actId="1440"/>
        <pc:sldMkLst>
          <pc:docMk/>
          <pc:sldMk cId="2094645143" sldId="2147374376"/>
        </pc:sldMkLst>
        <pc:picChg chg="mod">
          <ac:chgData name="DeShon, Sarah" userId="aa4818cd-f336-48cc-897c-23979e9f5440" providerId="ADAL" clId="{E2B90A87-24BB-4262-94D0-EAC6BF495978}" dt="2026-08-21T17:58:00.114" v="707" actId="1440"/>
          <ac:picMkLst>
            <pc:docMk/>
            <pc:sldMk cId="2094645143" sldId="2147374376"/>
            <ac:picMk id="6" creationId="{80F81278-CCE9-B89D-3EFA-1F8E8B68F043}"/>
          </ac:picMkLst>
        </pc:picChg>
      </pc:sldChg>
      <pc:sldChg chg="delSp modSp new mod modNotesTx">
        <pc:chgData name="DeShon, Sarah" userId="aa4818cd-f336-48cc-897c-23979e9f5440" providerId="ADAL" clId="{E2B90A87-24BB-4262-94D0-EAC6BF495978}" dt="2026-08-31T19:00:04.172" v="720" actId="20577"/>
        <pc:sldMkLst>
          <pc:docMk/>
          <pc:sldMk cId="2595255867" sldId="2147374377"/>
        </pc:sldMkLst>
        <pc:spChg chg="mod">
          <ac:chgData name="DeShon, Sarah" userId="aa4818cd-f336-48cc-897c-23979e9f5440" providerId="ADAL" clId="{E2B90A87-24BB-4262-94D0-EAC6BF495978}" dt="2026-08-19T19:33:58.708" v="438" actId="122"/>
          <ac:spMkLst>
            <pc:docMk/>
            <pc:sldMk cId="2595255867" sldId="2147374377"/>
            <ac:spMk id="2" creationId="{B4D39D7E-188E-57E3-C95D-9CDF9072EB2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8FD06C-1252-4CE4-95C1-B6B54CF457A6}"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en-US"/>
        </a:p>
      </dgm:t>
    </dgm:pt>
    <dgm:pt modelId="{10C1F774-EA5E-49B7-AED1-60D36E147ABF}">
      <dgm:prSet phldrT="[Text]" phldr="0"/>
      <dgm:spPr/>
      <dgm:t>
        <a:bodyPr/>
        <a:lstStyle/>
        <a:p>
          <a:pPr>
            <a:defRPr b="1"/>
          </a:pPr>
          <a:r>
            <a:rPr lang="en-US" b="0">
              <a:latin typeface="Arial"/>
              <a:cs typeface="Arial"/>
            </a:rPr>
            <a:t>1800s</a:t>
          </a:r>
        </a:p>
      </dgm:t>
    </dgm:pt>
    <dgm:pt modelId="{D4C48C12-B2C5-40FC-A3B1-0D40166C7262}" type="parTrans" cxnId="{0BF91DBB-4CD7-4D0C-8732-AE3AA9CC3FFE}">
      <dgm:prSet/>
      <dgm:spPr/>
      <dgm:t>
        <a:bodyPr/>
        <a:lstStyle/>
        <a:p>
          <a:endParaRPr lang="en-US"/>
        </a:p>
      </dgm:t>
    </dgm:pt>
    <dgm:pt modelId="{6B8F8078-BEA5-4571-8CB0-52929853170F}" type="sibTrans" cxnId="{0BF91DBB-4CD7-4D0C-8732-AE3AA9CC3FFE}">
      <dgm:prSet/>
      <dgm:spPr/>
      <dgm:t>
        <a:bodyPr/>
        <a:lstStyle/>
        <a:p>
          <a:endParaRPr lang="en-US"/>
        </a:p>
      </dgm:t>
    </dgm:pt>
    <dgm:pt modelId="{53ADE3FE-7D3C-4203-AEE9-58B1E65782DC}">
      <dgm:prSet phldrT="[Text]" phldr="0"/>
      <dgm:spPr/>
      <dgm:t>
        <a:bodyPr/>
        <a:lstStyle/>
        <a:p>
          <a:pPr>
            <a:defRPr b="1"/>
          </a:pPr>
          <a:r>
            <a:rPr lang="en-US" b="0">
              <a:latin typeface="Arial"/>
              <a:cs typeface="Arial"/>
            </a:rPr>
            <a:t>1955</a:t>
          </a:r>
        </a:p>
      </dgm:t>
    </dgm:pt>
    <dgm:pt modelId="{890BF5D6-9704-4A9E-99A3-F69F4818D9B0}" type="parTrans" cxnId="{6421085C-FF0F-482A-B400-17CD277C0A79}">
      <dgm:prSet/>
      <dgm:spPr/>
      <dgm:t>
        <a:bodyPr/>
        <a:lstStyle/>
        <a:p>
          <a:endParaRPr lang="en-US"/>
        </a:p>
      </dgm:t>
    </dgm:pt>
    <dgm:pt modelId="{3C1E3F36-AF7D-4A60-ACF9-9E2FCC08A4AE}" type="sibTrans" cxnId="{6421085C-FF0F-482A-B400-17CD277C0A79}">
      <dgm:prSet/>
      <dgm:spPr/>
      <dgm:t>
        <a:bodyPr/>
        <a:lstStyle/>
        <a:p>
          <a:endParaRPr lang="en-US"/>
        </a:p>
      </dgm:t>
    </dgm:pt>
    <dgm:pt modelId="{E314D130-43B1-4290-8509-99255FAA2CDF}">
      <dgm:prSet phldrT="[Text]" phldr="0"/>
      <dgm:spPr/>
      <dgm:t>
        <a:bodyPr/>
        <a:lstStyle/>
        <a:p>
          <a:pPr>
            <a:defRPr b="1"/>
          </a:pPr>
          <a:r>
            <a:rPr lang="en-US" b="0">
              <a:latin typeface="Arial"/>
              <a:cs typeface="Arial"/>
            </a:rPr>
            <a:t>1967</a:t>
          </a:r>
        </a:p>
      </dgm:t>
    </dgm:pt>
    <dgm:pt modelId="{59C609FC-7DEB-4DD3-8793-584100BDB416}" type="parTrans" cxnId="{9D7977C9-DEE8-46E8-9DFC-D21672EEB19B}">
      <dgm:prSet/>
      <dgm:spPr/>
      <dgm:t>
        <a:bodyPr/>
        <a:lstStyle/>
        <a:p>
          <a:endParaRPr lang="en-US"/>
        </a:p>
      </dgm:t>
    </dgm:pt>
    <dgm:pt modelId="{3883A2CE-4CFD-4B85-87E5-2361992882FC}" type="sibTrans" cxnId="{9D7977C9-DEE8-46E8-9DFC-D21672EEB19B}">
      <dgm:prSet/>
      <dgm:spPr/>
      <dgm:t>
        <a:bodyPr/>
        <a:lstStyle/>
        <a:p>
          <a:endParaRPr lang="en-US"/>
        </a:p>
      </dgm:t>
    </dgm:pt>
    <dgm:pt modelId="{97CBAD9F-B99A-48FD-B9DD-5B331F9FEEA1}">
      <dgm:prSet phldrT="[Text]" phldr="0"/>
      <dgm:spPr/>
      <dgm:t>
        <a:bodyPr/>
        <a:lstStyle/>
        <a:p>
          <a:r>
            <a:rPr lang="en-US">
              <a:latin typeface="Arial"/>
              <a:cs typeface="Arial"/>
            </a:rPr>
            <a:t>Learning to Read: The Great Debate</a:t>
          </a:r>
        </a:p>
      </dgm:t>
    </dgm:pt>
    <dgm:pt modelId="{24E736A1-AD32-4809-87E7-947ECA7CA37B}" type="parTrans" cxnId="{9A4E5CE5-4F4F-4832-864E-28D023AF3709}">
      <dgm:prSet/>
      <dgm:spPr/>
      <dgm:t>
        <a:bodyPr/>
        <a:lstStyle/>
        <a:p>
          <a:endParaRPr lang="en-US"/>
        </a:p>
      </dgm:t>
    </dgm:pt>
    <dgm:pt modelId="{997FB1F3-6F47-499D-855E-CBA67AE64DB7}" type="sibTrans" cxnId="{9A4E5CE5-4F4F-4832-864E-28D023AF3709}">
      <dgm:prSet/>
      <dgm:spPr/>
      <dgm:t>
        <a:bodyPr/>
        <a:lstStyle/>
        <a:p>
          <a:endParaRPr lang="en-US"/>
        </a:p>
      </dgm:t>
    </dgm:pt>
    <dgm:pt modelId="{DD5C960E-E41B-4DF0-998C-2F651AA5B2F3}">
      <dgm:prSet phldr="0"/>
      <dgm:spPr/>
      <dgm:t>
        <a:bodyPr/>
        <a:lstStyle/>
        <a:p>
          <a:pPr>
            <a:defRPr b="1"/>
          </a:pPr>
          <a:r>
            <a:rPr lang="en-US" b="0">
              <a:latin typeface="Arial"/>
              <a:cs typeface="Arial"/>
            </a:rPr>
            <a:t>1990s</a:t>
          </a:r>
          <a:endParaRPr lang="en-US">
            <a:latin typeface="Arial"/>
            <a:cs typeface="Arial"/>
          </a:endParaRPr>
        </a:p>
      </dgm:t>
    </dgm:pt>
    <dgm:pt modelId="{C70790E5-0147-4AE5-86E6-5F2A60854982}" type="parTrans" cxnId="{37AFE514-22D7-480A-A897-67BFA1898AC6}">
      <dgm:prSet/>
      <dgm:spPr/>
    </dgm:pt>
    <dgm:pt modelId="{067D14F7-5D3F-4D7C-A926-E8AC0DE4A1F8}" type="sibTrans" cxnId="{37AFE514-22D7-480A-A897-67BFA1898AC6}">
      <dgm:prSet/>
      <dgm:spPr/>
    </dgm:pt>
    <dgm:pt modelId="{E51D54E5-F3B3-4441-B6BA-576B94C4C5F2}">
      <dgm:prSet phldr="0"/>
      <dgm:spPr/>
      <dgm:t>
        <a:bodyPr/>
        <a:lstStyle/>
        <a:p>
          <a:r>
            <a:rPr lang="en-US" b="0">
              <a:latin typeface="Arial"/>
              <a:cs typeface="Arial"/>
            </a:rPr>
            <a:t>Balanced</a:t>
          </a:r>
          <a:r>
            <a:rPr lang="en-US">
              <a:latin typeface="Arial"/>
              <a:cs typeface="Arial"/>
            </a:rPr>
            <a:t> Literacy</a:t>
          </a:r>
          <a:endParaRPr lang="en-US"/>
        </a:p>
      </dgm:t>
    </dgm:pt>
    <dgm:pt modelId="{BB72B10B-EB66-4CF7-ABD5-E996C3E787DC}" type="parTrans" cxnId="{C2890E2A-202C-4B4F-9867-4A1FD8291086}">
      <dgm:prSet/>
      <dgm:spPr/>
    </dgm:pt>
    <dgm:pt modelId="{A1301084-3666-4D01-BA9C-D5791A00734E}" type="sibTrans" cxnId="{C2890E2A-202C-4B4F-9867-4A1FD8291086}">
      <dgm:prSet/>
      <dgm:spPr/>
    </dgm:pt>
    <dgm:pt modelId="{BF462964-DCDA-43D2-9F2B-A111E1634643}">
      <dgm:prSet phldr="0"/>
      <dgm:spPr/>
      <dgm:t>
        <a:bodyPr/>
        <a:lstStyle/>
        <a:p>
          <a:pPr>
            <a:defRPr b="1"/>
          </a:pPr>
          <a:r>
            <a:rPr lang="en-US" b="0">
              <a:latin typeface="Arial"/>
              <a:cs typeface="Arial"/>
            </a:rPr>
            <a:t>2000</a:t>
          </a:r>
        </a:p>
      </dgm:t>
    </dgm:pt>
    <dgm:pt modelId="{A79319F8-64B6-4CD0-9AF5-87155F925A8A}" type="parTrans" cxnId="{74210A52-F6FE-4462-8A7C-6DA5728039A3}">
      <dgm:prSet/>
      <dgm:spPr/>
    </dgm:pt>
    <dgm:pt modelId="{F8EF9B44-210E-4A74-968D-4098FBF4FE7E}" type="sibTrans" cxnId="{74210A52-F6FE-4462-8A7C-6DA5728039A3}">
      <dgm:prSet/>
      <dgm:spPr/>
    </dgm:pt>
    <dgm:pt modelId="{4424DCF4-6904-444F-81E9-44B28FEC1183}">
      <dgm:prSet phldr="0"/>
      <dgm:spPr/>
      <dgm:t>
        <a:bodyPr/>
        <a:lstStyle/>
        <a:p>
          <a:r>
            <a:rPr lang="en-US" b="0">
              <a:latin typeface="Arial"/>
              <a:cs typeface="Arial"/>
            </a:rPr>
            <a:t>Three-Cueing System</a:t>
          </a:r>
        </a:p>
      </dgm:t>
    </dgm:pt>
    <dgm:pt modelId="{312C12AB-2DAA-4810-9CA5-31460CAA8C3B}" type="parTrans" cxnId="{D3E8C06D-168F-4B9B-AB0A-1B58ABE17C88}">
      <dgm:prSet/>
      <dgm:spPr/>
    </dgm:pt>
    <dgm:pt modelId="{C6A3D099-F563-4C39-9F62-6947ED037A3C}" type="sibTrans" cxnId="{D3E8C06D-168F-4B9B-AB0A-1B58ABE17C88}">
      <dgm:prSet/>
      <dgm:spPr/>
    </dgm:pt>
    <dgm:pt modelId="{248DBFFB-4169-42C9-949B-B6FA0CA4C6D5}">
      <dgm:prSet phldr="0"/>
      <dgm:spPr/>
      <dgm:t>
        <a:bodyPr/>
        <a:lstStyle/>
        <a:p>
          <a:r>
            <a:rPr lang="en-US" b="0">
              <a:latin typeface="Arial"/>
              <a:cs typeface="Arial"/>
            </a:rPr>
            <a:t>Whole Word</a:t>
          </a:r>
        </a:p>
      </dgm:t>
    </dgm:pt>
    <dgm:pt modelId="{20FFE15D-DEA3-444C-8546-A68EA90ED8E7}" type="parTrans" cxnId="{52064D14-16E2-4236-A43E-34D26E398AC8}">
      <dgm:prSet/>
      <dgm:spPr/>
    </dgm:pt>
    <dgm:pt modelId="{504F8458-CD2A-42C6-B45E-73902933D5AD}" type="sibTrans" cxnId="{52064D14-16E2-4236-A43E-34D26E398AC8}">
      <dgm:prSet/>
      <dgm:spPr/>
    </dgm:pt>
    <dgm:pt modelId="{7A05D324-6CDA-43FA-8748-FDBD0B85F20B}" type="pres">
      <dgm:prSet presAssocID="{4A8FD06C-1252-4CE4-95C1-B6B54CF457A6}" presName="root" presStyleCnt="0">
        <dgm:presLayoutVars>
          <dgm:chMax/>
          <dgm:chPref/>
          <dgm:animLvl val="lvl"/>
        </dgm:presLayoutVars>
      </dgm:prSet>
      <dgm:spPr/>
    </dgm:pt>
    <dgm:pt modelId="{D13C68BE-77AA-411D-A5AF-3D922D96C1DE}" type="pres">
      <dgm:prSet presAssocID="{4A8FD06C-1252-4CE4-95C1-B6B54CF457A6}" presName="divider" presStyleLbl="fgAcc1" presStyleIdx="0" presStyleCnt="6"/>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23FDC8EC-7C39-469E-A6D7-78A1852E6DC7}" type="pres">
      <dgm:prSet presAssocID="{4A8FD06C-1252-4CE4-95C1-B6B54CF457A6}" presName="nodes" presStyleCnt="0">
        <dgm:presLayoutVars>
          <dgm:chMax/>
          <dgm:chPref/>
          <dgm:animLvl val="lvl"/>
        </dgm:presLayoutVars>
      </dgm:prSet>
      <dgm:spPr/>
    </dgm:pt>
    <dgm:pt modelId="{0D6CA7B3-4B8C-4C39-88C1-ECAF4856C337}" type="pres">
      <dgm:prSet presAssocID="{10C1F774-EA5E-49B7-AED1-60D36E147ABF}" presName="composite" presStyleCnt="0"/>
      <dgm:spPr/>
    </dgm:pt>
    <dgm:pt modelId="{570A3539-C13A-4F2A-B311-FB900360B7F8}" type="pres">
      <dgm:prSet presAssocID="{10C1F774-EA5E-49B7-AED1-60D36E147ABF}" presName="ConnectorPoint" presStyleLbl="lnNode1" presStyleIdx="0"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81B6E73-8966-4B64-B550-C1CE747C051F}" type="pres">
      <dgm:prSet presAssocID="{10C1F774-EA5E-49B7-AED1-60D36E147ABF}" presName="DropPinPlaceHolder" presStyleCnt="0"/>
      <dgm:spPr/>
    </dgm:pt>
    <dgm:pt modelId="{5D427059-F88E-4966-B18E-FACA0DAD0377}" type="pres">
      <dgm:prSet presAssocID="{10C1F774-EA5E-49B7-AED1-60D36E147ABF}" presName="DropPin" presStyleLbl="alignNode1" presStyleIdx="0" presStyleCnt="5"/>
      <dgm:spPr/>
    </dgm:pt>
    <dgm:pt modelId="{521736BB-CEF1-4BC0-A7C9-61A0BE9CC528}" type="pres">
      <dgm:prSet presAssocID="{10C1F774-EA5E-49B7-AED1-60D36E147ABF}" presName="Ellipse" presStyleLbl="fgAcc1" presStyleIdx="1" presStyleCnt="6"/>
      <dgm:spPr>
        <a:solidFill>
          <a:schemeClr val="lt1">
            <a:alpha val="90000"/>
            <a:hueOff val="0"/>
            <a:satOff val="0"/>
            <a:lumOff val="0"/>
            <a:alphaOff val="0"/>
          </a:schemeClr>
        </a:solidFill>
        <a:ln w="12700" cap="flat" cmpd="sng" algn="ctr">
          <a:noFill/>
          <a:prstDash val="solid"/>
          <a:miter lim="800000"/>
        </a:ln>
        <a:effectLst/>
      </dgm:spPr>
    </dgm:pt>
    <dgm:pt modelId="{63A9512B-1887-4592-9CBC-D9AADC40043D}" type="pres">
      <dgm:prSet presAssocID="{10C1F774-EA5E-49B7-AED1-60D36E147ABF}" presName="L2TextContainer" presStyleLbl="revTx" presStyleIdx="0" presStyleCnt="10">
        <dgm:presLayoutVars>
          <dgm:bulletEnabled val="1"/>
        </dgm:presLayoutVars>
      </dgm:prSet>
      <dgm:spPr/>
    </dgm:pt>
    <dgm:pt modelId="{0D2D8399-B626-4A5C-81A8-9BE8A16B6F71}" type="pres">
      <dgm:prSet presAssocID="{10C1F774-EA5E-49B7-AED1-60D36E147ABF}" presName="L1TextContainer" presStyleLbl="revTx" presStyleIdx="1" presStyleCnt="10">
        <dgm:presLayoutVars>
          <dgm:chMax val="1"/>
          <dgm:chPref val="1"/>
          <dgm:bulletEnabled val="1"/>
        </dgm:presLayoutVars>
      </dgm:prSet>
      <dgm:spPr/>
    </dgm:pt>
    <dgm:pt modelId="{B99046C1-4B0D-4233-AE78-796C0B025420}" type="pres">
      <dgm:prSet presAssocID="{10C1F774-EA5E-49B7-AED1-60D36E147ABF}" presName="ConnectLine" presStyleLbl="sibTrans1D1" presStyleIdx="0" presStyleCnt="5"/>
      <dgm:spPr>
        <a:noFill/>
        <a:ln w="12700" cap="flat" cmpd="sng" algn="ctr">
          <a:solidFill>
            <a:schemeClr val="accent1">
              <a:hueOff val="0"/>
              <a:satOff val="0"/>
              <a:lumOff val="0"/>
              <a:alphaOff val="0"/>
            </a:schemeClr>
          </a:solidFill>
          <a:prstDash val="dash"/>
          <a:miter lim="800000"/>
        </a:ln>
        <a:effectLst/>
      </dgm:spPr>
    </dgm:pt>
    <dgm:pt modelId="{333732A1-C265-4E96-97A2-35DA745D5784}" type="pres">
      <dgm:prSet presAssocID="{10C1F774-EA5E-49B7-AED1-60D36E147ABF}" presName="EmptyPlaceHolder" presStyleCnt="0"/>
      <dgm:spPr/>
    </dgm:pt>
    <dgm:pt modelId="{D0A4C05B-3BCA-43E4-B0DA-0CC4B045259B}" type="pres">
      <dgm:prSet presAssocID="{6B8F8078-BEA5-4571-8CB0-52929853170F}" presName="spaceBetweenRectangles" presStyleCnt="0"/>
      <dgm:spPr/>
    </dgm:pt>
    <dgm:pt modelId="{4920C8E0-5228-4AD3-8ADD-CA756A383091}" type="pres">
      <dgm:prSet presAssocID="{53ADE3FE-7D3C-4203-AEE9-58B1E65782DC}" presName="composite" presStyleCnt="0"/>
      <dgm:spPr/>
    </dgm:pt>
    <dgm:pt modelId="{47E9618F-3F83-466F-B554-D7EB8A9DF15B}" type="pres">
      <dgm:prSet presAssocID="{53ADE3FE-7D3C-4203-AEE9-58B1E65782DC}" presName="ConnectorPoint" presStyleLbl="lnNode1" presStyleIdx="1"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BECC578-9684-45CE-85BD-306D779E9DD3}" type="pres">
      <dgm:prSet presAssocID="{53ADE3FE-7D3C-4203-AEE9-58B1E65782DC}" presName="DropPinPlaceHolder" presStyleCnt="0"/>
      <dgm:spPr/>
    </dgm:pt>
    <dgm:pt modelId="{FE3DAB6E-BBED-4B7B-BC49-F8429FE64738}" type="pres">
      <dgm:prSet presAssocID="{53ADE3FE-7D3C-4203-AEE9-58B1E65782DC}" presName="DropPin" presStyleLbl="alignNode1" presStyleIdx="1" presStyleCnt="5"/>
      <dgm:spPr/>
    </dgm:pt>
    <dgm:pt modelId="{C11C3DCD-C632-4E3E-85F8-3DE0A9BB43D7}" type="pres">
      <dgm:prSet presAssocID="{53ADE3FE-7D3C-4203-AEE9-58B1E65782DC}" presName="Ellipse" presStyleLbl="fgAcc1" presStyleIdx="2" presStyleCnt="6"/>
      <dgm:spPr>
        <a:solidFill>
          <a:schemeClr val="lt1">
            <a:alpha val="90000"/>
            <a:hueOff val="0"/>
            <a:satOff val="0"/>
            <a:lumOff val="0"/>
            <a:alphaOff val="0"/>
          </a:schemeClr>
        </a:solidFill>
        <a:ln w="12700" cap="flat" cmpd="sng" algn="ctr">
          <a:noFill/>
          <a:prstDash val="solid"/>
          <a:miter lim="800000"/>
        </a:ln>
        <a:effectLst/>
      </dgm:spPr>
    </dgm:pt>
    <dgm:pt modelId="{3A38DA97-2C59-47D9-B5F3-4F046B044321}" type="pres">
      <dgm:prSet presAssocID="{53ADE3FE-7D3C-4203-AEE9-58B1E65782DC}" presName="L2TextContainer" presStyleLbl="revTx" presStyleIdx="2" presStyleCnt="10">
        <dgm:presLayoutVars>
          <dgm:bulletEnabled val="1"/>
        </dgm:presLayoutVars>
      </dgm:prSet>
      <dgm:spPr/>
    </dgm:pt>
    <dgm:pt modelId="{425D819D-72E9-4FEF-9C69-BC6BEDC66AD0}" type="pres">
      <dgm:prSet presAssocID="{53ADE3FE-7D3C-4203-AEE9-58B1E65782DC}" presName="L1TextContainer" presStyleLbl="revTx" presStyleIdx="3" presStyleCnt="10">
        <dgm:presLayoutVars>
          <dgm:chMax val="1"/>
          <dgm:chPref val="1"/>
          <dgm:bulletEnabled val="1"/>
        </dgm:presLayoutVars>
      </dgm:prSet>
      <dgm:spPr/>
    </dgm:pt>
    <dgm:pt modelId="{087B5EAE-BBBA-4DD6-B9AC-3F256A13E462}" type="pres">
      <dgm:prSet presAssocID="{53ADE3FE-7D3C-4203-AEE9-58B1E65782DC}" presName="ConnectLine" presStyleLbl="sibTrans1D1" presStyleIdx="1" presStyleCnt="5"/>
      <dgm:spPr>
        <a:noFill/>
        <a:ln w="12700" cap="flat" cmpd="sng" algn="ctr">
          <a:solidFill>
            <a:schemeClr val="accent1">
              <a:hueOff val="0"/>
              <a:satOff val="0"/>
              <a:lumOff val="0"/>
              <a:alphaOff val="0"/>
            </a:schemeClr>
          </a:solidFill>
          <a:prstDash val="dash"/>
          <a:miter lim="800000"/>
        </a:ln>
        <a:effectLst/>
      </dgm:spPr>
    </dgm:pt>
    <dgm:pt modelId="{E632155D-0FBA-4F92-B3D0-700A162EAAB8}" type="pres">
      <dgm:prSet presAssocID="{53ADE3FE-7D3C-4203-AEE9-58B1E65782DC}" presName="EmptyPlaceHolder" presStyleCnt="0"/>
      <dgm:spPr/>
    </dgm:pt>
    <dgm:pt modelId="{DC78D848-EF9A-4EFB-A7F7-4C5F4FC673D0}" type="pres">
      <dgm:prSet presAssocID="{3C1E3F36-AF7D-4A60-ACF9-9E2FCC08A4AE}" presName="spaceBetweenRectangles" presStyleCnt="0"/>
      <dgm:spPr/>
    </dgm:pt>
    <dgm:pt modelId="{6DEAA853-F3C4-40B2-81D8-CE92230AFD24}" type="pres">
      <dgm:prSet presAssocID="{E314D130-43B1-4290-8509-99255FAA2CDF}" presName="composite" presStyleCnt="0"/>
      <dgm:spPr/>
    </dgm:pt>
    <dgm:pt modelId="{6C2DFDC1-3C7F-4D67-991A-A6D35B0C3F99}" type="pres">
      <dgm:prSet presAssocID="{E314D130-43B1-4290-8509-99255FAA2CDF}" presName="ConnectorPoint" presStyleLbl="lnNode1" presStyleIdx="2"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96561711-ABA7-4A42-A1F2-0C07AA87781A}" type="pres">
      <dgm:prSet presAssocID="{E314D130-43B1-4290-8509-99255FAA2CDF}" presName="DropPinPlaceHolder" presStyleCnt="0"/>
      <dgm:spPr/>
    </dgm:pt>
    <dgm:pt modelId="{1404D9B9-D353-492B-AEA1-354D0715374A}" type="pres">
      <dgm:prSet presAssocID="{E314D130-43B1-4290-8509-99255FAA2CDF}" presName="DropPin" presStyleLbl="alignNode1" presStyleIdx="2" presStyleCnt="5"/>
      <dgm:spPr/>
    </dgm:pt>
    <dgm:pt modelId="{49063B37-BCA4-408F-9681-2218269DB230}" type="pres">
      <dgm:prSet presAssocID="{E314D130-43B1-4290-8509-99255FAA2CDF}" presName="Ellipse" presStyleLbl="fgAcc1" presStyleIdx="3" presStyleCnt="6"/>
      <dgm:spPr>
        <a:solidFill>
          <a:schemeClr val="lt1">
            <a:alpha val="90000"/>
            <a:hueOff val="0"/>
            <a:satOff val="0"/>
            <a:lumOff val="0"/>
            <a:alphaOff val="0"/>
          </a:schemeClr>
        </a:solidFill>
        <a:ln w="12700" cap="flat" cmpd="sng" algn="ctr">
          <a:noFill/>
          <a:prstDash val="solid"/>
          <a:miter lim="800000"/>
        </a:ln>
        <a:effectLst/>
      </dgm:spPr>
    </dgm:pt>
    <dgm:pt modelId="{4BE2C1C0-92A3-4D01-93D6-1146B62B4A27}" type="pres">
      <dgm:prSet presAssocID="{E314D130-43B1-4290-8509-99255FAA2CDF}" presName="L2TextContainer" presStyleLbl="revTx" presStyleIdx="4" presStyleCnt="10">
        <dgm:presLayoutVars>
          <dgm:bulletEnabled val="1"/>
        </dgm:presLayoutVars>
      </dgm:prSet>
      <dgm:spPr/>
    </dgm:pt>
    <dgm:pt modelId="{C4487326-A5FF-4D29-A325-0D4673B39022}" type="pres">
      <dgm:prSet presAssocID="{E314D130-43B1-4290-8509-99255FAA2CDF}" presName="L1TextContainer" presStyleLbl="revTx" presStyleIdx="5" presStyleCnt="10">
        <dgm:presLayoutVars>
          <dgm:chMax val="1"/>
          <dgm:chPref val="1"/>
          <dgm:bulletEnabled val="1"/>
        </dgm:presLayoutVars>
      </dgm:prSet>
      <dgm:spPr/>
    </dgm:pt>
    <dgm:pt modelId="{CC2DBFE7-AB16-4CB1-B1AE-099ACF859BF1}" type="pres">
      <dgm:prSet presAssocID="{E314D130-43B1-4290-8509-99255FAA2CDF}" presName="ConnectLine" presStyleLbl="sibTrans1D1" presStyleIdx="2" presStyleCnt="5"/>
      <dgm:spPr>
        <a:noFill/>
        <a:ln w="12700" cap="flat" cmpd="sng" algn="ctr">
          <a:solidFill>
            <a:schemeClr val="accent1">
              <a:hueOff val="0"/>
              <a:satOff val="0"/>
              <a:lumOff val="0"/>
              <a:alphaOff val="0"/>
            </a:schemeClr>
          </a:solidFill>
          <a:prstDash val="dash"/>
          <a:miter lim="800000"/>
        </a:ln>
        <a:effectLst/>
      </dgm:spPr>
    </dgm:pt>
    <dgm:pt modelId="{B8BCE3A5-B655-414F-AF79-063F0047CA96}" type="pres">
      <dgm:prSet presAssocID="{E314D130-43B1-4290-8509-99255FAA2CDF}" presName="EmptyPlaceHolder" presStyleCnt="0"/>
      <dgm:spPr/>
    </dgm:pt>
    <dgm:pt modelId="{8C3DC5BF-72EF-4DC8-BAFC-2290DFA82715}" type="pres">
      <dgm:prSet presAssocID="{3883A2CE-4CFD-4B85-87E5-2361992882FC}" presName="spaceBetweenRectangles" presStyleCnt="0"/>
      <dgm:spPr/>
    </dgm:pt>
    <dgm:pt modelId="{341CC383-594A-4F35-9B75-210DA4CC64B2}" type="pres">
      <dgm:prSet presAssocID="{DD5C960E-E41B-4DF0-998C-2F651AA5B2F3}" presName="composite" presStyleCnt="0"/>
      <dgm:spPr/>
    </dgm:pt>
    <dgm:pt modelId="{577DBEB1-9F7E-43F6-B1D2-3B838C9C4F05}" type="pres">
      <dgm:prSet presAssocID="{DD5C960E-E41B-4DF0-998C-2F651AA5B2F3}" presName="ConnectorPoint" presStyleLbl="lnNode1" presStyleIdx="3"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3ADD5F1F-3373-482E-8CE4-C145AD1E0316}" type="pres">
      <dgm:prSet presAssocID="{DD5C960E-E41B-4DF0-998C-2F651AA5B2F3}" presName="DropPinPlaceHolder" presStyleCnt="0"/>
      <dgm:spPr/>
    </dgm:pt>
    <dgm:pt modelId="{696F3FD9-926E-438F-AC03-231601AD5359}" type="pres">
      <dgm:prSet presAssocID="{DD5C960E-E41B-4DF0-998C-2F651AA5B2F3}" presName="DropPin" presStyleLbl="alignNode1" presStyleIdx="3" presStyleCnt="5"/>
      <dgm:spPr/>
    </dgm:pt>
    <dgm:pt modelId="{FB139777-7302-4EFE-A3EC-5EF728F3A2B8}" type="pres">
      <dgm:prSet presAssocID="{DD5C960E-E41B-4DF0-998C-2F651AA5B2F3}" presName="Ellipse" presStyleLbl="fgAcc1" presStyleIdx="4" presStyleCnt="6"/>
      <dgm:spPr>
        <a:solidFill>
          <a:schemeClr val="lt1">
            <a:alpha val="90000"/>
            <a:hueOff val="0"/>
            <a:satOff val="0"/>
            <a:lumOff val="0"/>
            <a:alphaOff val="0"/>
          </a:schemeClr>
        </a:solidFill>
        <a:ln w="12700" cap="flat" cmpd="sng" algn="ctr">
          <a:noFill/>
          <a:prstDash val="solid"/>
          <a:miter lim="800000"/>
        </a:ln>
        <a:effectLst/>
      </dgm:spPr>
    </dgm:pt>
    <dgm:pt modelId="{3B7B441A-60EA-45B3-9D8C-751EC04FCBB1}" type="pres">
      <dgm:prSet presAssocID="{DD5C960E-E41B-4DF0-998C-2F651AA5B2F3}" presName="L2TextContainer" presStyleLbl="revTx" presStyleIdx="6" presStyleCnt="10">
        <dgm:presLayoutVars>
          <dgm:bulletEnabled val="1"/>
        </dgm:presLayoutVars>
      </dgm:prSet>
      <dgm:spPr/>
    </dgm:pt>
    <dgm:pt modelId="{EB1B1595-CED8-4799-BFA3-CE902CC6961B}" type="pres">
      <dgm:prSet presAssocID="{DD5C960E-E41B-4DF0-998C-2F651AA5B2F3}" presName="L1TextContainer" presStyleLbl="revTx" presStyleIdx="7" presStyleCnt="10">
        <dgm:presLayoutVars>
          <dgm:chMax val="1"/>
          <dgm:chPref val="1"/>
          <dgm:bulletEnabled val="1"/>
        </dgm:presLayoutVars>
      </dgm:prSet>
      <dgm:spPr/>
    </dgm:pt>
    <dgm:pt modelId="{19ADD99A-D703-44D8-ABD9-C694485CB38B}" type="pres">
      <dgm:prSet presAssocID="{DD5C960E-E41B-4DF0-998C-2F651AA5B2F3}" presName="ConnectLine" presStyleLbl="sibTrans1D1" presStyleIdx="3" presStyleCnt="5"/>
      <dgm:spPr>
        <a:noFill/>
        <a:ln w="12700" cap="flat" cmpd="sng" algn="ctr">
          <a:solidFill>
            <a:schemeClr val="accent1">
              <a:hueOff val="0"/>
              <a:satOff val="0"/>
              <a:lumOff val="0"/>
              <a:alphaOff val="0"/>
            </a:schemeClr>
          </a:solidFill>
          <a:prstDash val="dash"/>
          <a:miter lim="800000"/>
        </a:ln>
        <a:effectLst/>
      </dgm:spPr>
    </dgm:pt>
    <dgm:pt modelId="{A7275012-1FBF-4F3C-B472-9FEBE9004FD6}" type="pres">
      <dgm:prSet presAssocID="{DD5C960E-E41B-4DF0-998C-2F651AA5B2F3}" presName="EmptyPlaceHolder" presStyleCnt="0"/>
      <dgm:spPr/>
    </dgm:pt>
    <dgm:pt modelId="{251F3414-AA19-4059-A665-C2374921D13C}" type="pres">
      <dgm:prSet presAssocID="{067D14F7-5D3F-4D7C-A926-E8AC0DE4A1F8}" presName="spaceBetweenRectangles" presStyleCnt="0"/>
      <dgm:spPr/>
    </dgm:pt>
    <dgm:pt modelId="{98F218B5-CC17-47B5-8845-8611012D84C2}" type="pres">
      <dgm:prSet presAssocID="{BF462964-DCDA-43D2-9F2B-A111E1634643}" presName="composite" presStyleCnt="0"/>
      <dgm:spPr/>
    </dgm:pt>
    <dgm:pt modelId="{FFB6FCE9-6E2F-46EA-B387-D1D2296519A1}" type="pres">
      <dgm:prSet presAssocID="{BF462964-DCDA-43D2-9F2B-A111E1634643}" presName="ConnectorPoint" presStyleLbl="lnNode1" presStyleIdx="4"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1C0FEFE-8274-4900-B274-3B964A7304BD}" type="pres">
      <dgm:prSet presAssocID="{BF462964-DCDA-43D2-9F2B-A111E1634643}" presName="DropPinPlaceHolder" presStyleCnt="0"/>
      <dgm:spPr/>
    </dgm:pt>
    <dgm:pt modelId="{452E3AFF-1410-438B-88F8-B7EEE1F84681}" type="pres">
      <dgm:prSet presAssocID="{BF462964-DCDA-43D2-9F2B-A111E1634643}" presName="DropPin" presStyleLbl="alignNode1" presStyleIdx="4" presStyleCnt="5"/>
      <dgm:spPr/>
    </dgm:pt>
    <dgm:pt modelId="{3FE0FA4E-ABD7-49AD-AFDF-295106BCBA94}" type="pres">
      <dgm:prSet presAssocID="{BF462964-DCDA-43D2-9F2B-A111E1634643}" presName="Ellipse" presStyleLbl="fgAcc1" presStyleIdx="5" presStyleCnt="6"/>
      <dgm:spPr>
        <a:solidFill>
          <a:schemeClr val="lt1">
            <a:alpha val="90000"/>
            <a:hueOff val="0"/>
            <a:satOff val="0"/>
            <a:lumOff val="0"/>
            <a:alphaOff val="0"/>
          </a:schemeClr>
        </a:solidFill>
        <a:ln w="12700" cap="flat" cmpd="sng" algn="ctr">
          <a:noFill/>
          <a:prstDash val="solid"/>
          <a:miter lim="800000"/>
        </a:ln>
        <a:effectLst/>
      </dgm:spPr>
    </dgm:pt>
    <dgm:pt modelId="{4FA444D3-EBBA-4B78-AE01-A73EB6546D9C}" type="pres">
      <dgm:prSet presAssocID="{BF462964-DCDA-43D2-9F2B-A111E1634643}" presName="L2TextContainer" presStyleLbl="revTx" presStyleIdx="8" presStyleCnt="10">
        <dgm:presLayoutVars>
          <dgm:bulletEnabled val="1"/>
        </dgm:presLayoutVars>
      </dgm:prSet>
      <dgm:spPr/>
    </dgm:pt>
    <dgm:pt modelId="{C40350B7-14C2-4851-9FD9-178C1D65EB65}" type="pres">
      <dgm:prSet presAssocID="{BF462964-DCDA-43D2-9F2B-A111E1634643}" presName="L1TextContainer" presStyleLbl="revTx" presStyleIdx="9" presStyleCnt="10">
        <dgm:presLayoutVars>
          <dgm:chMax val="1"/>
          <dgm:chPref val="1"/>
          <dgm:bulletEnabled val="1"/>
        </dgm:presLayoutVars>
      </dgm:prSet>
      <dgm:spPr/>
    </dgm:pt>
    <dgm:pt modelId="{7794D940-4FD2-4330-84BD-CE945E6F78D8}" type="pres">
      <dgm:prSet presAssocID="{BF462964-DCDA-43D2-9F2B-A111E1634643}" presName="ConnectLine" presStyleLbl="sibTrans1D1" presStyleIdx="4" presStyleCnt="5"/>
      <dgm:spPr>
        <a:noFill/>
        <a:ln w="12700" cap="flat" cmpd="sng" algn="ctr">
          <a:solidFill>
            <a:schemeClr val="accent1">
              <a:hueOff val="0"/>
              <a:satOff val="0"/>
              <a:lumOff val="0"/>
              <a:alphaOff val="0"/>
            </a:schemeClr>
          </a:solidFill>
          <a:prstDash val="dash"/>
          <a:miter lim="800000"/>
        </a:ln>
        <a:effectLst/>
      </dgm:spPr>
    </dgm:pt>
    <dgm:pt modelId="{BCF85297-9095-4191-83BE-F851DD48CD95}" type="pres">
      <dgm:prSet presAssocID="{BF462964-DCDA-43D2-9F2B-A111E1634643}" presName="EmptyPlaceHolder" presStyleCnt="0"/>
      <dgm:spPr/>
    </dgm:pt>
  </dgm:ptLst>
  <dgm:cxnLst>
    <dgm:cxn modelId="{52064D14-16E2-4236-A43E-34D26E398AC8}" srcId="{DD5C960E-E41B-4DF0-998C-2F651AA5B2F3}" destId="{248DBFFB-4169-42C9-949B-B6FA0CA4C6D5}" srcOrd="2" destOrd="0" parTransId="{20FFE15D-DEA3-444C-8546-A68EA90ED8E7}" sibTransId="{504F8458-CD2A-42C6-B45E-73902933D5AD}"/>
    <dgm:cxn modelId="{37AFE514-22D7-480A-A897-67BFA1898AC6}" srcId="{4A8FD06C-1252-4CE4-95C1-B6B54CF457A6}" destId="{DD5C960E-E41B-4DF0-998C-2F651AA5B2F3}" srcOrd="3" destOrd="0" parTransId="{C70790E5-0147-4AE5-86E6-5F2A60854982}" sibTransId="{067D14F7-5D3F-4D7C-A926-E8AC0DE4A1F8}"/>
    <dgm:cxn modelId="{9939FF29-2194-4266-9486-5A871A210433}" type="presOf" srcId="{53ADE3FE-7D3C-4203-AEE9-58B1E65782DC}" destId="{425D819D-72E9-4FEF-9C69-BC6BEDC66AD0}" srcOrd="0" destOrd="0" presId="urn:microsoft.com/office/officeart/2017/3/layout/DropPinTimeline"/>
    <dgm:cxn modelId="{C2890E2A-202C-4B4F-9867-4A1FD8291086}" srcId="{DD5C960E-E41B-4DF0-998C-2F651AA5B2F3}" destId="{E51D54E5-F3B3-4441-B6BA-576B94C4C5F2}" srcOrd="0" destOrd="0" parTransId="{BB72B10B-EB66-4CF7-ABD5-E996C3E787DC}" sibTransId="{A1301084-3666-4D01-BA9C-D5791A00734E}"/>
    <dgm:cxn modelId="{6421085C-FF0F-482A-B400-17CD277C0A79}" srcId="{4A8FD06C-1252-4CE4-95C1-B6B54CF457A6}" destId="{53ADE3FE-7D3C-4203-AEE9-58B1E65782DC}" srcOrd="1" destOrd="0" parTransId="{890BF5D6-9704-4A9E-99A3-F69F4818D9B0}" sibTransId="{3C1E3F36-AF7D-4A60-ACF9-9E2FCC08A4AE}"/>
    <dgm:cxn modelId="{4A187C63-B82E-4337-98C6-1FEC934C7950}" type="presOf" srcId="{4A8FD06C-1252-4CE4-95C1-B6B54CF457A6}" destId="{7A05D324-6CDA-43FA-8748-FDBD0B85F20B}" srcOrd="0" destOrd="0" presId="urn:microsoft.com/office/officeart/2017/3/layout/DropPinTimeline"/>
    <dgm:cxn modelId="{DA775565-9A2A-4D30-9F35-7A4FDA975C37}" type="presOf" srcId="{97CBAD9F-B99A-48FD-B9DD-5B331F9FEEA1}" destId="{4BE2C1C0-92A3-4D01-93D6-1146B62B4A27}" srcOrd="0" destOrd="0" presId="urn:microsoft.com/office/officeart/2017/3/layout/DropPinTimeline"/>
    <dgm:cxn modelId="{D3E8C06D-168F-4B9B-AB0A-1B58ABE17C88}" srcId="{DD5C960E-E41B-4DF0-998C-2F651AA5B2F3}" destId="{4424DCF4-6904-444F-81E9-44B28FEC1183}" srcOrd="1" destOrd="0" parTransId="{312C12AB-2DAA-4810-9CA5-31460CAA8C3B}" sibTransId="{C6A3D099-F563-4C39-9F62-6947ED037A3C}"/>
    <dgm:cxn modelId="{2AA6B06F-856F-4842-B66D-FDF3C94988CA}" type="presOf" srcId="{E314D130-43B1-4290-8509-99255FAA2CDF}" destId="{C4487326-A5FF-4D29-A325-0D4673B39022}" srcOrd="0" destOrd="0" presId="urn:microsoft.com/office/officeart/2017/3/layout/DropPinTimeline"/>
    <dgm:cxn modelId="{74210A52-F6FE-4462-8A7C-6DA5728039A3}" srcId="{4A8FD06C-1252-4CE4-95C1-B6B54CF457A6}" destId="{BF462964-DCDA-43D2-9F2B-A111E1634643}" srcOrd="4" destOrd="0" parTransId="{A79319F8-64B6-4CD0-9AF5-87155F925A8A}" sibTransId="{F8EF9B44-210E-4A74-968D-4098FBF4FE7E}"/>
    <dgm:cxn modelId="{BB8BA498-09E2-4576-8819-CBA7BBB7CC9E}" type="presOf" srcId="{10C1F774-EA5E-49B7-AED1-60D36E147ABF}" destId="{0D2D8399-B626-4A5C-81A8-9BE8A16B6F71}" srcOrd="0" destOrd="0" presId="urn:microsoft.com/office/officeart/2017/3/layout/DropPinTimeline"/>
    <dgm:cxn modelId="{5802E2B5-0376-438B-BFE3-B90EC1FFDF62}" type="presOf" srcId="{248DBFFB-4169-42C9-949B-B6FA0CA4C6D5}" destId="{3B7B441A-60EA-45B3-9D8C-751EC04FCBB1}" srcOrd="0" destOrd="2" presId="urn:microsoft.com/office/officeart/2017/3/layout/DropPinTimeline"/>
    <dgm:cxn modelId="{0BF91DBB-4CD7-4D0C-8732-AE3AA9CC3FFE}" srcId="{4A8FD06C-1252-4CE4-95C1-B6B54CF457A6}" destId="{10C1F774-EA5E-49B7-AED1-60D36E147ABF}" srcOrd="0" destOrd="0" parTransId="{D4C48C12-B2C5-40FC-A3B1-0D40166C7262}" sibTransId="{6B8F8078-BEA5-4571-8CB0-52929853170F}"/>
    <dgm:cxn modelId="{71FE7BBC-B729-4DA4-A3A6-FF66BF4120CE}" type="presOf" srcId="{E51D54E5-F3B3-4441-B6BA-576B94C4C5F2}" destId="{3B7B441A-60EA-45B3-9D8C-751EC04FCBB1}" srcOrd="0" destOrd="0" presId="urn:microsoft.com/office/officeart/2017/3/layout/DropPinTimeline"/>
    <dgm:cxn modelId="{38E0D5BE-34D4-44E8-81EF-0CA24AF7429D}" type="presOf" srcId="{DD5C960E-E41B-4DF0-998C-2F651AA5B2F3}" destId="{EB1B1595-CED8-4799-BFA3-CE902CC6961B}" srcOrd="0" destOrd="0" presId="urn:microsoft.com/office/officeart/2017/3/layout/DropPinTimeline"/>
    <dgm:cxn modelId="{3C4C5CC1-AC41-48B6-A0C3-B40F8587E3FF}" type="presOf" srcId="{BF462964-DCDA-43D2-9F2B-A111E1634643}" destId="{C40350B7-14C2-4851-9FD9-178C1D65EB65}" srcOrd="0" destOrd="0" presId="urn:microsoft.com/office/officeart/2017/3/layout/DropPinTimeline"/>
    <dgm:cxn modelId="{9D7977C9-DEE8-46E8-9DFC-D21672EEB19B}" srcId="{4A8FD06C-1252-4CE4-95C1-B6B54CF457A6}" destId="{E314D130-43B1-4290-8509-99255FAA2CDF}" srcOrd="2" destOrd="0" parTransId="{59C609FC-7DEB-4DD3-8793-584100BDB416}" sibTransId="{3883A2CE-4CFD-4B85-87E5-2361992882FC}"/>
    <dgm:cxn modelId="{9A4E5CE5-4F4F-4832-864E-28D023AF3709}" srcId="{E314D130-43B1-4290-8509-99255FAA2CDF}" destId="{97CBAD9F-B99A-48FD-B9DD-5B331F9FEEA1}" srcOrd="0" destOrd="0" parTransId="{24E736A1-AD32-4809-87E7-947ECA7CA37B}" sibTransId="{997FB1F3-6F47-499D-855E-CBA67AE64DB7}"/>
    <dgm:cxn modelId="{50D4A9F3-576B-46B0-B0EC-CEE7D79A1581}" type="presOf" srcId="{4424DCF4-6904-444F-81E9-44B28FEC1183}" destId="{3B7B441A-60EA-45B3-9D8C-751EC04FCBB1}" srcOrd="0" destOrd="1" presId="urn:microsoft.com/office/officeart/2017/3/layout/DropPinTimeline"/>
    <dgm:cxn modelId="{8DA5BBC1-EA70-49ED-9529-F9349244366F}" type="presParOf" srcId="{7A05D324-6CDA-43FA-8748-FDBD0B85F20B}" destId="{D13C68BE-77AA-411D-A5AF-3D922D96C1DE}" srcOrd="0" destOrd="0" presId="urn:microsoft.com/office/officeart/2017/3/layout/DropPinTimeline"/>
    <dgm:cxn modelId="{DA65EB2A-E006-4248-AB9A-98E34A61E183}" type="presParOf" srcId="{7A05D324-6CDA-43FA-8748-FDBD0B85F20B}" destId="{23FDC8EC-7C39-469E-A6D7-78A1852E6DC7}" srcOrd="1" destOrd="0" presId="urn:microsoft.com/office/officeart/2017/3/layout/DropPinTimeline"/>
    <dgm:cxn modelId="{F6D4A06B-741B-4EE2-9509-EA48D1ACF758}" type="presParOf" srcId="{23FDC8EC-7C39-469E-A6D7-78A1852E6DC7}" destId="{0D6CA7B3-4B8C-4C39-88C1-ECAF4856C337}" srcOrd="0" destOrd="0" presId="urn:microsoft.com/office/officeart/2017/3/layout/DropPinTimeline"/>
    <dgm:cxn modelId="{178B3737-E1F6-41B9-803A-77455BD13238}" type="presParOf" srcId="{0D6CA7B3-4B8C-4C39-88C1-ECAF4856C337}" destId="{570A3539-C13A-4F2A-B311-FB900360B7F8}" srcOrd="0" destOrd="0" presId="urn:microsoft.com/office/officeart/2017/3/layout/DropPinTimeline"/>
    <dgm:cxn modelId="{600C95AD-14C3-4427-8FF9-A69AFC67C264}" type="presParOf" srcId="{0D6CA7B3-4B8C-4C39-88C1-ECAF4856C337}" destId="{581B6E73-8966-4B64-B550-C1CE747C051F}" srcOrd="1" destOrd="0" presId="urn:microsoft.com/office/officeart/2017/3/layout/DropPinTimeline"/>
    <dgm:cxn modelId="{B334C370-7D9A-4584-B16D-86DCFEDE08FF}" type="presParOf" srcId="{581B6E73-8966-4B64-B550-C1CE747C051F}" destId="{5D427059-F88E-4966-B18E-FACA0DAD0377}" srcOrd="0" destOrd="0" presId="urn:microsoft.com/office/officeart/2017/3/layout/DropPinTimeline"/>
    <dgm:cxn modelId="{831B04A4-9489-4E66-A338-93801B96F0F3}" type="presParOf" srcId="{581B6E73-8966-4B64-B550-C1CE747C051F}" destId="{521736BB-CEF1-4BC0-A7C9-61A0BE9CC528}" srcOrd="1" destOrd="0" presId="urn:microsoft.com/office/officeart/2017/3/layout/DropPinTimeline"/>
    <dgm:cxn modelId="{176F73D9-45BF-4A86-925F-F47BB2DAC9BC}" type="presParOf" srcId="{0D6CA7B3-4B8C-4C39-88C1-ECAF4856C337}" destId="{63A9512B-1887-4592-9CBC-D9AADC40043D}" srcOrd="2" destOrd="0" presId="urn:microsoft.com/office/officeart/2017/3/layout/DropPinTimeline"/>
    <dgm:cxn modelId="{F3802F66-119C-4D29-9DDB-488F882FB8C5}" type="presParOf" srcId="{0D6CA7B3-4B8C-4C39-88C1-ECAF4856C337}" destId="{0D2D8399-B626-4A5C-81A8-9BE8A16B6F71}" srcOrd="3" destOrd="0" presId="urn:microsoft.com/office/officeart/2017/3/layout/DropPinTimeline"/>
    <dgm:cxn modelId="{DB34E085-E2AF-4A80-9441-E6DC951A67AC}" type="presParOf" srcId="{0D6CA7B3-4B8C-4C39-88C1-ECAF4856C337}" destId="{B99046C1-4B0D-4233-AE78-796C0B025420}" srcOrd="4" destOrd="0" presId="urn:microsoft.com/office/officeart/2017/3/layout/DropPinTimeline"/>
    <dgm:cxn modelId="{8F4C5791-689A-4223-A0E7-CBC87CA47B8B}" type="presParOf" srcId="{0D6CA7B3-4B8C-4C39-88C1-ECAF4856C337}" destId="{333732A1-C265-4E96-97A2-35DA745D5784}" srcOrd="5" destOrd="0" presId="urn:microsoft.com/office/officeart/2017/3/layout/DropPinTimeline"/>
    <dgm:cxn modelId="{5EB8D7E0-BCBB-4FC9-A8C7-E32D52E09F24}" type="presParOf" srcId="{23FDC8EC-7C39-469E-A6D7-78A1852E6DC7}" destId="{D0A4C05B-3BCA-43E4-B0DA-0CC4B045259B}" srcOrd="1" destOrd="0" presId="urn:microsoft.com/office/officeart/2017/3/layout/DropPinTimeline"/>
    <dgm:cxn modelId="{B1943CEA-F241-44D9-AEB2-FC6606DBD393}" type="presParOf" srcId="{23FDC8EC-7C39-469E-A6D7-78A1852E6DC7}" destId="{4920C8E0-5228-4AD3-8ADD-CA756A383091}" srcOrd="2" destOrd="0" presId="urn:microsoft.com/office/officeart/2017/3/layout/DropPinTimeline"/>
    <dgm:cxn modelId="{99F1048A-4FAC-4B8E-B55F-6627ED8D62DE}" type="presParOf" srcId="{4920C8E0-5228-4AD3-8ADD-CA756A383091}" destId="{47E9618F-3F83-466F-B554-D7EB8A9DF15B}" srcOrd="0" destOrd="0" presId="urn:microsoft.com/office/officeart/2017/3/layout/DropPinTimeline"/>
    <dgm:cxn modelId="{3FAB33F7-FCE1-4AE5-B4C5-93E550F20F62}" type="presParOf" srcId="{4920C8E0-5228-4AD3-8ADD-CA756A383091}" destId="{8BECC578-9684-45CE-85BD-306D779E9DD3}" srcOrd="1" destOrd="0" presId="urn:microsoft.com/office/officeart/2017/3/layout/DropPinTimeline"/>
    <dgm:cxn modelId="{727E0245-43CD-4360-B666-CE1DF3722840}" type="presParOf" srcId="{8BECC578-9684-45CE-85BD-306D779E9DD3}" destId="{FE3DAB6E-BBED-4B7B-BC49-F8429FE64738}" srcOrd="0" destOrd="0" presId="urn:microsoft.com/office/officeart/2017/3/layout/DropPinTimeline"/>
    <dgm:cxn modelId="{6F733784-278A-4221-8788-5102C82E3FE7}" type="presParOf" srcId="{8BECC578-9684-45CE-85BD-306D779E9DD3}" destId="{C11C3DCD-C632-4E3E-85F8-3DE0A9BB43D7}" srcOrd="1" destOrd="0" presId="urn:microsoft.com/office/officeart/2017/3/layout/DropPinTimeline"/>
    <dgm:cxn modelId="{66086675-BFF5-4BD1-8543-AA186CD495F1}" type="presParOf" srcId="{4920C8E0-5228-4AD3-8ADD-CA756A383091}" destId="{3A38DA97-2C59-47D9-B5F3-4F046B044321}" srcOrd="2" destOrd="0" presId="urn:microsoft.com/office/officeart/2017/3/layout/DropPinTimeline"/>
    <dgm:cxn modelId="{4CC544B9-0621-4C02-B951-44AE5EE0F623}" type="presParOf" srcId="{4920C8E0-5228-4AD3-8ADD-CA756A383091}" destId="{425D819D-72E9-4FEF-9C69-BC6BEDC66AD0}" srcOrd="3" destOrd="0" presId="urn:microsoft.com/office/officeart/2017/3/layout/DropPinTimeline"/>
    <dgm:cxn modelId="{7F2E0478-F848-4D39-AB55-7361EDF92B4B}" type="presParOf" srcId="{4920C8E0-5228-4AD3-8ADD-CA756A383091}" destId="{087B5EAE-BBBA-4DD6-B9AC-3F256A13E462}" srcOrd="4" destOrd="0" presId="urn:microsoft.com/office/officeart/2017/3/layout/DropPinTimeline"/>
    <dgm:cxn modelId="{004505DB-7A9D-473B-8D63-98891E219E5E}" type="presParOf" srcId="{4920C8E0-5228-4AD3-8ADD-CA756A383091}" destId="{E632155D-0FBA-4F92-B3D0-700A162EAAB8}" srcOrd="5" destOrd="0" presId="urn:microsoft.com/office/officeart/2017/3/layout/DropPinTimeline"/>
    <dgm:cxn modelId="{C6EDD08F-C069-4122-B50F-CD844EF29AAD}" type="presParOf" srcId="{23FDC8EC-7C39-469E-A6D7-78A1852E6DC7}" destId="{DC78D848-EF9A-4EFB-A7F7-4C5F4FC673D0}" srcOrd="3" destOrd="0" presId="urn:microsoft.com/office/officeart/2017/3/layout/DropPinTimeline"/>
    <dgm:cxn modelId="{C7FF18BA-56FD-45A4-ACBC-82BDC92718A5}" type="presParOf" srcId="{23FDC8EC-7C39-469E-A6D7-78A1852E6DC7}" destId="{6DEAA853-F3C4-40B2-81D8-CE92230AFD24}" srcOrd="4" destOrd="0" presId="urn:microsoft.com/office/officeart/2017/3/layout/DropPinTimeline"/>
    <dgm:cxn modelId="{CFD32874-7F23-434D-9110-BF23E6E8377D}" type="presParOf" srcId="{6DEAA853-F3C4-40B2-81D8-CE92230AFD24}" destId="{6C2DFDC1-3C7F-4D67-991A-A6D35B0C3F99}" srcOrd="0" destOrd="0" presId="urn:microsoft.com/office/officeart/2017/3/layout/DropPinTimeline"/>
    <dgm:cxn modelId="{422D00E5-61D3-4C37-B531-F52BD04DC4F8}" type="presParOf" srcId="{6DEAA853-F3C4-40B2-81D8-CE92230AFD24}" destId="{96561711-ABA7-4A42-A1F2-0C07AA87781A}" srcOrd="1" destOrd="0" presId="urn:microsoft.com/office/officeart/2017/3/layout/DropPinTimeline"/>
    <dgm:cxn modelId="{51B1083A-BBE2-4A9C-81BA-564BDD912B2E}" type="presParOf" srcId="{96561711-ABA7-4A42-A1F2-0C07AA87781A}" destId="{1404D9B9-D353-492B-AEA1-354D0715374A}" srcOrd="0" destOrd="0" presId="urn:microsoft.com/office/officeart/2017/3/layout/DropPinTimeline"/>
    <dgm:cxn modelId="{00E4F79A-679C-429B-8F22-4FBDC87F3C9C}" type="presParOf" srcId="{96561711-ABA7-4A42-A1F2-0C07AA87781A}" destId="{49063B37-BCA4-408F-9681-2218269DB230}" srcOrd="1" destOrd="0" presId="urn:microsoft.com/office/officeart/2017/3/layout/DropPinTimeline"/>
    <dgm:cxn modelId="{25017E64-D42C-4E24-BFAC-4B7DAA95F9EA}" type="presParOf" srcId="{6DEAA853-F3C4-40B2-81D8-CE92230AFD24}" destId="{4BE2C1C0-92A3-4D01-93D6-1146B62B4A27}" srcOrd="2" destOrd="0" presId="urn:microsoft.com/office/officeart/2017/3/layout/DropPinTimeline"/>
    <dgm:cxn modelId="{CEF0F25C-E78C-478C-AD25-89F23D02BB40}" type="presParOf" srcId="{6DEAA853-F3C4-40B2-81D8-CE92230AFD24}" destId="{C4487326-A5FF-4D29-A325-0D4673B39022}" srcOrd="3" destOrd="0" presId="urn:microsoft.com/office/officeart/2017/3/layout/DropPinTimeline"/>
    <dgm:cxn modelId="{0D040CB1-C4B7-4F13-A9F1-52A5FA5ED0C0}" type="presParOf" srcId="{6DEAA853-F3C4-40B2-81D8-CE92230AFD24}" destId="{CC2DBFE7-AB16-4CB1-B1AE-099ACF859BF1}" srcOrd="4" destOrd="0" presId="urn:microsoft.com/office/officeart/2017/3/layout/DropPinTimeline"/>
    <dgm:cxn modelId="{A1E49A76-2BA2-4AD4-9918-94E25A9C1880}" type="presParOf" srcId="{6DEAA853-F3C4-40B2-81D8-CE92230AFD24}" destId="{B8BCE3A5-B655-414F-AF79-063F0047CA96}" srcOrd="5" destOrd="0" presId="urn:microsoft.com/office/officeart/2017/3/layout/DropPinTimeline"/>
    <dgm:cxn modelId="{E81C3971-0B43-4435-BD7E-3BC99805207E}" type="presParOf" srcId="{23FDC8EC-7C39-469E-A6D7-78A1852E6DC7}" destId="{8C3DC5BF-72EF-4DC8-BAFC-2290DFA82715}" srcOrd="5" destOrd="0" presId="urn:microsoft.com/office/officeart/2017/3/layout/DropPinTimeline"/>
    <dgm:cxn modelId="{0026E66A-72F5-4B3E-B3F1-A2F8A8710C8E}" type="presParOf" srcId="{23FDC8EC-7C39-469E-A6D7-78A1852E6DC7}" destId="{341CC383-594A-4F35-9B75-210DA4CC64B2}" srcOrd="6" destOrd="0" presId="urn:microsoft.com/office/officeart/2017/3/layout/DropPinTimeline"/>
    <dgm:cxn modelId="{F5CC0856-17CA-41CF-B367-F8228C26E52A}" type="presParOf" srcId="{341CC383-594A-4F35-9B75-210DA4CC64B2}" destId="{577DBEB1-9F7E-43F6-B1D2-3B838C9C4F05}" srcOrd="0" destOrd="0" presId="urn:microsoft.com/office/officeart/2017/3/layout/DropPinTimeline"/>
    <dgm:cxn modelId="{241D4673-A64E-4D1B-9E75-2419ED407A5C}" type="presParOf" srcId="{341CC383-594A-4F35-9B75-210DA4CC64B2}" destId="{3ADD5F1F-3373-482E-8CE4-C145AD1E0316}" srcOrd="1" destOrd="0" presId="urn:microsoft.com/office/officeart/2017/3/layout/DropPinTimeline"/>
    <dgm:cxn modelId="{D285CC8C-E47C-4E0F-AB90-B538FBEE5AD2}" type="presParOf" srcId="{3ADD5F1F-3373-482E-8CE4-C145AD1E0316}" destId="{696F3FD9-926E-438F-AC03-231601AD5359}" srcOrd="0" destOrd="0" presId="urn:microsoft.com/office/officeart/2017/3/layout/DropPinTimeline"/>
    <dgm:cxn modelId="{4AE3214D-969B-4961-B3D3-07BEE386D2C1}" type="presParOf" srcId="{3ADD5F1F-3373-482E-8CE4-C145AD1E0316}" destId="{FB139777-7302-4EFE-A3EC-5EF728F3A2B8}" srcOrd="1" destOrd="0" presId="urn:microsoft.com/office/officeart/2017/3/layout/DropPinTimeline"/>
    <dgm:cxn modelId="{1D478258-8349-4B93-95CA-0497BEEFAA0B}" type="presParOf" srcId="{341CC383-594A-4F35-9B75-210DA4CC64B2}" destId="{3B7B441A-60EA-45B3-9D8C-751EC04FCBB1}" srcOrd="2" destOrd="0" presId="urn:microsoft.com/office/officeart/2017/3/layout/DropPinTimeline"/>
    <dgm:cxn modelId="{4D8F7CB2-480C-4497-9FD2-78C96DDD6367}" type="presParOf" srcId="{341CC383-594A-4F35-9B75-210DA4CC64B2}" destId="{EB1B1595-CED8-4799-BFA3-CE902CC6961B}" srcOrd="3" destOrd="0" presId="urn:microsoft.com/office/officeart/2017/3/layout/DropPinTimeline"/>
    <dgm:cxn modelId="{4514C06B-84F8-4649-8D01-B4FC32F366BB}" type="presParOf" srcId="{341CC383-594A-4F35-9B75-210DA4CC64B2}" destId="{19ADD99A-D703-44D8-ABD9-C694485CB38B}" srcOrd="4" destOrd="0" presId="urn:microsoft.com/office/officeart/2017/3/layout/DropPinTimeline"/>
    <dgm:cxn modelId="{8451E102-0E11-4A94-BBD5-DA38AD040014}" type="presParOf" srcId="{341CC383-594A-4F35-9B75-210DA4CC64B2}" destId="{A7275012-1FBF-4F3C-B472-9FEBE9004FD6}" srcOrd="5" destOrd="0" presId="urn:microsoft.com/office/officeart/2017/3/layout/DropPinTimeline"/>
    <dgm:cxn modelId="{EED75183-1924-4B84-8695-AB491AD10351}" type="presParOf" srcId="{23FDC8EC-7C39-469E-A6D7-78A1852E6DC7}" destId="{251F3414-AA19-4059-A665-C2374921D13C}" srcOrd="7" destOrd="0" presId="urn:microsoft.com/office/officeart/2017/3/layout/DropPinTimeline"/>
    <dgm:cxn modelId="{1C04E029-BD7A-42A3-86E0-D6DB0567D6C6}" type="presParOf" srcId="{23FDC8EC-7C39-469E-A6D7-78A1852E6DC7}" destId="{98F218B5-CC17-47B5-8845-8611012D84C2}" srcOrd="8" destOrd="0" presId="urn:microsoft.com/office/officeart/2017/3/layout/DropPinTimeline"/>
    <dgm:cxn modelId="{73F64030-992C-4989-960F-06209B769BF9}" type="presParOf" srcId="{98F218B5-CC17-47B5-8845-8611012D84C2}" destId="{FFB6FCE9-6E2F-46EA-B387-D1D2296519A1}" srcOrd="0" destOrd="0" presId="urn:microsoft.com/office/officeart/2017/3/layout/DropPinTimeline"/>
    <dgm:cxn modelId="{CA0F7F98-F555-4EAA-9477-C1B79CD160BB}" type="presParOf" srcId="{98F218B5-CC17-47B5-8845-8611012D84C2}" destId="{61C0FEFE-8274-4900-B274-3B964A7304BD}" srcOrd="1" destOrd="0" presId="urn:microsoft.com/office/officeart/2017/3/layout/DropPinTimeline"/>
    <dgm:cxn modelId="{47981918-EC82-461D-8E20-34EA2028886C}" type="presParOf" srcId="{61C0FEFE-8274-4900-B274-3B964A7304BD}" destId="{452E3AFF-1410-438B-88F8-B7EEE1F84681}" srcOrd="0" destOrd="0" presId="urn:microsoft.com/office/officeart/2017/3/layout/DropPinTimeline"/>
    <dgm:cxn modelId="{4E21B650-3EAA-4F61-B025-86442A967C65}" type="presParOf" srcId="{61C0FEFE-8274-4900-B274-3B964A7304BD}" destId="{3FE0FA4E-ABD7-49AD-AFDF-295106BCBA94}" srcOrd="1" destOrd="0" presId="urn:microsoft.com/office/officeart/2017/3/layout/DropPinTimeline"/>
    <dgm:cxn modelId="{28620FD8-A2A8-4EA0-AF1B-04835D5F2805}" type="presParOf" srcId="{98F218B5-CC17-47B5-8845-8611012D84C2}" destId="{4FA444D3-EBBA-4B78-AE01-A73EB6546D9C}" srcOrd="2" destOrd="0" presId="urn:microsoft.com/office/officeart/2017/3/layout/DropPinTimeline"/>
    <dgm:cxn modelId="{74125799-FD22-491B-AA47-1AE069BEC041}" type="presParOf" srcId="{98F218B5-CC17-47B5-8845-8611012D84C2}" destId="{C40350B7-14C2-4851-9FD9-178C1D65EB65}" srcOrd="3" destOrd="0" presId="urn:microsoft.com/office/officeart/2017/3/layout/DropPinTimeline"/>
    <dgm:cxn modelId="{748F8886-2AFB-45EB-AA43-C0097A9AE41F}" type="presParOf" srcId="{98F218B5-CC17-47B5-8845-8611012D84C2}" destId="{7794D940-4FD2-4330-84BD-CE945E6F78D8}" srcOrd="4" destOrd="0" presId="urn:microsoft.com/office/officeart/2017/3/layout/DropPinTimeline"/>
    <dgm:cxn modelId="{00B73B56-45D3-42B5-94C0-F88CF35BAA93}" type="presParOf" srcId="{98F218B5-CC17-47B5-8845-8611012D84C2}" destId="{BCF85297-9095-4191-83BE-F851DD48CD95}" srcOrd="5" destOrd="0" presId="urn:microsoft.com/office/officeart/2017/3/layout/DropPin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3C68BE-77AA-411D-A5AF-3D922D96C1DE}">
      <dsp:nvSpPr>
        <dsp:cNvPr id="0" name=""/>
        <dsp:cNvSpPr/>
      </dsp:nvSpPr>
      <dsp:spPr>
        <a:xfrm>
          <a:off x="0" y="1311275"/>
          <a:ext cx="9617075"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5D427059-F88E-4966-B18E-FACA0DAD0377}">
      <dsp:nvSpPr>
        <dsp:cNvPr id="0" name=""/>
        <dsp:cNvSpPr/>
      </dsp:nvSpPr>
      <dsp:spPr>
        <a:xfrm rot="8100000">
          <a:off x="45760"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1736BB-CEF1-4BC0-A7C9-61A0BE9CC528}">
      <dsp:nvSpPr>
        <dsp:cNvPr id="0" name=""/>
        <dsp:cNvSpPr/>
      </dsp:nvSpPr>
      <dsp:spPr>
        <a:xfrm>
          <a:off x="67185"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3A9512B-1887-4592-9CBC-D9AADC40043D}">
      <dsp:nvSpPr>
        <dsp:cNvPr id="0" name=""/>
        <dsp:cNvSpPr/>
      </dsp:nvSpPr>
      <dsp:spPr>
        <a:xfrm>
          <a:off x="278562" y="535000"/>
          <a:ext cx="2662023" cy="776274"/>
        </a:xfrm>
        <a:prstGeom prst="rect">
          <a:avLst/>
        </a:prstGeom>
        <a:noFill/>
        <a:ln>
          <a:noFill/>
        </a:ln>
        <a:effectLst/>
      </dsp:spPr>
      <dsp:style>
        <a:lnRef idx="0">
          <a:scrgbClr r="0" g="0" b="0"/>
        </a:lnRef>
        <a:fillRef idx="0">
          <a:scrgbClr r="0" g="0" b="0"/>
        </a:fillRef>
        <a:effectRef idx="0">
          <a:scrgbClr r="0" g="0" b="0"/>
        </a:effectRef>
        <a:fontRef idx="minor"/>
      </dsp:style>
    </dsp:sp>
    <dsp:sp modelId="{0D2D8399-B626-4A5C-81A8-9BE8A16B6F71}">
      <dsp:nvSpPr>
        <dsp:cNvPr id="0" name=""/>
        <dsp:cNvSpPr/>
      </dsp:nvSpPr>
      <dsp:spPr>
        <a:xfrm>
          <a:off x="278562" y="262254"/>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1800s</a:t>
          </a:r>
        </a:p>
      </dsp:txBody>
      <dsp:txXfrm>
        <a:off x="278562" y="262254"/>
        <a:ext cx="2662023" cy="272745"/>
      </dsp:txXfrm>
    </dsp:sp>
    <dsp:sp modelId="{B99046C1-4B0D-4233-AE78-796C0B025420}">
      <dsp:nvSpPr>
        <dsp:cNvPr id="0" name=""/>
        <dsp:cNvSpPr/>
      </dsp:nvSpPr>
      <dsp:spPr>
        <a:xfrm>
          <a:off x="142190"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70A3539-C13A-4F2A-B311-FB900360B7F8}">
      <dsp:nvSpPr>
        <dsp:cNvPr id="0" name=""/>
        <dsp:cNvSpPr/>
      </dsp:nvSpPr>
      <dsp:spPr>
        <a:xfrm>
          <a:off x="117643"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DAB6E-BBED-4B7B-BC49-F8429FE64738}">
      <dsp:nvSpPr>
        <dsp:cNvPr id="0" name=""/>
        <dsp:cNvSpPr/>
      </dsp:nvSpPr>
      <dsp:spPr>
        <a:xfrm rot="18900000">
          <a:off x="1649388" y="2127492"/>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1C3DCD-C632-4E3E-85F8-3DE0A9BB43D7}">
      <dsp:nvSpPr>
        <dsp:cNvPr id="0" name=""/>
        <dsp:cNvSpPr/>
      </dsp:nvSpPr>
      <dsp:spPr>
        <a:xfrm>
          <a:off x="1670813" y="2148917"/>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A38DA97-2C59-47D9-B5F3-4F046B044321}">
      <dsp:nvSpPr>
        <dsp:cNvPr id="0" name=""/>
        <dsp:cNvSpPr/>
      </dsp:nvSpPr>
      <dsp:spPr>
        <a:xfrm>
          <a:off x="1882191" y="1311275"/>
          <a:ext cx="2662023" cy="776274"/>
        </a:xfrm>
        <a:prstGeom prst="rect">
          <a:avLst/>
        </a:prstGeom>
        <a:noFill/>
        <a:ln>
          <a:noFill/>
        </a:ln>
        <a:effectLst/>
      </dsp:spPr>
      <dsp:style>
        <a:lnRef idx="0">
          <a:scrgbClr r="0" g="0" b="0"/>
        </a:lnRef>
        <a:fillRef idx="0">
          <a:scrgbClr r="0" g="0" b="0"/>
        </a:fillRef>
        <a:effectRef idx="0">
          <a:scrgbClr r="0" g="0" b="0"/>
        </a:effectRef>
        <a:fontRef idx="minor"/>
      </dsp:style>
    </dsp:sp>
    <dsp:sp modelId="{425D819D-72E9-4FEF-9C69-BC6BEDC66AD0}">
      <dsp:nvSpPr>
        <dsp:cNvPr id="0" name=""/>
        <dsp:cNvSpPr/>
      </dsp:nvSpPr>
      <dsp:spPr>
        <a:xfrm>
          <a:off x="1882191" y="2087549"/>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1955</a:t>
          </a:r>
        </a:p>
      </dsp:txBody>
      <dsp:txXfrm>
        <a:off x="1882191" y="2087549"/>
        <a:ext cx="2662023" cy="272745"/>
      </dsp:txXfrm>
    </dsp:sp>
    <dsp:sp modelId="{087B5EAE-BBBA-4DD6-B9AC-3F256A13E462}">
      <dsp:nvSpPr>
        <dsp:cNvPr id="0" name=""/>
        <dsp:cNvSpPr/>
      </dsp:nvSpPr>
      <dsp:spPr>
        <a:xfrm>
          <a:off x="1745818" y="1311275"/>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E9618F-3F83-466F-B554-D7EB8A9DF15B}">
      <dsp:nvSpPr>
        <dsp:cNvPr id="0" name=""/>
        <dsp:cNvSpPr/>
      </dsp:nvSpPr>
      <dsp:spPr>
        <a:xfrm>
          <a:off x="1721271"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04D9B9-D353-492B-AEA1-354D0715374A}">
      <dsp:nvSpPr>
        <dsp:cNvPr id="0" name=""/>
        <dsp:cNvSpPr/>
      </dsp:nvSpPr>
      <dsp:spPr>
        <a:xfrm rot="8100000">
          <a:off x="3253017"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063B37-BCA4-408F-9681-2218269DB230}">
      <dsp:nvSpPr>
        <dsp:cNvPr id="0" name=""/>
        <dsp:cNvSpPr/>
      </dsp:nvSpPr>
      <dsp:spPr>
        <a:xfrm>
          <a:off x="3274442"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BE2C1C0-92A3-4D01-93D6-1146B62B4A27}">
      <dsp:nvSpPr>
        <dsp:cNvPr id="0" name=""/>
        <dsp:cNvSpPr/>
      </dsp:nvSpPr>
      <dsp:spPr>
        <a:xfrm>
          <a:off x="3485819" y="535000"/>
          <a:ext cx="2662023" cy="77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a:latin typeface="Arial"/>
              <a:cs typeface="Arial"/>
            </a:rPr>
            <a:t>Learning to Read: The Great Debate</a:t>
          </a:r>
        </a:p>
      </dsp:txBody>
      <dsp:txXfrm>
        <a:off x="3485819" y="535000"/>
        <a:ext cx="2662023" cy="776274"/>
      </dsp:txXfrm>
    </dsp:sp>
    <dsp:sp modelId="{C4487326-A5FF-4D29-A325-0D4673B39022}">
      <dsp:nvSpPr>
        <dsp:cNvPr id="0" name=""/>
        <dsp:cNvSpPr/>
      </dsp:nvSpPr>
      <dsp:spPr>
        <a:xfrm>
          <a:off x="3485819" y="262254"/>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1967</a:t>
          </a:r>
        </a:p>
      </dsp:txBody>
      <dsp:txXfrm>
        <a:off x="3485819" y="262254"/>
        <a:ext cx="2662023" cy="272745"/>
      </dsp:txXfrm>
    </dsp:sp>
    <dsp:sp modelId="{CC2DBFE7-AB16-4CB1-B1AE-099ACF859BF1}">
      <dsp:nvSpPr>
        <dsp:cNvPr id="0" name=""/>
        <dsp:cNvSpPr/>
      </dsp:nvSpPr>
      <dsp:spPr>
        <a:xfrm>
          <a:off x="3349447"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C2DFDC1-3C7F-4D67-991A-A6D35B0C3F99}">
      <dsp:nvSpPr>
        <dsp:cNvPr id="0" name=""/>
        <dsp:cNvSpPr/>
      </dsp:nvSpPr>
      <dsp:spPr>
        <a:xfrm>
          <a:off x="3324900"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6F3FD9-926E-438F-AC03-231601AD5359}">
      <dsp:nvSpPr>
        <dsp:cNvPr id="0" name=""/>
        <dsp:cNvSpPr/>
      </dsp:nvSpPr>
      <dsp:spPr>
        <a:xfrm rot="18900000">
          <a:off x="4856645" y="2127492"/>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139777-7302-4EFE-A3EC-5EF728F3A2B8}">
      <dsp:nvSpPr>
        <dsp:cNvPr id="0" name=""/>
        <dsp:cNvSpPr/>
      </dsp:nvSpPr>
      <dsp:spPr>
        <a:xfrm>
          <a:off x="4878070" y="2148917"/>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B7B441A-60EA-45B3-9D8C-751EC04FCBB1}">
      <dsp:nvSpPr>
        <dsp:cNvPr id="0" name=""/>
        <dsp:cNvSpPr/>
      </dsp:nvSpPr>
      <dsp:spPr>
        <a:xfrm>
          <a:off x="5089448" y="1311275"/>
          <a:ext cx="2655245" cy="77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b="0" kern="1200">
              <a:latin typeface="Arial"/>
              <a:cs typeface="Arial"/>
            </a:rPr>
            <a:t>Balanced</a:t>
          </a:r>
          <a:r>
            <a:rPr lang="en-US" sz="1100" kern="1200">
              <a:latin typeface="Arial"/>
              <a:cs typeface="Arial"/>
            </a:rPr>
            <a:t> Literacy</a:t>
          </a:r>
          <a:endParaRPr lang="en-US" sz="1100" kern="1200"/>
        </a:p>
        <a:p>
          <a:pPr marL="0" lvl="0" indent="0" algn="l" defTabSz="488950">
            <a:lnSpc>
              <a:spcPct val="90000"/>
            </a:lnSpc>
            <a:spcBef>
              <a:spcPct val="0"/>
            </a:spcBef>
            <a:spcAft>
              <a:spcPct val="35000"/>
            </a:spcAft>
            <a:buNone/>
          </a:pPr>
          <a:r>
            <a:rPr lang="en-US" sz="1100" b="0" kern="1200">
              <a:latin typeface="Arial"/>
              <a:cs typeface="Arial"/>
            </a:rPr>
            <a:t>Three-Cueing System</a:t>
          </a:r>
        </a:p>
        <a:p>
          <a:pPr marL="0" lvl="0" indent="0" algn="l" defTabSz="488950">
            <a:lnSpc>
              <a:spcPct val="90000"/>
            </a:lnSpc>
            <a:spcBef>
              <a:spcPct val="0"/>
            </a:spcBef>
            <a:spcAft>
              <a:spcPct val="35000"/>
            </a:spcAft>
            <a:buNone/>
          </a:pPr>
          <a:r>
            <a:rPr lang="en-US" sz="1100" b="0" kern="1200">
              <a:latin typeface="Arial"/>
              <a:cs typeface="Arial"/>
            </a:rPr>
            <a:t>Whole Word</a:t>
          </a:r>
        </a:p>
      </dsp:txBody>
      <dsp:txXfrm>
        <a:off x="5089448" y="1311275"/>
        <a:ext cx="2655245" cy="776274"/>
      </dsp:txXfrm>
    </dsp:sp>
    <dsp:sp modelId="{EB1B1595-CED8-4799-BFA3-CE902CC6961B}">
      <dsp:nvSpPr>
        <dsp:cNvPr id="0" name=""/>
        <dsp:cNvSpPr/>
      </dsp:nvSpPr>
      <dsp:spPr>
        <a:xfrm>
          <a:off x="5089448" y="2087549"/>
          <a:ext cx="2655245"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1990s</a:t>
          </a:r>
          <a:endParaRPr lang="en-US" sz="1500" kern="1200">
            <a:latin typeface="Arial"/>
            <a:cs typeface="Arial"/>
          </a:endParaRPr>
        </a:p>
      </dsp:txBody>
      <dsp:txXfrm>
        <a:off x="5089448" y="2087549"/>
        <a:ext cx="2655245" cy="272745"/>
      </dsp:txXfrm>
    </dsp:sp>
    <dsp:sp modelId="{19ADD99A-D703-44D8-ABD9-C694485CB38B}">
      <dsp:nvSpPr>
        <dsp:cNvPr id="0" name=""/>
        <dsp:cNvSpPr/>
      </dsp:nvSpPr>
      <dsp:spPr>
        <a:xfrm>
          <a:off x="4953075" y="1311275"/>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77DBEB1-9F7E-43F6-B1D2-3B838C9C4F05}">
      <dsp:nvSpPr>
        <dsp:cNvPr id="0" name=""/>
        <dsp:cNvSpPr/>
      </dsp:nvSpPr>
      <dsp:spPr>
        <a:xfrm>
          <a:off x="4928181"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2E3AFF-1410-438B-88F8-B7EEE1F84681}">
      <dsp:nvSpPr>
        <dsp:cNvPr id="0" name=""/>
        <dsp:cNvSpPr/>
      </dsp:nvSpPr>
      <dsp:spPr>
        <a:xfrm rot="8100000">
          <a:off x="6452108"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E0FA4E-ABD7-49AD-AFDF-295106BCBA94}">
      <dsp:nvSpPr>
        <dsp:cNvPr id="0" name=""/>
        <dsp:cNvSpPr/>
      </dsp:nvSpPr>
      <dsp:spPr>
        <a:xfrm>
          <a:off x="6473533"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FA444D3-EBBA-4B78-AE01-A73EB6546D9C}">
      <dsp:nvSpPr>
        <dsp:cNvPr id="0" name=""/>
        <dsp:cNvSpPr/>
      </dsp:nvSpPr>
      <dsp:spPr>
        <a:xfrm>
          <a:off x="6684911" y="535000"/>
          <a:ext cx="2655245" cy="776274"/>
        </a:xfrm>
        <a:prstGeom prst="rect">
          <a:avLst/>
        </a:prstGeom>
        <a:noFill/>
        <a:ln>
          <a:noFill/>
        </a:ln>
        <a:effectLst/>
      </dsp:spPr>
      <dsp:style>
        <a:lnRef idx="0">
          <a:scrgbClr r="0" g="0" b="0"/>
        </a:lnRef>
        <a:fillRef idx="0">
          <a:scrgbClr r="0" g="0" b="0"/>
        </a:fillRef>
        <a:effectRef idx="0">
          <a:scrgbClr r="0" g="0" b="0"/>
        </a:effectRef>
        <a:fontRef idx="minor"/>
      </dsp:style>
    </dsp:sp>
    <dsp:sp modelId="{C40350B7-14C2-4851-9FD9-178C1D65EB65}">
      <dsp:nvSpPr>
        <dsp:cNvPr id="0" name=""/>
        <dsp:cNvSpPr/>
      </dsp:nvSpPr>
      <dsp:spPr>
        <a:xfrm>
          <a:off x="6684911" y="262254"/>
          <a:ext cx="2655245"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2000</a:t>
          </a:r>
        </a:p>
      </dsp:txBody>
      <dsp:txXfrm>
        <a:off x="6684911" y="262254"/>
        <a:ext cx="2655245" cy="272745"/>
      </dsp:txXfrm>
    </dsp:sp>
    <dsp:sp modelId="{7794D940-4FD2-4330-84BD-CE945E6F78D8}">
      <dsp:nvSpPr>
        <dsp:cNvPr id="0" name=""/>
        <dsp:cNvSpPr/>
      </dsp:nvSpPr>
      <dsp:spPr>
        <a:xfrm>
          <a:off x="6548538"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FB6FCE9-6E2F-46EA-B387-D1D2296519A1}">
      <dsp:nvSpPr>
        <dsp:cNvPr id="0" name=""/>
        <dsp:cNvSpPr/>
      </dsp:nvSpPr>
      <dsp:spPr>
        <a:xfrm>
          <a:off x="6523644"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A148B6-7BF2-4185-ACCB-DE976ACD323F}" type="datetimeFigureOut">
              <a:rPr lang="en-US" smtClean="0"/>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579F2A-A549-4CD3-AD56-44EBFD07D0B3}" type="slidenum">
              <a:rPr lang="en-US" smtClean="0"/>
              <a:t>‹#›</a:t>
            </a:fld>
            <a:endParaRPr lang="en-US"/>
          </a:p>
        </p:txBody>
      </p:sp>
    </p:spTree>
    <p:extLst>
      <p:ext uri="{BB962C8B-B14F-4D97-AF65-F5344CB8AC3E}">
        <p14:creationId xmlns:p14="http://schemas.microsoft.com/office/powerpoint/2010/main" val="184958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go.osu.edu/literacyvideoserie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mamalisa.com/?t=el"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youtube.com/watch?v=C2I0tS-Z8iI&amp;t=3s"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youtube.com/watch?v=7oSp4OXe1qA&amp;t=1s"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ohiofamiliesengage.osu.edu/resources/what-are-decodable-books/"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s://ohiofamiliesengage.osu.edu/family-literacy-toolkit/"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go.osu.edu/SFECfamilysurvey"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200" kern="1200" dirty="0">
                <a:solidFill>
                  <a:schemeClr val="tx1"/>
                </a:solidFill>
                <a:effectLst/>
                <a:highlight>
                  <a:srgbClr val="FFFFFF"/>
                </a:highlight>
                <a:latin typeface="+mn-lt"/>
                <a:ea typeface="+mn-ea"/>
                <a:cs typeface="+mn-cs"/>
              </a:rPr>
              <a:t>30 secs</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Welcome and thanks for coming today. We’ re so glad you are here!</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We are here </a:t>
            </a:r>
            <a:r>
              <a:rPr lang="en-US" sz="1200" b="0" i="1"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for you</a:t>
            </a: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We are here today because we wanted to share with you some information about how kids learn to read and write, the Science of Reading, and what is called Structured Literacy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We are also here to give you some good resources to help you communicate more easily with your child’s teacher about their reading and writing.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AND we wanted to give you a chance to ask questions and connect with other families in the community.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A recording of some of the information you’ll hear today is available using the link on the screen.</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i="1" kern="1200" dirty="0">
                <a:solidFill>
                  <a:schemeClr val="tx1"/>
                </a:solidFill>
                <a:effectLst/>
                <a:highlight>
                  <a:srgbClr val="FFFFFF"/>
                </a:highlight>
                <a:latin typeface="+mn-lt"/>
                <a:ea typeface="+mn-ea"/>
                <a:cs typeface="+mn-cs"/>
              </a:rPr>
              <a:t>Virtual Tip: Share the link in the chat or question/answer box.</a:t>
            </a:r>
            <a:endParaRPr lang="en-US" sz="1200" kern="1200" dirty="0">
              <a:solidFill>
                <a:schemeClr val="tx1"/>
              </a:solidFill>
              <a:effectLst/>
              <a:highlight>
                <a:srgbClr val="FFFFFF"/>
              </a:highlight>
              <a:latin typeface="+mn-lt"/>
              <a:ea typeface="+mn-ea"/>
              <a:cs typeface="+mn-cs"/>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dirty="0">
                <a:solidFill>
                  <a:schemeClr val="bg1"/>
                </a:solidFill>
                <a:highlight>
                  <a:srgbClr val="FFFFFF"/>
                </a:highlight>
                <a:hlinkClick r:id="rId3">
                  <a:extLst>
                    <a:ext uri="{A12FA001-AC4F-418D-AE19-62706E023703}">
                      <ahyp:hlinkClr xmlns:ahyp="http://schemas.microsoft.com/office/drawing/2018/hyperlinkcolor" val="tx"/>
                    </a:ext>
                  </a:extLst>
                </a:hlinkClick>
              </a:rPr>
              <a:t>go.osu.edu/</a:t>
            </a:r>
            <a:r>
              <a:rPr lang="en-US" sz="1200" b="1" dirty="0" err="1">
                <a:solidFill>
                  <a:schemeClr val="bg1"/>
                </a:solidFill>
                <a:highlight>
                  <a:srgbClr val="FFFFFF"/>
                </a:highlight>
                <a:hlinkClick r:id="rId3">
                  <a:extLst>
                    <a:ext uri="{A12FA001-AC4F-418D-AE19-62706E023703}">
                      <ahyp:hlinkClr xmlns:ahyp="http://schemas.microsoft.com/office/drawing/2018/hyperlinkcolor" val="tx"/>
                    </a:ext>
                  </a:extLst>
                </a:hlinkClick>
              </a:rPr>
              <a:t>literacyvideoseries</a:t>
            </a:r>
            <a:endParaRPr lang="en-US" sz="1200" b="1" dirty="0">
              <a:solidFill>
                <a:schemeClr val="bg1"/>
              </a:solidFill>
              <a:highlight>
                <a:srgbClr val="FFFFFF"/>
              </a:highlight>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b="0" kern="0" dirty="0">
              <a:solidFill>
                <a:srgbClr val="474747"/>
              </a:solidFill>
              <a:highlight>
                <a:srgbClr val="FFFFFF"/>
              </a:highlight>
              <a:latin typeface="Roboto"/>
              <a:ea typeface="Roboto"/>
              <a:cs typeface="Robo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40 secs</a:t>
            </a:r>
          </a:p>
          <a:p>
            <a:endParaRPr lang="en-US" b="1"/>
          </a:p>
          <a:p>
            <a:r>
              <a:rPr lang="en-US" b="1"/>
              <a:t>Introduce your organization….</a:t>
            </a:r>
          </a:p>
          <a:p>
            <a:r>
              <a:rPr lang="en-US"/>
              <a:t>Name and describe your organization.</a:t>
            </a:r>
          </a:p>
          <a:p>
            <a:r>
              <a:rPr lang="en-US"/>
              <a:t>You can include its logo and mission statement.</a:t>
            </a:r>
          </a:p>
          <a:p>
            <a:r>
              <a:rPr lang="en-US"/>
              <a:t>Introduce facilitators: Add pictures of facilitators, their title and role with regards to literacy.</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69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30 secs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C00000"/>
              </a:solidFill>
              <a:effectLst/>
              <a:latin typeface="Aptos" panose="020B00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C00000"/>
                </a:solidFill>
                <a:effectLst/>
                <a:latin typeface="Aptos" panose="020B0004020202020204" pitchFamily="34" charset="0"/>
                <a:ea typeface="Calibri" panose="020F0502020204030204" pitchFamily="34" charset="0"/>
                <a:cs typeface="Arial" panose="020B0604020202020204" pitchFamily="34" charset="0"/>
              </a:rPr>
              <a:t>The Ohio Statewide Family Engagement Center at The Ohio State University developed this workshop for community partners in literacy.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C00000"/>
                </a:solidFill>
                <a:effectLst/>
                <a:latin typeface="Aptos" panose="020B0004020202020204" pitchFamily="34" charset="0"/>
                <a:ea typeface="Calibri" panose="020F0502020204030204" pitchFamily="34" charset="0"/>
                <a:cs typeface="Arial" panose="020B0604020202020204" pitchFamily="34" charset="0"/>
              </a:rPr>
              <a:t>We have taken the workshop and adapted it for </a:t>
            </a:r>
            <a:r>
              <a:rPr lang="en-US" sz="1200" b="1" dirty="0">
                <a:solidFill>
                  <a:srgbClr val="FF0000"/>
                </a:solidFill>
                <a:effectLst/>
                <a:latin typeface="Aptos" panose="020B0004020202020204" pitchFamily="34" charset="0"/>
                <a:ea typeface="Calibri" panose="020F0502020204030204" pitchFamily="34" charset="0"/>
                <a:cs typeface="Arial" panose="020B0604020202020204" pitchFamily="34" charset="0"/>
              </a:rPr>
              <a:t>[our school/organization] </a:t>
            </a:r>
            <a:r>
              <a:rPr lang="en-US" sz="1200" dirty="0">
                <a:solidFill>
                  <a:srgbClr val="C00000"/>
                </a:solidFill>
                <a:effectLst/>
                <a:latin typeface="Aptos" panose="020B0004020202020204" pitchFamily="34" charset="0"/>
                <a:ea typeface="Calibri" panose="020F0502020204030204" pitchFamily="34" charset="0"/>
                <a:cs typeface="Arial" panose="020B0604020202020204" pitchFamily="34" charset="0"/>
              </a:rPr>
              <a:t>but have kept the core information the same.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C00000"/>
                </a:solidFill>
                <a:effectLst/>
                <a:latin typeface="Aptos" panose="020B0004020202020204" pitchFamily="34" charset="0"/>
                <a:ea typeface="Calibri" panose="020F0502020204030204" pitchFamily="34" charset="0"/>
                <a:cs typeface="Arial" panose="020B0604020202020204" pitchFamily="34" charset="0"/>
              </a:rPr>
              <a:t>We are glad to have The Ohio State and the Statewide Family Engagement Center as partners in supporting children’s success in school and life! They have lots of free resources for parents, so definitely check out the site sometime.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kern="0" dirty="0">
              <a:solidFill>
                <a:srgbClr val="474747"/>
              </a:solidFill>
              <a:highlight>
                <a:srgbClr val="FFFFFF"/>
              </a:highlight>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kern="0" dirty="0">
              <a:solidFill>
                <a:srgbClr val="474747"/>
              </a:solidFill>
              <a:highlight>
                <a:srgbClr val="FFFFFF"/>
              </a:highlight>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Virtual Tip: Share the link in the chat or question/answer box.</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kern="0" dirty="0">
              <a:solidFill>
                <a:srgbClr val="474747"/>
              </a:solidFill>
              <a:highlight>
                <a:srgbClr val="FFFFFF"/>
              </a:highlight>
              <a:latin typeface="Roboto"/>
              <a:ea typeface="Roboto"/>
              <a:cs typeface="Roboto"/>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1A803-2C02-4978-8B78-C4BF16F623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678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30 secs</a:t>
            </a:r>
          </a:p>
          <a:p>
            <a:endParaRPr lang="en-US"/>
          </a:p>
          <a:p>
            <a:r>
              <a:rPr lang="en-US"/>
              <a:t>By the end of today’s presentation, we hope you can </a:t>
            </a:r>
          </a:p>
          <a:p>
            <a:endParaRPr lang="en-US"/>
          </a:p>
          <a:p>
            <a:pPr lvl="0"/>
            <a:r>
              <a:rPr lang="en-US"/>
              <a:t>make connections with other families, my school, and community partners.</a:t>
            </a:r>
          </a:p>
          <a:p>
            <a:pPr lvl="0"/>
            <a:r>
              <a:rPr lang="en-US"/>
              <a:t>explain how science says reading and writing should be taught.</a:t>
            </a:r>
          </a:p>
          <a:p>
            <a:pPr lvl="0"/>
            <a:r>
              <a:rPr lang="en-US"/>
              <a:t>identify information, language, and resources needed to support and advocate for my child.</a:t>
            </a:r>
          </a:p>
          <a:p>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4</a:t>
            </a:fld>
            <a:endParaRPr lang="en-US"/>
          </a:p>
        </p:txBody>
      </p:sp>
    </p:spTree>
    <p:extLst>
      <p:ext uri="{BB962C8B-B14F-4D97-AF65-F5344CB8AC3E}">
        <p14:creationId xmlns:p14="http://schemas.microsoft.com/office/powerpoint/2010/main" val="2231257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1:10 min</a:t>
            </a:r>
          </a:p>
          <a:p>
            <a:endParaRPr lang="en-US" b="0">
              <a:latin typeface="Calibri"/>
              <a:ea typeface="Calibri"/>
              <a:cs typeface="Calibri"/>
            </a:endParaRPr>
          </a:p>
          <a:p>
            <a:r>
              <a:rPr lang="en-US" b="0">
                <a:latin typeface="Calibri"/>
                <a:ea typeface="Calibri"/>
                <a:cs typeface="Calibri"/>
              </a:rPr>
              <a:t>Let’s start out today, with why this presentation was made for your family.</a:t>
            </a:r>
            <a:endParaRPr lang="en-US" b="0"/>
          </a:p>
          <a:p>
            <a:pPr marL="171450" indent="-171450">
              <a:buFont typeface="Arial"/>
              <a:buChar char="•"/>
            </a:pPr>
            <a:r>
              <a:rPr lang="en-US"/>
              <a:t>Well, we know that when we all </a:t>
            </a:r>
            <a:r>
              <a:rPr lang="en-US" b="1"/>
              <a:t>work together*</a:t>
            </a:r>
            <a:r>
              <a:rPr lang="en-US"/>
              <a:t>—schools, families, and community organizations like libraries— </a:t>
            </a:r>
          </a:p>
          <a:p>
            <a:pPr marL="171450" indent="-171450">
              <a:buFont typeface="Arial"/>
              <a:buChar char="•"/>
            </a:pPr>
            <a:r>
              <a:rPr lang="en-US"/>
              <a:t>When we all work together, it benefits everyone.</a:t>
            </a:r>
          </a:p>
          <a:p>
            <a:pPr marL="171450" indent="-171450">
              <a:buFont typeface="Arial"/>
              <a:buChar char="•"/>
            </a:pPr>
            <a:r>
              <a:rPr lang="en-US"/>
              <a:t>Everyone's job and life improves with support AND we can support each other better when we know more about what is going on in each other's world.</a:t>
            </a:r>
          </a:p>
          <a:p>
            <a:pPr marL="171450" indent="-171450">
              <a:buFont typeface="Arial"/>
              <a:buChar char="•"/>
            </a:pPr>
            <a:r>
              <a:rPr lang="en-US"/>
              <a:t>So, this session will help you as a family understand </a:t>
            </a:r>
            <a:r>
              <a:rPr lang="en-US" i="1"/>
              <a:t>what’s </a:t>
            </a:r>
            <a:r>
              <a:rPr lang="en-US"/>
              <a:t>being taught in school about reading and writing, and </a:t>
            </a:r>
            <a:r>
              <a:rPr lang="en-US" i="1"/>
              <a:t>how</a:t>
            </a:r>
            <a:r>
              <a:rPr lang="en-US"/>
              <a:t> it’s taught.</a:t>
            </a:r>
          </a:p>
          <a:p>
            <a:pPr marL="171450" indent="-171450">
              <a:buFont typeface="Arial"/>
              <a:buChar char="•"/>
            </a:pPr>
            <a:r>
              <a:rPr lang="en-US"/>
              <a:t>With this information, you can *</a:t>
            </a:r>
            <a:r>
              <a:rPr lang="en-US" b="1"/>
              <a:t>talk to your child’s teacher more easily and ask good questions </a:t>
            </a:r>
            <a:r>
              <a:rPr lang="en-US"/>
              <a:t>if you any have concerns.</a:t>
            </a:r>
          </a:p>
          <a:p>
            <a:pPr marL="171450" indent="-171450">
              <a:buFont typeface="Arial"/>
              <a:buChar char="•"/>
            </a:pPr>
            <a:r>
              <a:rPr lang="en-US"/>
              <a:t>Talking with their teacher, also helps the teacher to know and understand your child better.</a:t>
            </a:r>
          </a:p>
          <a:p>
            <a:pPr marL="171450" indent="-171450">
              <a:buFont typeface="Arial"/>
              <a:buChar char="•"/>
            </a:pPr>
            <a:r>
              <a:rPr lang="en-US"/>
              <a:t>You’ll also learn some little things you can do to support your child’s reading and writing at home.</a:t>
            </a:r>
          </a:p>
          <a:p>
            <a:pPr marL="171450" indent="-171450">
              <a:buFont typeface="Arial"/>
              <a:buChar char="•"/>
            </a:pPr>
            <a:r>
              <a:rPr lang="en-US"/>
              <a:t>Working together as partners and talking to each other often will give your child the *</a:t>
            </a:r>
            <a:r>
              <a:rPr lang="en-US" b="1"/>
              <a:t>strong support</a:t>
            </a:r>
            <a:r>
              <a:rPr lang="en-US"/>
              <a:t> they need to become a good reader and writer.</a:t>
            </a:r>
          </a:p>
        </p:txBody>
      </p:sp>
      <p:sp>
        <p:nvSpPr>
          <p:cNvPr id="4" name="Slide Number Placeholder 3"/>
          <p:cNvSpPr>
            <a:spLocks noGrp="1"/>
          </p:cNvSpPr>
          <p:nvPr>
            <p:ph type="sldNum" sz="quarter" idx="5"/>
          </p:nvPr>
        </p:nvSpPr>
        <p:spPr/>
        <p:txBody>
          <a:bodyPr/>
          <a:lstStyle/>
          <a:p>
            <a:fld id="{74579F2A-A549-4CD3-AD56-44EBFD07D0B3}" type="slidenum">
              <a:rPr lang="en-US" smtClean="0"/>
              <a:t>5</a:t>
            </a:fld>
            <a:endParaRPr lang="en-US"/>
          </a:p>
        </p:txBody>
      </p:sp>
    </p:spTree>
    <p:extLst>
      <p:ext uri="{BB962C8B-B14F-4D97-AF65-F5344CB8AC3E}">
        <p14:creationId xmlns:p14="http://schemas.microsoft.com/office/powerpoint/2010/main" val="3886690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 min</a:t>
            </a:r>
          </a:p>
          <a:p>
            <a:endParaRPr lang="en-US">
              <a:latin typeface="Calibri"/>
              <a:cs typeface="Calibri"/>
            </a:endParaRPr>
          </a:p>
          <a:p>
            <a:r>
              <a:rPr lang="en-US">
                <a:latin typeface="Calibri"/>
                <a:cs typeface="Calibri"/>
              </a:rPr>
              <a:t>During this workshop today, We’ll talk about 4 main things.</a:t>
            </a:r>
            <a:endParaRPr lang="en-US">
              <a:latin typeface="Calibri"/>
              <a:ea typeface="Calibri"/>
              <a:cs typeface="Calibri"/>
            </a:endParaRPr>
          </a:p>
          <a:p>
            <a:r>
              <a:rPr lang="en-US">
                <a:latin typeface="Calibri"/>
                <a:ea typeface="Calibri"/>
                <a:cs typeface="Calibri"/>
              </a:rPr>
              <a:t>Since reading and writing have to do with language, we'll start off by looking at:</a:t>
            </a:r>
            <a:endParaRPr lang="en-US" b="0">
              <a:latin typeface="Calibri"/>
              <a:ea typeface="Calibri"/>
              <a:cs typeface="Calibri"/>
            </a:endParaRPr>
          </a:p>
          <a:p>
            <a:pPr marL="457200" lvl="0" indent="-457200">
              <a:lnSpc>
                <a:spcPts val="3560"/>
              </a:lnSpc>
              <a:spcBef>
                <a:spcPts val="1000"/>
              </a:spcBef>
              <a:buFont typeface="Arial,Sans-Serif"/>
              <a:buChar char="•"/>
            </a:pPr>
            <a:r>
              <a:rPr lang="en-US"/>
              <a:t>How we *</a:t>
            </a:r>
            <a:r>
              <a:rPr lang="en-US" b="1"/>
              <a:t>learn to talk</a:t>
            </a:r>
            <a:r>
              <a:rPr lang="en-US"/>
              <a:t> versus how we learn to read and write</a:t>
            </a:r>
          </a:p>
          <a:p>
            <a:pPr marL="457200" lvl="0" indent="-457200">
              <a:lnSpc>
                <a:spcPts val="3560"/>
              </a:lnSpc>
              <a:spcBef>
                <a:spcPts val="1000"/>
              </a:spcBef>
              <a:buFont typeface="Arial,Sans-Serif"/>
              <a:buChar char="•"/>
            </a:pPr>
            <a:r>
              <a:rPr lang="en-US"/>
              <a:t>Then we'll learn about: What is this *</a:t>
            </a:r>
            <a:r>
              <a:rPr lang="en-US" b="1"/>
              <a:t>Science of Reading</a:t>
            </a:r>
            <a:r>
              <a:rPr lang="en-US"/>
              <a:t> and how the Science of Reading has helped to develop good reading and writing instruction called the  </a:t>
            </a:r>
          </a:p>
          <a:p>
            <a:pPr marL="457200" lvl="0" indent="-457200">
              <a:lnSpc>
                <a:spcPts val="3560"/>
              </a:lnSpc>
              <a:spcBef>
                <a:spcPts val="1000"/>
              </a:spcBef>
              <a:buFont typeface="Arial,Sans-Serif"/>
              <a:buChar char="•"/>
            </a:pPr>
            <a:r>
              <a:rPr lang="en-US"/>
              <a:t>*</a:t>
            </a:r>
            <a:r>
              <a:rPr lang="en-US" b="1"/>
              <a:t>Structured Literacy Approach</a:t>
            </a:r>
            <a:r>
              <a:rPr lang="en-US"/>
              <a:t>; We'll talk about what we mean by "structure" and give you lots of examples of what Structured Literacy looks like in classrooms.</a:t>
            </a:r>
          </a:p>
          <a:p>
            <a:pPr marL="457200" lvl="0" indent="-457200">
              <a:lnSpc>
                <a:spcPts val="3560"/>
              </a:lnSpc>
              <a:spcBef>
                <a:spcPts val="500"/>
              </a:spcBef>
              <a:buFont typeface="Arial,Sans-Serif"/>
              <a:buChar char="•"/>
            </a:pPr>
            <a:r>
              <a:rPr lang="en-US"/>
              <a:t>Finally, we'll give you some really good *</a:t>
            </a:r>
            <a:r>
              <a:rPr lang="en-US" b="1"/>
              <a:t>questions to ask </a:t>
            </a:r>
            <a:r>
              <a:rPr lang="en-US"/>
              <a:t>your child's teacher.</a:t>
            </a:r>
          </a:p>
          <a:p>
            <a:pPr marL="457200" lvl="0" indent="-457200">
              <a:lnSpc>
                <a:spcPts val="3560"/>
              </a:lnSpc>
              <a:spcBef>
                <a:spcPts val="500"/>
              </a:spcBef>
              <a:buFont typeface="Arial,Sans-Serif"/>
              <a:buChar char="•"/>
            </a:pPr>
            <a:r>
              <a:rPr lang="en-US">
                <a:latin typeface="Aptos"/>
                <a:cs typeface="Arial"/>
              </a:rPr>
              <a:t>These questions will help you </a:t>
            </a:r>
            <a:r>
              <a:rPr lang="en-US" i="1">
                <a:latin typeface="Aptos"/>
                <a:cs typeface="Arial"/>
              </a:rPr>
              <a:t>really get to know</a:t>
            </a:r>
            <a:r>
              <a:rPr lang="en-US">
                <a:latin typeface="Aptos"/>
                <a:cs typeface="Arial"/>
              </a:rPr>
              <a:t> how your child is doing with their reading and writing at school- and will help you form that strong support network for them.</a:t>
            </a:r>
          </a:p>
          <a:p>
            <a:pPr marL="457200" lvl="0" indent="-457200">
              <a:lnSpc>
                <a:spcPts val="3560"/>
              </a:lnSpc>
              <a:spcBef>
                <a:spcPts val="500"/>
              </a:spcBef>
              <a:buFont typeface="Arial,Sans-Serif"/>
              <a:buChar char="•"/>
            </a:pPr>
            <a:r>
              <a:rPr lang="en-US">
                <a:latin typeface="Aptos"/>
                <a:cs typeface="Arial"/>
              </a:rPr>
              <a:t>Let's get started by talking about how learning to read and learning to talk are related.</a:t>
            </a:r>
          </a:p>
        </p:txBody>
      </p:sp>
      <p:sp>
        <p:nvSpPr>
          <p:cNvPr id="4" name="Slide Number Placeholder 3"/>
          <p:cNvSpPr>
            <a:spLocks noGrp="1"/>
          </p:cNvSpPr>
          <p:nvPr>
            <p:ph type="sldNum" sz="quarter" idx="5"/>
          </p:nvPr>
        </p:nvSpPr>
        <p:spPr/>
        <p:txBody>
          <a:bodyPr/>
          <a:lstStyle/>
          <a:p>
            <a:fld id="{74579F2A-A549-4CD3-AD56-44EBFD07D0B3}" type="slidenum">
              <a:rPr lang="en-US" smtClean="0"/>
              <a:t>6</a:t>
            </a:fld>
            <a:endParaRPr lang="en-US"/>
          </a:p>
        </p:txBody>
      </p:sp>
    </p:spTree>
    <p:extLst>
      <p:ext uri="{BB962C8B-B14F-4D97-AF65-F5344CB8AC3E}">
        <p14:creationId xmlns:p14="http://schemas.microsoft.com/office/powerpoint/2010/main" val="114205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4DF23-48D0-7748-3AB6-E5F063DF0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84980-2BEE-9FD7-1DBE-99976AFBDF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32645D-E06A-33A9-67AD-4CD2D6AC2A42}"/>
              </a:ext>
            </a:extLst>
          </p:cNvPr>
          <p:cNvSpPr>
            <a:spLocks noGrp="1"/>
          </p:cNvSpPr>
          <p:nvPr>
            <p:ph type="body" idx="1"/>
          </p:nvPr>
        </p:nvSpPr>
        <p:spPr/>
        <p:txBody>
          <a:bodyPr/>
          <a:lstStyle/>
          <a:p>
            <a:r>
              <a:rPr lang="en-US" b="0" dirty="0">
                <a:latin typeface="Calibri"/>
                <a:cs typeface="Calibri"/>
              </a:rPr>
              <a:t>3 minutes (Greeting Option #1)</a:t>
            </a:r>
          </a:p>
          <a:p>
            <a:endParaRPr lang="en-US" b="0" dirty="0">
              <a:latin typeface="Calibri"/>
              <a:cs typeface="Calibri"/>
            </a:endParaRPr>
          </a:p>
          <a:p>
            <a:r>
              <a:rPr lang="en-US" b="0" dirty="0">
                <a:latin typeface="Calibri"/>
                <a:cs typeface="Calibri"/>
              </a:rPr>
              <a:t>We want to give you time to meet and get to know your neighbors!</a:t>
            </a:r>
          </a:p>
          <a:p>
            <a:r>
              <a:rPr lang="en-US" b="0" dirty="0">
                <a:latin typeface="Calibri"/>
                <a:cs typeface="Calibri"/>
              </a:rPr>
              <a:t>Turn to your neighbor, introduce yourself, share your children’s names, ages, maybe your favorite rhyme, song, or children’s story and what motivated you to come today. </a:t>
            </a:r>
          </a:p>
          <a:p>
            <a:r>
              <a:rPr lang="en-US" b="0" dirty="0">
                <a:latin typeface="Calibri"/>
                <a:cs typeface="Calibri"/>
              </a:rPr>
              <a:t>We’ll share for about 2 minutes and then come back together as a group.</a:t>
            </a:r>
          </a:p>
          <a:p>
            <a:r>
              <a:rPr lang="en-US" b="0" dirty="0">
                <a:latin typeface="Calibri"/>
                <a:cs typeface="Calibri"/>
              </a:rPr>
              <a:t>(WAIT 2 minutes)</a:t>
            </a:r>
          </a:p>
          <a:p>
            <a:r>
              <a:rPr lang="en-US" b="0" dirty="0">
                <a:latin typeface="Calibri"/>
                <a:cs typeface="Calibri"/>
              </a:rPr>
              <a:t>Thanks for sharing with each other! We have such a great group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highlight>
                <a:srgbClr val="FFFF00"/>
              </a:highlight>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highlight>
                  <a:srgbClr val="FFFF00"/>
                </a:highlight>
                <a:latin typeface="Calibri"/>
                <a:cs typeface="Calibri"/>
              </a:rPr>
              <a:t>Virtual Tip: Have participants share their greeting </a:t>
            </a:r>
            <a:r>
              <a:rPr lang="en-US" b="1" i="1" dirty="0">
                <a:latin typeface="Calibri"/>
                <a:cs typeface="Calibri"/>
              </a:rPr>
              <a:t>in</a:t>
            </a:r>
            <a:r>
              <a:rPr lang="en-US" b="1" i="1" dirty="0">
                <a:highlight>
                  <a:srgbClr val="FFFF00"/>
                </a:highlight>
                <a:latin typeface="Calibri"/>
                <a:cs typeface="Calibri"/>
              </a:rPr>
              <a:t> the chat.</a:t>
            </a:r>
          </a:p>
          <a:p>
            <a:endParaRPr lang="en-US" b="0" dirty="0">
              <a:latin typeface="Calibri"/>
              <a:cs typeface="Calibri"/>
            </a:endParaRPr>
          </a:p>
        </p:txBody>
      </p:sp>
      <p:sp>
        <p:nvSpPr>
          <p:cNvPr id="4" name="Slide Number Placeholder 3">
            <a:extLst>
              <a:ext uri="{FF2B5EF4-FFF2-40B4-BE49-F238E27FC236}">
                <a16:creationId xmlns:a16="http://schemas.microsoft.com/office/drawing/2014/main" id="{561299B5-92BA-801E-89E5-28B02BD91D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4001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437C8-A338-938F-0AFC-8AB8FFAB3E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952CB2-C971-7852-4531-22BF8BF6F4DF}"/>
              </a:ext>
            </a:extLst>
          </p:cNvPr>
          <p:cNvSpPr>
            <a:spLocks noGrp="1" noRot="1" noChangeAspect="1"/>
          </p:cNvSpPr>
          <p:nvPr>
            <p:ph type="sldImg"/>
          </p:nvPr>
        </p:nvSpPr>
        <p:spPr>
          <a:xfrm>
            <a:off x="685800" y="1143000"/>
            <a:ext cx="3746500" cy="2106613"/>
          </a:xfrm>
        </p:spPr>
      </p:sp>
      <p:sp>
        <p:nvSpPr>
          <p:cNvPr id="3" name="Notes Placeholder 2">
            <a:extLst>
              <a:ext uri="{FF2B5EF4-FFF2-40B4-BE49-F238E27FC236}">
                <a16:creationId xmlns:a16="http://schemas.microsoft.com/office/drawing/2014/main" id="{EBFCEC4A-38DD-BE0C-278B-068668A93694}"/>
              </a:ext>
            </a:extLst>
          </p:cNvPr>
          <p:cNvSpPr>
            <a:spLocks noGrp="1"/>
          </p:cNvSpPr>
          <p:nvPr>
            <p:ph type="body" idx="1"/>
          </p:nvPr>
        </p:nvSpPr>
        <p:spPr>
          <a:xfrm>
            <a:off x="558800" y="3397250"/>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libri"/>
                <a:ea typeface="Calibri"/>
                <a:cs typeface="Calibri"/>
              </a:rPr>
              <a:t>5 minutes </a:t>
            </a:r>
            <a:r>
              <a:rPr lang="en-US" b="0" dirty="0">
                <a:latin typeface="Calibri"/>
                <a:cs typeface="Calibri"/>
              </a:rPr>
              <a:t>(Greeting Option #2)</a:t>
            </a:r>
          </a:p>
          <a:p>
            <a:endParaRPr lang="en-US" b="1" dirty="0">
              <a:latin typeface="Calibri"/>
              <a:ea typeface="Calibri"/>
              <a:cs typeface="Calibri"/>
            </a:endParaRPr>
          </a:p>
          <a:p>
            <a:r>
              <a:rPr lang="en-US" b="1" dirty="0">
                <a:latin typeface="Calibri"/>
                <a:ea typeface="Calibri"/>
                <a:cs typeface="Calibri"/>
              </a:rPr>
              <a:t>For our literacy bingo game, we are going to get up and move! Find the bingo board on your table. When the time starts, you will </a:t>
            </a:r>
          </a:p>
          <a:p>
            <a:endParaRPr lang="en-US" b="1" dirty="0">
              <a:latin typeface="Calibri"/>
              <a:ea typeface="Calibri"/>
              <a:cs typeface="Calibri"/>
            </a:endParaRPr>
          </a:p>
          <a:p>
            <a:pPr marL="1028700" lvl="1" indent="-571500">
              <a:buFont typeface="Courier New" panose="02070309020205020404" pitchFamily="49" charset="0"/>
              <a:buChar char="o"/>
            </a:pPr>
            <a:r>
              <a:rPr lang="en-US" dirty="0">
                <a:latin typeface="Arial" panose="020B0604020202020204" pitchFamily="34" charset="0"/>
                <a:cs typeface="Arial" panose="020B0604020202020204" pitchFamily="34" charset="0"/>
              </a:rPr>
              <a:t>Find someone</a:t>
            </a:r>
          </a:p>
          <a:p>
            <a:pPr marL="1028700" lvl="1" indent="-571500">
              <a:buFont typeface="Courier New" panose="02070309020205020404" pitchFamily="49" charset="0"/>
              <a:buChar char="o"/>
            </a:pPr>
            <a:r>
              <a:rPr lang="en-US" dirty="0">
                <a:latin typeface="Arial" panose="020B0604020202020204" pitchFamily="34" charset="0"/>
                <a:cs typeface="Arial" panose="020B0604020202020204" pitchFamily="34" charset="0"/>
              </a:rPr>
              <a:t>Introduce yourself</a:t>
            </a:r>
          </a:p>
          <a:p>
            <a:pPr marL="1028700" lvl="1" indent="-571500">
              <a:buFont typeface="Courier New" panose="02070309020205020404" pitchFamily="49" charset="0"/>
              <a:buChar char="o"/>
            </a:pPr>
            <a:r>
              <a:rPr lang="en-US" dirty="0">
                <a:latin typeface="Arial" panose="020B0604020202020204" pitchFamily="34" charset="0"/>
                <a:cs typeface="Arial" panose="020B0604020202020204" pitchFamily="34" charset="0"/>
              </a:rPr>
              <a:t>Discuss something you each do from the bingo board</a:t>
            </a:r>
          </a:p>
          <a:p>
            <a:pPr marL="1028700" lvl="1" indent="-571500">
              <a:buFont typeface="Courier New" panose="02070309020205020404" pitchFamily="49" charset="0"/>
              <a:buChar char="o"/>
            </a:pPr>
            <a:r>
              <a:rPr lang="en-US" dirty="0">
                <a:latin typeface="Arial" panose="020B0604020202020204" pitchFamily="34" charset="0"/>
                <a:cs typeface="Arial" panose="020B0604020202020204" pitchFamily="34" charset="0"/>
              </a:rPr>
              <a:t>Write that person’s name in the space</a:t>
            </a:r>
          </a:p>
          <a:p>
            <a:pPr marL="1028700" lvl="1" indent="-571500">
              <a:buFont typeface="Courier New" panose="02070309020205020404" pitchFamily="49" charset="0"/>
              <a:buChar char="o"/>
            </a:pPr>
            <a:r>
              <a:rPr lang="en-US" dirty="0">
                <a:latin typeface="Arial" panose="020B0604020202020204" pitchFamily="34" charset="0"/>
                <a:cs typeface="Arial" panose="020B0604020202020204" pitchFamily="34" charset="0"/>
              </a:rPr>
              <a:t>Then find someone new!</a:t>
            </a:r>
          </a:p>
          <a:p>
            <a:pPr marL="1028700" lvl="1" indent="-571500">
              <a:buFont typeface="Courier New" panose="02070309020205020404" pitchFamily="49" charset="0"/>
              <a:buChar char="o"/>
            </a:pPr>
            <a:r>
              <a:rPr lang="en-US" dirty="0">
                <a:latin typeface="Arial" panose="020B0604020202020204" pitchFamily="34" charset="0"/>
                <a:cs typeface="Arial" panose="020B0604020202020204" pitchFamily="34" charset="0"/>
              </a:rPr>
              <a:t>Let’s see who can be the first person to get a BINGO!</a:t>
            </a:r>
          </a:p>
          <a:p>
            <a:pPr marL="1028700" lvl="1" indent="-571500">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457200" lvl="1" indent="0">
              <a:buFont typeface="Courier New" panose="02070309020205020404" pitchFamily="49" charset="0"/>
              <a:buNone/>
            </a:pPr>
            <a:r>
              <a:rPr lang="en-US" dirty="0">
                <a:latin typeface="Arial" panose="020B0604020202020204" pitchFamily="34" charset="0"/>
                <a:cs typeface="Arial" panose="020B0604020202020204" pitchFamily="34" charset="0"/>
              </a:rPr>
              <a:t>[Optional: Provide a prize to the BINGO winner, like your school’s swag (pencil, pen, water bottle, etc.) or something from the community]</a:t>
            </a:r>
          </a:p>
          <a:p>
            <a:pPr marL="457200" lvl="1" indent="0">
              <a:buFont typeface="Courier New" panose="02070309020205020404" pitchFamily="49" charset="0"/>
              <a:buNone/>
            </a:pPr>
            <a:endParaRPr lang="en-US" dirty="0">
              <a:latin typeface="Arial" panose="020B0604020202020204" pitchFamily="34" charset="0"/>
              <a:cs typeface="Arial" panose="020B0604020202020204" pitchFamily="34" charset="0"/>
            </a:endParaRPr>
          </a:p>
          <a:p>
            <a:pPr marL="457200" lvl="1" indent="0">
              <a:buFont typeface="Courier New" panose="02070309020205020404" pitchFamily="49" charset="0"/>
              <a:buNone/>
            </a:pPr>
            <a:r>
              <a:rPr lang="en-US" dirty="0">
                <a:latin typeface="Arial" panose="020B0604020202020204" pitchFamily="34" charset="0"/>
                <a:cs typeface="Arial" panose="020B0604020202020204" pitchFamily="34" charset="0"/>
              </a:rPr>
              <a:t>Go here to download and print copies of the BINGO game: https://ohiofamiliesengage.osu.edu/wp-content/uploads/2026/08/BINGO-FE-in-Literacy.docx </a:t>
            </a:r>
          </a:p>
          <a:p>
            <a:pPr marL="1028700" lvl="1" indent="-571500">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r>
              <a:rPr lang="en-US" b="1" i="1" dirty="0">
                <a:latin typeface="Calibri"/>
                <a:ea typeface="Calibri"/>
                <a:cs typeface="Calibri"/>
              </a:rPr>
              <a:t>Virtual Tip: This activity cannot be done virtually.</a:t>
            </a:r>
          </a:p>
        </p:txBody>
      </p:sp>
      <p:sp>
        <p:nvSpPr>
          <p:cNvPr id="4" name="Slide Number Placeholder 3">
            <a:extLst>
              <a:ext uri="{FF2B5EF4-FFF2-40B4-BE49-F238E27FC236}">
                <a16:creationId xmlns:a16="http://schemas.microsoft.com/office/drawing/2014/main" id="{921611FA-7A18-1B3C-7707-772E582AFE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ACA2-5A59-9548-8AC3-E429DB9B1906}"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40889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1:10 min</a:t>
            </a:r>
          </a:p>
          <a:p>
            <a:pPr marL="0" indent="0">
              <a:buFont typeface="Arial"/>
              <a:buNone/>
            </a:pPr>
            <a:endParaRPr lang="en-US">
              <a:latin typeface="Calibri"/>
              <a:ea typeface="Calibri"/>
              <a:cs typeface="Calibri"/>
            </a:endParaRPr>
          </a:p>
          <a:p>
            <a:pPr marL="0" indent="0">
              <a:buFont typeface="Arial"/>
              <a:buNone/>
            </a:pPr>
            <a:r>
              <a:rPr lang="en-US" sz="1200" kern="1200">
                <a:solidFill>
                  <a:schemeClr val="tx1"/>
                </a:solidFill>
                <a:effectLst/>
                <a:latin typeface="+mn-lt"/>
                <a:ea typeface="+mn-ea"/>
                <a:cs typeface="+mn-cs"/>
              </a:rPr>
              <a:t>Now let’s dig into how learning to talk is different than learning to read.</a:t>
            </a:r>
          </a:p>
          <a:p>
            <a:pPr marL="0" indent="0">
              <a:buFont typeface="Arial"/>
              <a:buNone/>
            </a:pPr>
            <a:endParaRPr lang="en-US">
              <a:latin typeface="Calibri"/>
              <a:ea typeface="Calibri"/>
              <a:cs typeface="Calibri"/>
            </a:endParaRPr>
          </a:p>
          <a:p>
            <a:pPr marL="171450" indent="-171450">
              <a:buFont typeface="Arial"/>
              <a:buChar char="•"/>
            </a:pPr>
            <a:r>
              <a:rPr lang="en-US">
                <a:latin typeface="Calibri"/>
                <a:ea typeface="Calibri"/>
                <a:cs typeface="Calibri"/>
              </a:rPr>
              <a:t>How do we learn to talk? Do we go to school for it? Or does it happen naturally?</a:t>
            </a:r>
            <a:endParaRPr lang="en-US"/>
          </a:p>
          <a:p>
            <a:pPr marL="171450" indent="-171450">
              <a:buFont typeface="Arial"/>
              <a:buChar char="•"/>
            </a:pPr>
            <a:r>
              <a:rPr lang="en-US">
                <a:latin typeface="Calibri"/>
                <a:ea typeface="Calibri"/>
                <a:cs typeface="Calibri"/>
              </a:rPr>
              <a:t>Let’s look at</a:t>
            </a:r>
            <a:r>
              <a:rPr lang="en-US" b="1">
                <a:latin typeface="Calibri"/>
                <a:ea typeface="Calibri"/>
                <a:cs typeface="Calibri"/>
              </a:rPr>
              <a:t> babies</a:t>
            </a:r>
            <a:r>
              <a:rPr lang="en-US">
                <a:latin typeface="Calibri"/>
                <a:ea typeface="Calibri"/>
                <a:cs typeface="Calibri"/>
              </a:rPr>
              <a:t>-How do most babies learn to talk? We anxiously await their first word or babble of mama or dada.</a:t>
            </a:r>
          </a:p>
          <a:p>
            <a:pPr marL="171450" indent="-171450">
              <a:buFont typeface="Arial"/>
              <a:buChar char="•"/>
            </a:pPr>
            <a:r>
              <a:rPr lang="en-US">
                <a:latin typeface="Calibri"/>
                <a:ea typeface="Calibri"/>
                <a:cs typeface="Calibri"/>
              </a:rPr>
              <a:t>Just by hearing words and interacting with us they typically learn to understand and babble words by the time they are </a:t>
            </a:r>
            <a:r>
              <a:rPr lang="en-US" b="1">
                <a:latin typeface="Calibri"/>
                <a:ea typeface="Calibri"/>
                <a:cs typeface="Calibri"/>
              </a:rPr>
              <a:t>4-6 months old! </a:t>
            </a:r>
            <a:endParaRPr lang="en-US" b="1">
              <a:latin typeface="Aptos" panose="02110004020202020204"/>
              <a:ea typeface="Calibri"/>
              <a:cs typeface="Calibri"/>
            </a:endParaRPr>
          </a:p>
          <a:p>
            <a:pPr marL="171450" indent="-171450">
              <a:buFont typeface="Arial"/>
              <a:buChar char="•"/>
            </a:pPr>
            <a:r>
              <a:rPr lang="en-US">
                <a:latin typeface="Calibri"/>
                <a:ea typeface="Calibri"/>
                <a:cs typeface="Calibri"/>
              </a:rPr>
              <a:t>We don't have to teach children to talk or what mama and dada mean, they learn those words</a:t>
            </a:r>
            <a:r>
              <a:rPr lang="en-US" b="1">
                <a:latin typeface="Calibri"/>
                <a:ea typeface="Calibri"/>
                <a:cs typeface="Calibri"/>
              </a:rPr>
              <a:t> naturally.</a:t>
            </a:r>
          </a:p>
          <a:p>
            <a:pPr marL="171450" indent="-171450">
              <a:buFont typeface="Arial"/>
              <a:buChar char="•"/>
            </a:pPr>
            <a:r>
              <a:rPr lang="en-US">
                <a:latin typeface="Calibri"/>
                <a:ea typeface="Calibri"/>
                <a:cs typeface="Calibri"/>
              </a:rPr>
              <a:t>In fact, our brains are wired at birth to </a:t>
            </a:r>
            <a:r>
              <a:rPr lang="en-US" b="1">
                <a:latin typeface="Calibri"/>
                <a:ea typeface="Calibri"/>
                <a:cs typeface="Calibri"/>
              </a:rPr>
              <a:t>learn to talk automatically- this happens naturally for up to 95% of kids.</a:t>
            </a:r>
          </a:p>
          <a:p>
            <a:pPr marL="171450" indent="-171450">
              <a:buFont typeface="Arial"/>
              <a:buChar char="•"/>
            </a:pPr>
            <a:r>
              <a:rPr lang="en-US">
                <a:latin typeface="Calibri"/>
                <a:ea typeface="Calibri"/>
                <a:cs typeface="Calibri"/>
              </a:rPr>
              <a:t>Babies learn spoken language without instruction. They learn by hearing it around the house and they learn a lot when we play and interact with them- </a:t>
            </a:r>
            <a:endParaRPr lang="en-US"/>
          </a:p>
          <a:p>
            <a:pPr marL="171450" indent="-171450">
              <a:buFont typeface="Arial"/>
              <a:buChar char="•"/>
            </a:pPr>
            <a:r>
              <a:rPr lang="en-US">
                <a:latin typeface="Calibri"/>
                <a:ea typeface="Calibri"/>
                <a:cs typeface="Calibri"/>
              </a:rPr>
              <a:t>And for a long, long time, talking to each other was the only way people communicated, so nothing else was needed.</a:t>
            </a:r>
            <a:endParaRPr lang="en-US">
              <a:latin typeface="Arial"/>
              <a:cs typeface="Arial"/>
            </a:endParaRPr>
          </a:p>
          <a:p>
            <a:pPr marL="0" indent="0">
              <a:buFont typeface="Arial"/>
              <a:buNone/>
            </a:pPr>
            <a:endParaRPr lang="en-US">
              <a:latin typeface="Arial"/>
              <a:cs typeface="Arial"/>
            </a:endParaRPr>
          </a:p>
          <a:p>
            <a:endParaRPr lang="en-US"/>
          </a:p>
          <a:p>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9</a:t>
            </a:fld>
            <a:endParaRPr lang="en-US"/>
          </a:p>
        </p:txBody>
      </p:sp>
    </p:spTree>
    <p:extLst>
      <p:ext uri="{BB962C8B-B14F-4D97-AF65-F5344CB8AC3E}">
        <p14:creationId xmlns:p14="http://schemas.microsoft.com/office/powerpoint/2010/main" val="2889556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Sans-Serif"/>
              <a:buNone/>
              <a:tabLst/>
              <a:defRPr/>
            </a:pPr>
            <a:r>
              <a:rPr lang="en-US" sz="1200" kern="1200">
                <a:solidFill>
                  <a:schemeClr val="tx1"/>
                </a:solidFill>
                <a:effectLst/>
                <a:latin typeface="+mn-lt"/>
                <a:ea typeface="+mn-ea"/>
                <a:cs typeface="+mn-cs"/>
              </a:rPr>
              <a:t>1:10 min</a:t>
            </a:r>
          </a:p>
          <a:p>
            <a:pPr marL="0" indent="0">
              <a:buFont typeface="Arial,Sans-Serif"/>
              <a:buNone/>
            </a:pPr>
            <a:endParaRPr lang="en-US" b="1"/>
          </a:p>
          <a:p>
            <a:pPr marL="0" indent="0">
              <a:buFont typeface="Arial,Sans-Serif"/>
              <a:buNone/>
            </a:pPr>
            <a:r>
              <a:rPr lang="en-US" b="1"/>
              <a:t>At some point,</a:t>
            </a:r>
            <a:r>
              <a:rPr lang="en-US"/>
              <a:t> though, someone thought, "Wouldn't it be great if we could write down what we say, so we could communicate with others even when we're not with them?’</a:t>
            </a:r>
          </a:p>
          <a:p>
            <a:pPr marL="171450" indent="-171450">
              <a:buFont typeface="Arial,Sans-Serif"/>
              <a:buChar char="•"/>
            </a:pPr>
            <a:r>
              <a:rPr lang="en-US"/>
              <a:t>So, for the English language, they took the sounds that we hear in words and made symbols for those sounds.</a:t>
            </a:r>
          </a:p>
          <a:p>
            <a:pPr marL="171450" indent="-171450">
              <a:buFont typeface="Arial,Sans-Serif"/>
              <a:buChar char="•"/>
            </a:pPr>
            <a:r>
              <a:rPr lang="en-US"/>
              <a:t>Other languages used symbols to represent entire words, syllables, or used pictures to represent things or ideas—BUT</a:t>
            </a:r>
          </a:p>
          <a:p>
            <a:pPr marL="171450" indent="-171450">
              <a:buFont typeface="Arial,Sans-Serif"/>
              <a:buChar char="•"/>
            </a:pPr>
            <a:r>
              <a:rPr lang="en-US"/>
              <a:t>For the English language, they used symbols to represent individual sounds.</a:t>
            </a:r>
          </a:p>
          <a:p>
            <a:pPr marL="171450" indent="-171450">
              <a:buFont typeface="Arial,Sans-Serif"/>
              <a:buChar char="•"/>
            </a:pPr>
            <a:r>
              <a:rPr lang="en-US"/>
              <a:t>Those symbols are the letters we use today</a:t>
            </a:r>
            <a:r>
              <a:rPr lang="en-US" b="1"/>
              <a:t>—*the alphabet</a:t>
            </a:r>
            <a:r>
              <a:rPr lang="en-US"/>
              <a:t>. </a:t>
            </a:r>
          </a:p>
          <a:p>
            <a:pPr marL="171450" indent="-171450">
              <a:buFont typeface="Arial,Sans-Serif"/>
              <a:buChar char="•"/>
            </a:pPr>
            <a:r>
              <a:rPr lang="en-US"/>
              <a:t>Like the letter *</a:t>
            </a:r>
            <a:r>
              <a:rPr lang="en-US" b="1"/>
              <a:t>&lt;a&gt; represents </a:t>
            </a:r>
            <a:r>
              <a:rPr lang="en-US"/>
              <a:t>the sound</a:t>
            </a:r>
            <a:r>
              <a:rPr lang="en-US" b="1"/>
              <a:t> **/a/ </a:t>
            </a:r>
            <a:endParaRPr lang="en-US"/>
          </a:p>
          <a:p>
            <a:pPr marL="171450" indent="-171450">
              <a:buFont typeface="Arial,Sans-Serif"/>
              <a:buChar char="•"/>
            </a:pPr>
            <a:r>
              <a:rPr lang="en-US"/>
              <a:t>AND different letters used together could make entire words that we speak like *</a:t>
            </a:r>
            <a:r>
              <a:rPr lang="en-US" b="1"/>
              <a:t>a-</a:t>
            </a:r>
            <a:r>
              <a:rPr lang="en-US" b="1" err="1"/>
              <a:t>pple</a:t>
            </a:r>
            <a:r>
              <a:rPr lang="en-US" b="1"/>
              <a:t>.</a:t>
            </a:r>
            <a:r>
              <a:rPr lang="en-US"/>
              <a:t> </a:t>
            </a:r>
          </a:p>
          <a:p>
            <a:pPr marL="171450" indent="-171450">
              <a:buFont typeface="Arial,Sans-Serif"/>
              <a:buChar char="•"/>
            </a:pPr>
            <a:r>
              <a:rPr lang="en-US"/>
              <a:t>Remember, our brain is </a:t>
            </a:r>
            <a:r>
              <a:rPr lang="en-US" b="1"/>
              <a:t>born ready</a:t>
            </a:r>
            <a:r>
              <a:rPr lang="en-US"/>
              <a:t> to pick up on and learn spoken words, </a:t>
            </a:r>
          </a:p>
          <a:p>
            <a:pPr marL="171450" indent="-171450">
              <a:buFont typeface="Arial,Sans-Serif"/>
              <a:buChar char="•"/>
            </a:pPr>
            <a:r>
              <a:rPr lang="en-US"/>
              <a:t>It is </a:t>
            </a:r>
            <a:r>
              <a:rPr lang="en-US" b="1"/>
              <a:t>NOT born </a:t>
            </a:r>
            <a:r>
              <a:rPr lang="en-US"/>
              <a:t>to figure out this written code of letter symbols and how they relate to spoken words.</a:t>
            </a:r>
          </a:p>
          <a:p>
            <a:pPr marL="171450" indent="-171450">
              <a:buFont typeface="Arial,Sans-Serif"/>
              <a:buChar char="•"/>
            </a:pPr>
            <a:r>
              <a:rPr lang="en-US"/>
              <a:t>This has to be taught.</a:t>
            </a:r>
          </a:p>
          <a:p>
            <a:pPr marL="171450" indent="-171450">
              <a:buFont typeface="Arial,Sans-Serif"/>
              <a:buChar char="•"/>
            </a:pPr>
            <a:r>
              <a:rPr lang="en-US"/>
              <a:t>How to read and write </a:t>
            </a:r>
            <a:r>
              <a:rPr lang="en-US" b="1"/>
              <a:t>HAS to be taught.</a:t>
            </a:r>
            <a:endParaRPr lang="en-US"/>
          </a:p>
          <a:p>
            <a:endParaRPr lang="en-US"/>
          </a:p>
          <a:p>
            <a:endParaRPr lang="en-US" b="1"/>
          </a:p>
        </p:txBody>
      </p:sp>
      <p:sp>
        <p:nvSpPr>
          <p:cNvPr id="4" name="Slide Number Placeholder 3"/>
          <p:cNvSpPr>
            <a:spLocks noGrp="1"/>
          </p:cNvSpPr>
          <p:nvPr>
            <p:ph type="sldNum" sz="quarter" idx="5"/>
          </p:nvPr>
        </p:nvSpPr>
        <p:spPr/>
        <p:txBody>
          <a:bodyPr/>
          <a:lstStyle/>
          <a:p>
            <a:fld id="{74579F2A-A549-4CD3-AD56-44EBFD07D0B3}" type="slidenum">
              <a:rPr lang="en-US" smtClean="0"/>
              <a:t>10</a:t>
            </a:fld>
            <a:endParaRPr lang="en-US"/>
          </a:p>
        </p:txBody>
      </p:sp>
    </p:spTree>
    <p:extLst>
      <p:ext uri="{BB962C8B-B14F-4D97-AF65-F5344CB8AC3E}">
        <p14:creationId xmlns:p14="http://schemas.microsoft.com/office/powerpoint/2010/main" val="3859868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7BE4A-0768-0623-F76C-8A187209B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C68ED-0CAB-B417-CF26-7D34BE216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D544B-E4F6-29C7-2969-FD2A4AB27F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1:40 min </a:t>
            </a:r>
          </a:p>
          <a:p>
            <a:endParaRPr lang="en-US" sz="1200" b="0"/>
          </a:p>
          <a:p>
            <a:r>
              <a:rPr lang="en-US" sz="1200" b="0"/>
              <a:t>OPTIONAL INTERACTIVE ACTIVITY: Hide this slide if you are not doing it.</a:t>
            </a:r>
          </a:p>
          <a:p>
            <a:endParaRPr lang="en-US" sz="1200" b="0"/>
          </a:p>
          <a:p>
            <a:r>
              <a:rPr lang="en-US" sz="1200" b="0"/>
              <a:t>Now that we see how sounds from speech were used to make printed words or words in print,</a:t>
            </a:r>
          </a:p>
          <a:p>
            <a:r>
              <a:rPr lang="en-US" sz="1200" b="0"/>
              <a:t>I want you to take a minute to </a:t>
            </a:r>
            <a:endParaRPr lang="en-US" sz="1200" b="0">
              <a:ea typeface="Calibri"/>
              <a:cs typeface="Calibri"/>
            </a:endParaRPr>
          </a:p>
          <a:p>
            <a:pPr marL="0" indent="0">
              <a:buFont typeface="Arial" panose="020B0604020202020204" pitchFamily="34" charset="0"/>
              <a:buNone/>
            </a:pPr>
            <a:r>
              <a:rPr lang="en-US" sz="1200" b="0"/>
              <a:t>Imagine you are your child, and you’re seeing a word that you’ve never seen before, for the first time. </a:t>
            </a:r>
          </a:p>
          <a:p>
            <a:pPr marL="0" indent="0">
              <a:buFont typeface="Arial" panose="020B0604020202020204" pitchFamily="34" charset="0"/>
              <a:buNone/>
            </a:pPr>
            <a:r>
              <a:rPr lang="en-US" sz="1200" b="0"/>
              <a:t>How will you figure out what the word is, what it says?</a:t>
            </a:r>
          </a:p>
          <a:p>
            <a:pPr marL="0" indent="0">
              <a:buFont typeface="Arial" panose="020B0604020202020204" pitchFamily="34" charset="0"/>
              <a:buNone/>
            </a:pPr>
            <a:r>
              <a:rPr lang="en-US" sz="1200" b="0"/>
              <a:t>I am going to show you </a:t>
            </a:r>
            <a:r>
              <a:rPr lang="en-US" sz="1200" b="0" err="1"/>
              <a:t>you</a:t>
            </a:r>
            <a:r>
              <a:rPr lang="en-US" sz="1200" b="0"/>
              <a:t> a made-up word and I want you to pretend you are a child, seeing this word for the first time. Try to figure out what it says…. </a:t>
            </a:r>
            <a:endParaRPr lang="en-US" sz="1200" b="0">
              <a:ea typeface="Calibri"/>
              <a:cs typeface="Calibri"/>
            </a:endParaRPr>
          </a:p>
          <a:p>
            <a:pPr marL="0" indent="0">
              <a:buFont typeface="Arial" panose="020B0604020202020204" pitchFamily="34" charset="0"/>
              <a:buNone/>
            </a:pPr>
            <a:r>
              <a:rPr lang="en-US" sz="1200" b="0"/>
              <a:t>Ready? </a:t>
            </a:r>
            <a:endParaRPr lang="en-US" sz="1200" b="0">
              <a:ea typeface="Calibri"/>
              <a:cs typeface="Calibri"/>
            </a:endParaRPr>
          </a:p>
          <a:p>
            <a:pPr marL="0" indent="0">
              <a:buFont typeface="Arial" panose="020B0604020202020204" pitchFamily="34" charset="0"/>
              <a:buNone/>
            </a:pPr>
            <a:r>
              <a:rPr lang="en-US" sz="1200" b="1"/>
              <a:t>*CLICK*</a:t>
            </a:r>
            <a:endParaRPr lang="en-US" sz="1200" b="1">
              <a:ea typeface="Calibri"/>
              <a:cs typeface="Calibri"/>
            </a:endParaRPr>
          </a:p>
          <a:p>
            <a:pPr marL="0" indent="0">
              <a:buFont typeface="Arial" panose="020B0604020202020204" pitchFamily="34" charset="0"/>
              <a:buNone/>
            </a:pPr>
            <a:r>
              <a:rPr lang="en-US" sz="1200" b="0"/>
              <a:t>[Allow for WAIT time]</a:t>
            </a:r>
            <a:endParaRPr lang="en-US" sz="1200" b="0">
              <a:ea typeface="Calibri"/>
              <a:cs typeface="Calibri"/>
            </a:endParaRPr>
          </a:p>
          <a:p>
            <a:pPr marL="0" indent="0">
              <a:buFont typeface="Arial" panose="020B0604020202020204" pitchFamily="34" charset="0"/>
              <a:buNone/>
            </a:pPr>
            <a:r>
              <a:rPr lang="en-US" sz="1200" b="0"/>
              <a:t>How about this one? </a:t>
            </a:r>
            <a:r>
              <a:rPr lang="en-US" sz="1200" b="1"/>
              <a:t>*CLICK*</a:t>
            </a:r>
            <a:endParaRPr lang="en-US" sz="1200" b="1">
              <a:ea typeface="Calibri"/>
              <a:cs typeface="Calibri"/>
            </a:endParaRPr>
          </a:p>
          <a:p>
            <a:pPr marL="0" indent="0">
              <a:buFont typeface="Arial" panose="020B0604020202020204" pitchFamily="34" charset="0"/>
              <a:buNone/>
            </a:pPr>
            <a:r>
              <a:rPr lang="en-US" sz="1200" b="0"/>
              <a:t>[Allow for WAIT time]</a:t>
            </a:r>
            <a:endParaRPr lang="en-US" sz="1200" b="0">
              <a:ea typeface="Calibri"/>
              <a:cs typeface="Calibri"/>
            </a:endParaRPr>
          </a:p>
          <a:p>
            <a:pPr marL="0" indent="0">
              <a:buFont typeface="Arial" panose="020B0604020202020204" pitchFamily="34" charset="0"/>
              <a:buNone/>
            </a:pPr>
            <a:endParaRPr lang="en-US" sz="1200"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a:solidFill>
                  <a:schemeClr val="tx1"/>
                </a:solidFill>
                <a:effectLst/>
                <a:latin typeface="+mn-lt"/>
                <a:ea typeface="+mn-ea"/>
                <a:cs typeface="+mn-cs"/>
              </a:rPr>
              <a:t>1:40 min </a:t>
            </a:r>
          </a:p>
          <a:p>
            <a:pPr marL="0" indent="0">
              <a:buFont typeface="Arial" panose="020B0604020202020204" pitchFamily="34" charset="0"/>
              <a:buNone/>
            </a:pPr>
            <a:endParaRPr lang="en-US" sz="1200" b="0"/>
          </a:p>
          <a:p>
            <a:pPr marL="0" indent="0">
              <a:buFont typeface="Arial" panose="020B0604020202020204" pitchFamily="34" charset="0"/>
              <a:buNone/>
            </a:pPr>
            <a:r>
              <a:rPr lang="en-US" sz="1200" b="0"/>
              <a:t>How are you working to figure these words out. What are you doing in your mind?</a:t>
            </a:r>
            <a:endParaRPr lang="en-US" sz="1200" b="0">
              <a:ea typeface="Calibri"/>
              <a:cs typeface="Calibri"/>
            </a:endParaRPr>
          </a:p>
          <a:p>
            <a:pPr marL="0" indent="0">
              <a:buFont typeface="Arial" panose="020B0604020202020204" pitchFamily="34" charset="0"/>
              <a:buNone/>
            </a:pPr>
            <a:r>
              <a:rPr lang="en-US" sz="1200" b="0"/>
              <a:t>Are you trying to sound out the words? Are you looking for larger parts inside the words? </a:t>
            </a:r>
            <a:endParaRPr lang="en-US" sz="1200" b="0">
              <a:ea typeface="Calibri"/>
              <a:cs typeface="Calibri"/>
            </a:endParaRPr>
          </a:p>
          <a:p>
            <a:pPr marL="0" indent="0">
              <a:buFont typeface="Arial" panose="020B0604020202020204" pitchFamily="34" charset="0"/>
              <a:buNone/>
            </a:pPr>
            <a:r>
              <a:rPr lang="en-US" sz="1200" b="0"/>
              <a:t>Try this last one? </a:t>
            </a:r>
            <a:r>
              <a:rPr lang="en-US" sz="1200" b="1"/>
              <a:t>*CLICK*</a:t>
            </a:r>
            <a:endParaRPr lang="en-US" sz="1200" b="1">
              <a:ea typeface="Calibri"/>
              <a:cs typeface="Calibri"/>
            </a:endParaRPr>
          </a:p>
          <a:p>
            <a:pPr marL="0" indent="0">
              <a:buFont typeface="Arial" panose="020B0604020202020204" pitchFamily="34" charset="0"/>
              <a:buNone/>
            </a:pPr>
            <a:r>
              <a:rPr lang="en-US" sz="1200" b="0"/>
              <a:t>[Allow for WAIT time]</a:t>
            </a:r>
            <a:endParaRPr lang="en-US" sz="1200" b="0">
              <a:ea typeface="Calibri"/>
              <a:cs typeface="Calibri"/>
            </a:endParaRPr>
          </a:p>
          <a:p>
            <a:pPr marL="0" indent="0">
              <a:buFont typeface="Arial" panose="020B0604020202020204" pitchFamily="34" charset="0"/>
              <a:buNone/>
            </a:pPr>
            <a:r>
              <a:rPr lang="en-US" sz="1200" b="0"/>
              <a:t>Good readers often don’t have to think about </a:t>
            </a:r>
            <a:r>
              <a:rPr lang="en-US" sz="1200" b="1" i="1"/>
              <a:t>how</a:t>
            </a:r>
            <a:r>
              <a:rPr lang="en-US" sz="1200" b="0"/>
              <a:t> to read words very often and they just read them automatically.</a:t>
            </a:r>
            <a:endParaRPr lang="en-US" sz="1200" b="0">
              <a:ea typeface="Calibri"/>
              <a:cs typeface="Calibri"/>
            </a:endParaRPr>
          </a:p>
          <a:p>
            <a:pPr marL="0" indent="0">
              <a:buFont typeface="Arial" panose="020B0604020202020204" pitchFamily="34" charset="0"/>
              <a:buNone/>
            </a:pPr>
            <a:r>
              <a:rPr lang="en-US" sz="1200" b="0"/>
              <a:t>However, when learning to read or when trying to read unfamiliar words, we have to think of this basic code of letters representing sounds, for larger words like these, we also look for syllables or larger chunks of words that look familiar.</a:t>
            </a:r>
          </a:p>
          <a:p>
            <a:pPr marL="0" indent="0">
              <a:buFont typeface="Arial" panose="020B0604020202020204" pitchFamily="34" charset="0"/>
              <a:buNone/>
            </a:pPr>
            <a:r>
              <a:rPr lang="en-US" sz="1200" b="0">
                <a:ea typeface="Calibri"/>
                <a:cs typeface="Calibri"/>
              </a:rPr>
              <a:t>The skills we use to figure out how to read new words, sounding out the letters, looking for larger parts like syllables and prefixes and suffixes,</a:t>
            </a:r>
          </a:p>
          <a:p>
            <a:pPr marL="0" indent="0">
              <a:buFont typeface="Arial" panose="020B0604020202020204" pitchFamily="34" charset="0"/>
              <a:buNone/>
            </a:pPr>
            <a:r>
              <a:rPr lang="en-US" sz="1200" b="0">
                <a:ea typeface="Calibri"/>
                <a:cs typeface="Calibri"/>
              </a:rPr>
              <a:t>Those skills, if taught to children, will help them grow to be good readers and spellers.</a:t>
            </a:r>
            <a:endParaRPr lang="en-US">
              <a:ea typeface="Calibri"/>
              <a:cs typeface="Calibri"/>
            </a:endParaRPr>
          </a:p>
        </p:txBody>
      </p:sp>
      <p:sp>
        <p:nvSpPr>
          <p:cNvPr id="4" name="Slide Number Placeholder 3">
            <a:extLst>
              <a:ext uri="{FF2B5EF4-FFF2-40B4-BE49-F238E27FC236}">
                <a16:creationId xmlns:a16="http://schemas.microsoft.com/office/drawing/2014/main" id="{8A300206-B09F-D51F-D432-0D8DF3F590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932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1:10 min</a:t>
            </a:r>
          </a:p>
          <a:p>
            <a:pPr marL="171450" indent="-171450">
              <a:buFont typeface="Arial"/>
              <a:buChar char="•"/>
            </a:pPr>
            <a:endParaRPr lang="en-US"/>
          </a:p>
          <a:p>
            <a:pPr marL="171450" indent="-171450">
              <a:buFont typeface="Arial"/>
              <a:buChar char="•"/>
            </a:pPr>
            <a:r>
              <a:rPr lang="en-US"/>
              <a:t>So, if how to read and spell written language has to be taught, and its not learned naturally, </a:t>
            </a:r>
          </a:p>
          <a:p>
            <a:pPr marL="171450" indent="-171450">
              <a:buFont typeface="Arial"/>
              <a:buChar char="•"/>
            </a:pPr>
            <a:r>
              <a:rPr lang="en-US"/>
              <a:t>Teachers </a:t>
            </a:r>
            <a:r>
              <a:rPr lang="en-US" b="1"/>
              <a:t>should be trained</a:t>
            </a:r>
            <a:r>
              <a:rPr lang="en-US"/>
              <a:t> to teach children about *</a:t>
            </a:r>
            <a:r>
              <a:rPr lang="en-US" b="1"/>
              <a:t>letters and sounds--</a:t>
            </a:r>
            <a:r>
              <a:rPr lang="en-US"/>
              <a:t>how the letters as symbols relate to spoken words.</a:t>
            </a:r>
          </a:p>
          <a:p>
            <a:pPr marL="171450" indent="-171450">
              <a:buFont typeface="Arial"/>
              <a:buChar char="•"/>
            </a:pPr>
            <a:r>
              <a:rPr lang="en-US"/>
              <a:t>And some teachers were trained to teach reading and writing by teaching this "code" of letters to sounds.</a:t>
            </a:r>
          </a:p>
          <a:p>
            <a:pPr marL="171450" indent="-171450">
              <a:buFont typeface="Arial"/>
              <a:buChar char="•"/>
            </a:pPr>
            <a:r>
              <a:rPr lang="en-US"/>
              <a:t>But for a long time, people have argued about how reading should be taught.</a:t>
            </a:r>
          </a:p>
          <a:p>
            <a:pPr marL="171450" indent="-171450">
              <a:buFont typeface="Arial"/>
              <a:buChar char="•"/>
            </a:pPr>
            <a:r>
              <a:rPr lang="en-US"/>
              <a:t>Even way back in the 1800s there were people who believed that it wasn't necessary or that it was silly to teach letters and sounds. They believed that teachers should be taught to teach *</a:t>
            </a:r>
            <a:r>
              <a:rPr lang="en-US" b="1"/>
              <a:t>reading in a different way</a:t>
            </a:r>
            <a:r>
              <a:rPr lang="en-US"/>
              <a:t>.</a:t>
            </a:r>
          </a:p>
          <a:p>
            <a:pPr marL="171450" indent="-171450">
              <a:buFont typeface="Arial"/>
              <a:buChar char="•"/>
            </a:pPr>
            <a:r>
              <a:rPr lang="en-US"/>
              <a:t>So, instead of teaching this code and how to sound out words, teachers were supposed to have children memorize the picture of the* </a:t>
            </a:r>
            <a:r>
              <a:rPr lang="en-US" b="1"/>
              <a:t>"whole word".</a:t>
            </a:r>
            <a:endParaRPr lang="en-US"/>
          </a:p>
          <a:p>
            <a:pPr marL="171450" indent="-171450">
              <a:buFont typeface="Arial"/>
              <a:buChar char="•"/>
            </a:pPr>
            <a:r>
              <a:rPr lang="en-US"/>
              <a:t>In this "whole word" method, kids would have to use </a:t>
            </a:r>
            <a:r>
              <a:rPr lang="en-US" b="1"/>
              <a:t>pictures and guessing </a:t>
            </a:r>
            <a:r>
              <a:rPr lang="en-US"/>
              <a:t>to figure out a word they didn't know, and they were taught new words by seeing the whole word and saying it over and over again.</a:t>
            </a:r>
          </a:p>
        </p:txBody>
      </p:sp>
      <p:sp>
        <p:nvSpPr>
          <p:cNvPr id="4" name="Slide Number Placeholder 3"/>
          <p:cNvSpPr>
            <a:spLocks noGrp="1"/>
          </p:cNvSpPr>
          <p:nvPr>
            <p:ph type="sldNum" sz="quarter" idx="5"/>
          </p:nvPr>
        </p:nvSpPr>
        <p:spPr/>
        <p:txBody>
          <a:bodyPr/>
          <a:lstStyle/>
          <a:p>
            <a:fld id="{74579F2A-A549-4CD3-AD56-44EBFD07D0B3}" type="slidenum">
              <a:rPr lang="en-US" smtClean="0"/>
              <a:t>12</a:t>
            </a:fld>
            <a:endParaRPr lang="en-US"/>
          </a:p>
        </p:txBody>
      </p:sp>
    </p:spTree>
    <p:extLst>
      <p:ext uri="{BB962C8B-B14F-4D97-AF65-F5344CB8AC3E}">
        <p14:creationId xmlns:p14="http://schemas.microsoft.com/office/powerpoint/2010/main" val="3580275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1:10 min</a:t>
            </a:r>
          </a:p>
          <a:p>
            <a:endParaRPr lang="en-US">
              <a:latin typeface="Calibri"/>
              <a:ea typeface="Calibri"/>
              <a:cs typeface="Calibri"/>
            </a:endParaRPr>
          </a:p>
          <a:p>
            <a:r>
              <a:rPr lang="en-US">
                <a:latin typeface="Calibri"/>
                <a:ea typeface="Calibri"/>
                <a:cs typeface="Calibri"/>
              </a:rPr>
              <a:t>This other method of teaching reading, the *</a:t>
            </a:r>
            <a:r>
              <a:rPr lang="en-US" b="1">
                <a:latin typeface="Calibri"/>
                <a:ea typeface="Calibri"/>
                <a:cs typeface="Calibri"/>
              </a:rPr>
              <a:t>whole word method</a:t>
            </a:r>
            <a:r>
              <a:rPr lang="en-US">
                <a:latin typeface="Calibri"/>
                <a:ea typeface="Calibri"/>
                <a:cs typeface="Calibri"/>
              </a:rPr>
              <a:t>, has been used for a long time and is still used some today. Let’s look at this timeline.....</a:t>
            </a:r>
          </a:p>
          <a:p>
            <a:pPr>
              <a:buFont typeface="Arial"/>
              <a:buChar char="•"/>
            </a:pPr>
            <a:r>
              <a:rPr lang="en-US">
                <a:latin typeface="Calibri"/>
                <a:ea typeface="Calibri"/>
                <a:cs typeface="Calibri"/>
              </a:rPr>
              <a:t>By the 1950s and 1960s, some </a:t>
            </a:r>
            <a:r>
              <a:rPr lang="en-US"/>
              <a:t>people realized that teaching kids to read by having them try to memorize "</a:t>
            </a:r>
            <a:r>
              <a:rPr lang="en-US" b="1"/>
              <a:t>whole words" wasn’t working well.</a:t>
            </a:r>
          </a:p>
          <a:p>
            <a:pPr>
              <a:buFont typeface="Arial"/>
              <a:buChar char="•"/>
            </a:pPr>
            <a:r>
              <a:rPr lang="en-US"/>
              <a:t>A lot of kids were having trouble learning to read and write.</a:t>
            </a:r>
          </a:p>
          <a:p>
            <a:endParaRPr lang="en-US">
              <a:latin typeface="Calibri"/>
              <a:ea typeface="Calibri"/>
              <a:cs typeface="Calibri"/>
            </a:endParaRPr>
          </a:p>
          <a:p>
            <a:pPr marL="171450" indent="-171450">
              <a:buFont typeface="Arial"/>
              <a:buChar char="•"/>
            </a:pPr>
            <a:r>
              <a:rPr lang="en-US">
                <a:latin typeface="Aptos" panose="02110004020202020204"/>
                <a:cs typeface="Arial"/>
              </a:rPr>
              <a:t>SO....</a:t>
            </a:r>
          </a:p>
          <a:p>
            <a:pPr marL="171450" indent="-171450">
              <a:buFont typeface="Arial"/>
              <a:buChar char="•"/>
            </a:pPr>
            <a:r>
              <a:rPr lang="en-US">
                <a:latin typeface="Aptos" panose="02110004020202020204"/>
                <a:cs typeface="Arial"/>
              </a:rPr>
              <a:t>A really popular book was published, *</a:t>
            </a:r>
            <a:r>
              <a:rPr lang="en-US" b="1">
                <a:latin typeface="Aptos" panose="02110004020202020204"/>
                <a:cs typeface="Arial"/>
              </a:rPr>
              <a:t>"Why Johnny Can't Read", and this book </a:t>
            </a:r>
            <a:r>
              <a:rPr lang="en-US">
                <a:latin typeface="Aptos" panose="02110004020202020204"/>
                <a:cs typeface="Arial"/>
              </a:rPr>
              <a:t>drew attention to the weaknesses of the whole word method.</a:t>
            </a:r>
          </a:p>
          <a:p>
            <a:pPr marL="171450" indent="-171450">
              <a:buFont typeface="Arial"/>
              <a:buChar char="•"/>
            </a:pPr>
            <a:r>
              <a:rPr lang="en-US">
                <a:latin typeface="Aptos" panose="02110004020202020204"/>
                <a:cs typeface="Arial"/>
              </a:rPr>
              <a:t>AND then later, a Harvard researcher,</a:t>
            </a:r>
            <a:r>
              <a:rPr lang="en-US" b="1">
                <a:latin typeface="Aptos" panose="02110004020202020204"/>
                <a:cs typeface="Arial"/>
              </a:rPr>
              <a:t>* Jeanne Chall (Jeen) </a:t>
            </a:r>
            <a:r>
              <a:rPr lang="en-US">
                <a:latin typeface="Aptos" panose="02110004020202020204"/>
                <a:cs typeface="Arial"/>
              </a:rPr>
              <a:t>did a big research project and she found:</a:t>
            </a:r>
          </a:p>
          <a:p>
            <a:pPr marL="628650" lvl="1" indent="-171450">
              <a:buFont typeface="Courier New"/>
              <a:buChar char="o"/>
            </a:pPr>
            <a:r>
              <a:rPr lang="en-US">
                <a:latin typeface="Aptos" panose="02110004020202020204"/>
                <a:cs typeface="Arial"/>
              </a:rPr>
              <a:t> that science was showing over and over again that teaching the alphabet code was</a:t>
            </a:r>
            <a:r>
              <a:rPr lang="en-US" b="1">
                <a:latin typeface="Aptos" panose="02110004020202020204"/>
                <a:cs typeface="Arial"/>
              </a:rPr>
              <a:t> really </a:t>
            </a:r>
            <a:r>
              <a:rPr lang="en-US">
                <a:latin typeface="Aptos" panose="02110004020202020204"/>
                <a:cs typeface="Arial"/>
              </a:rPr>
              <a:t>important for beginning readers and spellers!</a:t>
            </a:r>
            <a:endParaRPr lang="en-US"/>
          </a:p>
          <a:p>
            <a:pPr marL="171450" indent="-171450">
              <a:buFont typeface="Arial"/>
              <a:buChar char="•"/>
            </a:pPr>
            <a:r>
              <a:rPr lang="en-US">
                <a:latin typeface="Aptos" panose="02110004020202020204"/>
                <a:cs typeface="Arial"/>
              </a:rPr>
              <a:t>BUT the "whole word" method and *</a:t>
            </a:r>
            <a:r>
              <a:rPr lang="en-US" b="1">
                <a:latin typeface="Aptos" panose="02110004020202020204"/>
                <a:cs typeface="Arial"/>
              </a:rPr>
              <a:t>other methods</a:t>
            </a:r>
            <a:r>
              <a:rPr lang="en-US">
                <a:latin typeface="Aptos" panose="02110004020202020204"/>
                <a:cs typeface="Arial"/>
              </a:rPr>
              <a:t> were so popular, </a:t>
            </a:r>
          </a:p>
          <a:p>
            <a:pPr marL="171450" indent="-171450">
              <a:buFont typeface="Arial"/>
              <a:buChar char="•"/>
            </a:pPr>
            <a:r>
              <a:rPr lang="en-US">
                <a:latin typeface="Aptos" panose="02110004020202020204"/>
                <a:cs typeface="Arial"/>
              </a:rPr>
              <a:t>That </a:t>
            </a:r>
            <a:r>
              <a:rPr lang="en-US" b="1">
                <a:latin typeface="Aptos" panose="02110004020202020204"/>
                <a:cs typeface="Arial"/>
              </a:rPr>
              <a:t>colleges kept training teachers</a:t>
            </a:r>
            <a:r>
              <a:rPr lang="en-US">
                <a:latin typeface="Aptos" panose="02110004020202020204"/>
                <a:cs typeface="Arial"/>
              </a:rPr>
              <a:t> to use them even though they weren't working well.</a:t>
            </a:r>
          </a:p>
          <a:p>
            <a:r>
              <a:rPr lang="en-US"/>
              <a:t>Finally, a *</a:t>
            </a:r>
            <a:r>
              <a:rPr lang="en-US" b="1"/>
              <a:t>big research report</a:t>
            </a:r>
            <a:r>
              <a:rPr lang="en-US"/>
              <a:t> was written in 2000 and it helped remind people what really works.</a:t>
            </a:r>
            <a:endParaRPr lang="en-US">
              <a:latin typeface="Aptos" panose="02110004020202020204"/>
              <a:cs typeface="Arial"/>
            </a:endParaRPr>
          </a:p>
          <a:p>
            <a:pPr marL="171450" indent="-171450">
              <a:buFont typeface="Arial"/>
              <a:buChar char="•"/>
            </a:pPr>
            <a:r>
              <a:rPr lang="en-US">
                <a:latin typeface="Aptos" panose="02110004020202020204"/>
                <a:cs typeface="Arial"/>
              </a:rPr>
              <a:t>AND here is what they found.....</a:t>
            </a:r>
          </a:p>
        </p:txBody>
      </p:sp>
      <p:sp>
        <p:nvSpPr>
          <p:cNvPr id="4" name="Slide Number Placeholder 3"/>
          <p:cNvSpPr>
            <a:spLocks noGrp="1"/>
          </p:cNvSpPr>
          <p:nvPr>
            <p:ph type="sldNum" sz="quarter" idx="5"/>
          </p:nvPr>
        </p:nvSpPr>
        <p:spPr/>
        <p:txBody>
          <a:bodyPr/>
          <a:lstStyle/>
          <a:p>
            <a:fld id="{74579F2A-A549-4CD3-AD56-44EBFD07D0B3}" type="slidenum">
              <a:rPr lang="en-US" smtClean="0"/>
              <a:t>13</a:t>
            </a:fld>
            <a:endParaRPr lang="en-US"/>
          </a:p>
        </p:txBody>
      </p:sp>
    </p:spTree>
    <p:extLst>
      <p:ext uri="{BB962C8B-B14F-4D97-AF65-F5344CB8AC3E}">
        <p14:creationId xmlns:p14="http://schemas.microsoft.com/office/powerpoint/2010/main" val="2021881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kern="1200">
                <a:solidFill>
                  <a:schemeClr val="tx1"/>
                </a:solidFill>
                <a:effectLst/>
                <a:latin typeface="+mn-lt"/>
                <a:ea typeface="+mn-ea"/>
                <a:cs typeface="+mn-cs"/>
              </a:rPr>
              <a:t> 1:50 min</a:t>
            </a:r>
            <a:endParaRPr lang="en-US">
              <a:latin typeface="Calibri"/>
              <a:ea typeface="Calibri"/>
              <a:cs typeface="Calibri"/>
            </a:endParaRPr>
          </a:p>
          <a:p>
            <a:pPr marL="171450" indent="-171450">
              <a:buFont typeface="Arial"/>
              <a:buChar char="•"/>
            </a:pPr>
            <a:r>
              <a:rPr lang="en-US">
                <a:latin typeface="Calibri"/>
                <a:ea typeface="Calibri"/>
                <a:cs typeface="Calibri"/>
              </a:rPr>
              <a:t>This research was under the name the National Reading Panel</a:t>
            </a:r>
            <a:endParaRPr lang="en-US" b="1">
              <a:latin typeface="Calibri"/>
              <a:ea typeface="Calibri"/>
              <a:cs typeface="Calibri"/>
            </a:endParaRPr>
          </a:p>
          <a:p>
            <a:pPr marL="171450" indent="-171450">
              <a:buFont typeface="Arial"/>
              <a:buChar char="•"/>
            </a:pPr>
            <a:r>
              <a:rPr lang="en-US">
                <a:latin typeface="Calibri"/>
                <a:ea typeface="Calibri"/>
                <a:cs typeface="Calibri"/>
              </a:rPr>
              <a:t>This panel or group of researchers found that indeed-</a:t>
            </a:r>
            <a:endParaRPr lang="en-US" b="1">
              <a:latin typeface="Calibri"/>
              <a:ea typeface="Calibri"/>
              <a:cs typeface="Calibri"/>
            </a:endParaRPr>
          </a:p>
          <a:p>
            <a:pPr lvl="1" indent="-171450">
              <a:buFont typeface="Courier New"/>
              <a:buChar char="o"/>
            </a:pPr>
            <a:r>
              <a:rPr lang="en-US">
                <a:latin typeface="Calibri"/>
                <a:ea typeface="Calibri"/>
                <a:cs typeface="Calibri"/>
              </a:rPr>
              <a:t>The </a:t>
            </a:r>
            <a:r>
              <a:rPr lang="en-US" b="1">
                <a:latin typeface="Calibri"/>
                <a:ea typeface="Calibri"/>
                <a:cs typeface="Calibri"/>
              </a:rPr>
              <a:t>sounds and letters in words are important to </a:t>
            </a:r>
            <a:r>
              <a:rPr lang="en-US">
                <a:latin typeface="Calibri"/>
                <a:ea typeface="Calibri"/>
                <a:cs typeface="Calibri"/>
              </a:rPr>
              <a:t>beginning readers!</a:t>
            </a:r>
            <a:endParaRPr lang="en-US" b="1">
              <a:latin typeface="Calibri"/>
              <a:ea typeface="Calibri"/>
              <a:cs typeface="Calibri"/>
            </a:endParaRPr>
          </a:p>
          <a:p>
            <a:pPr marL="171450" indent="-171450">
              <a:buFont typeface="Arial"/>
              <a:buChar char="•"/>
            </a:pPr>
            <a:r>
              <a:rPr lang="en-US">
                <a:latin typeface="Calibri"/>
                <a:ea typeface="Calibri"/>
                <a:cs typeface="Calibri"/>
              </a:rPr>
              <a:t>They found </a:t>
            </a:r>
            <a:r>
              <a:rPr lang="en-US" b="1">
                <a:latin typeface="Calibri"/>
                <a:ea typeface="Calibri"/>
                <a:cs typeface="Calibri"/>
              </a:rPr>
              <a:t>five things</a:t>
            </a:r>
            <a:r>
              <a:rPr lang="en-US">
                <a:latin typeface="Calibri"/>
                <a:ea typeface="Calibri"/>
                <a:cs typeface="Calibri"/>
              </a:rPr>
              <a:t> in the research that really help kids learn to read:</a:t>
            </a:r>
          </a:p>
          <a:p>
            <a:pPr lvl="1" indent="-171450">
              <a:buFont typeface="Courier New"/>
              <a:buChar char="o"/>
            </a:pPr>
            <a:r>
              <a:rPr lang="en-US">
                <a:latin typeface="Calibri"/>
                <a:ea typeface="Calibri"/>
                <a:cs typeface="Calibri"/>
              </a:rPr>
              <a:t>First, was to teach kids to *</a:t>
            </a:r>
            <a:r>
              <a:rPr lang="en-US" b="1">
                <a:latin typeface="Calibri"/>
                <a:ea typeface="Calibri"/>
                <a:cs typeface="Calibri"/>
              </a:rPr>
              <a:t>listen carefully* and hear the parts of spoken words </a:t>
            </a:r>
            <a:endParaRPr lang="en-US">
              <a:latin typeface="Aptos" panose="02110004020202020204"/>
              <a:ea typeface="Calibri"/>
              <a:cs typeface="Calibri"/>
            </a:endParaRPr>
          </a:p>
          <a:p>
            <a:pPr lvl="2" indent="-171450">
              <a:buFont typeface="Wingdings"/>
              <a:buChar char="§"/>
            </a:pPr>
            <a:r>
              <a:rPr lang="en-US">
                <a:latin typeface="Calibri"/>
                <a:ea typeface="Calibri"/>
                <a:cs typeface="Calibri"/>
              </a:rPr>
              <a:t>for example, being able to pull three sounds out of the word "cat" c-a-t, or</a:t>
            </a:r>
            <a:endParaRPr lang="en-US">
              <a:latin typeface="Aptos" panose="02110004020202020204"/>
              <a:ea typeface="Calibri"/>
              <a:cs typeface="Calibri"/>
            </a:endParaRPr>
          </a:p>
          <a:p>
            <a:pPr lvl="2" indent="-171450">
              <a:buFont typeface="Wingdings"/>
              <a:buChar char="§"/>
            </a:pPr>
            <a:r>
              <a:rPr lang="en-US">
                <a:latin typeface="Calibri"/>
                <a:ea typeface="Calibri"/>
                <a:cs typeface="Calibri"/>
              </a:rPr>
              <a:t>pull apart syllables like </a:t>
            </a:r>
            <a:r>
              <a:rPr lang="en-US" err="1">
                <a:latin typeface="Calibri"/>
                <a:ea typeface="Calibri"/>
                <a:cs typeface="Calibri"/>
              </a:rPr>
              <a:t>ro</a:t>
            </a:r>
            <a:r>
              <a:rPr lang="en-US">
                <a:latin typeface="Calibri"/>
                <a:ea typeface="Calibri"/>
                <a:cs typeface="Calibri"/>
              </a:rPr>
              <a:t>-bot, or </a:t>
            </a:r>
            <a:endParaRPr lang="en-US">
              <a:latin typeface="Aptos" panose="02110004020202020204"/>
              <a:ea typeface="Calibri"/>
              <a:cs typeface="Calibri"/>
            </a:endParaRPr>
          </a:p>
          <a:p>
            <a:pPr lvl="2" indent="-171450">
              <a:buFont typeface="Wingdings"/>
              <a:buChar char="§"/>
            </a:pPr>
            <a:r>
              <a:rPr lang="en-US">
                <a:latin typeface="Calibri"/>
                <a:ea typeface="Calibri"/>
                <a:cs typeface="Calibri"/>
              </a:rPr>
              <a:t>hear and say rhymes like "bead" and "read"</a:t>
            </a:r>
            <a:endParaRPr lang="en-US"/>
          </a:p>
          <a:p>
            <a:pPr lvl="1" indent="-171450">
              <a:buFont typeface="Courier New"/>
              <a:buChar char="o"/>
            </a:pPr>
            <a:r>
              <a:rPr lang="en-US">
                <a:latin typeface="Calibri"/>
                <a:ea typeface="Calibri"/>
                <a:cs typeface="Calibri"/>
              </a:rPr>
              <a:t>It was also important to teach kids the *</a:t>
            </a:r>
            <a:r>
              <a:rPr lang="en-US" b="1">
                <a:latin typeface="Calibri"/>
                <a:ea typeface="Calibri"/>
                <a:cs typeface="Calibri"/>
              </a:rPr>
              <a:t>letters that go with each sound they hear</a:t>
            </a:r>
            <a:r>
              <a:rPr lang="en-US">
                <a:latin typeface="Calibri"/>
                <a:ea typeface="Calibri"/>
                <a:cs typeface="Calibri"/>
              </a:rPr>
              <a:t>, this helps them to be able to sound out when reading or write the letters as they try to spell a word.</a:t>
            </a:r>
          </a:p>
          <a:p>
            <a:pPr lvl="1" indent="-171450">
              <a:buFont typeface="Courier New"/>
              <a:buChar char="o"/>
            </a:pPr>
            <a:r>
              <a:rPr lang="en-US">
                <a:latin typeface="Calibri"/>
                <a:ea typeface="Calibri"/>
                <a:cs typeface="Calibri"/>
              </a:rPr>
              <a:t>They also found that it was important to give students a lot of</a:t>
            </a:r>
            <a:r>
              <a:rPr lang="en-US" b="1">
                <a:latin typeface="Calibri"/>
                <a:ea typeface="Calibri"/>
                <a:cs typeface="Calibri"/>
              </a:rPr>
              <a:t> *practice*</a:t>
            </a:r>
            <a:r>
              <a:rPr lang="en-US">
                <a:latin typeface="Calibri"/>
                <a:ea typeface="Calibri"/>
                <a:cs typeface="Calibri"/>
              </a:rPr>
              <a:t> sounding out different spelling patterns so they could get comfortable reading and spelling different kinds of words quickly and smoothly.</a:t>
            </a:r>
          </a:p>
          <a:p>
            <a:pPr lvl="1" indent="-171450">
              <a:buFont typeface="Courier New"/>
              <a:buChar char="o"/>
            </a:pPr>
            <a:r>
              <a:rPr lang="en-US">
                <a:latin typeface="Calibri"/>
                <a:ea typeface="Calibri"/>
                <a:cs typeface="Calibri"/>
              </a:rPr>
              <a:t>Vocabulary was another important thing. *</a:t>
            </a:r>
            <a:r>
              <a:rPr lang="en-US" b="1">
                <a:latin typeface="Calibri"/>
                <a:ea typeface="Calibri"/>
                <a:cs typeface="Calibri"/>
              </a:rPr>
              <a:t>New words</a:t>
            </a:r>
            <a:r>
              <a:rPr lang="en-US">
                <a:latin typeface="Calibri"/>
                <a:ea typeface="Calibri"/>
                <a:cs typeface="Calibri"/>
              </a:rPr>
              <a:t>* that kids don't hear in everyday conversation should be taught directly so they build a strong vocabulary.</a:t>
            </a:r>
          </a:p>
          <a:p>
            <a:pPr lvl="1" indent="-171450">
              <a:buFont typeface="Courier New"/>
              <a:buChar char="o"/>
            </a:pPr>
            <a:r>
              <a:rPr lang="en-US">
                <a:latin typeface="Aptos"/>
                <a:ea typeface="Calibri"/>
                <a:cs typeface="Calibri"/>
              </a:rPr>
              <a:t>Finally, if kids have to read something really long, the researchers</a:t>
            </a:r>
            <a:r>
              <a:rPr lang="en-US"/>
              <a:t> found that teaching them simple ways to *</a:t>
            </a:r>
            <a:r>
              <a:rPr lang="en-US" b="1"/>
              <a:t>understand*</a:t>
            </a:r>
            <a:r>
              <a:rPr lang="en-US"/>
              <a:t> these long texts helps them </a:t>
            </a:r>
            <a:r>
              <a:rPr lang="en-US" b="1"/>
              <a:t>make sense of what they read</a:t>
            </a:r>
            <a:r>
              <a:rPr lang="en-US"/>
              <a:t>. </a:t>
            </a:r>
          </a:p>
          <a:p>
            <a:pPr lvl="1" indent="-171450">
              <a:buFont typeface="Courier New"/>
              <a:buChar char="o"/>
            </a:pPr>
            <a:endParaRPr lang="en-US">
              <a:latin typeface="Aptos"/>
              <a:ea typeface="Calibri"/>
              <a:cs typeface="Calibri"/>
            </a:endParaRPr>
          </a:p>
          <a:p>
            <a:pPr marL="285750" lvl="1"/>
            <a:r>
              <a:rPr lang="en-US" b="1">
                <a:latin typeface="Calibri"/>
                <a:ea typeface="Calibri"/>
                <a:cs typeface="Calibri"/>
              </a:rPr>
              <a:t>Now this research summary was written in 2000, BUT the research didn't stop</a:t>
            </a:r>
            <a:r>
              <a:rPr lang="en-US">
                <a:latin typeface="Calibri"/>
                <a:ea typeface="Calibri"/>
                <a:cs typeface="Calibri"/>
              </a:rPr>
              <a:t>! We have tons of new research every year. We call ALL of this research “the science of reading"…....</a:t>
            </a:r>
          </a:p>
          <a:p>
            <a:pPr marL="285750" lvl="1"/>
            <a:endParaRPr lang="en-US">
              <a:latin typeface="Aptos" panose="02110004020202020204"/>
              <a:ea typeface="Calibri"/>
              <a:cs typeface="Calibri"/>
            </a:endParaRPr>
          </a:p>
          <a:p>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14</a:t>
            </a:fld>
            <a:endParaRPr lang="en-US"/>
          </a:p>
        </p:txBody>
      </p:sp>
    </p:spTree>
    <p:extLst>
      <p:ext uri="{BB962C8B-B14F-4D97-AF65-F5344CB8AC3E}">
        <p14:creationId xmlns:p14="http://schemas.microsoft.com/office/powerpoint/2010/main" val="4028686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50 sec</a:t>
            </a:r>
          </a:p>
          <a:p>
            <a:pPr>
              <a:defRPr/>
            </a:pPr>
            <a:endParaRPr lang="en-US">
              <a:latin typeface="Roboto"/>
            </a:endParaRPr>
          </a:p>
          <a:p>
            <a:pPr>
              <a:defRPr/>
            </a:pPr>
            <a:r>
              <a:rPr lang="en-US">
                <a:latin typeface="Roboto"/>
              </a:rPr>
              <a:t>So, what is the science of reading?</a:t>
            </a:r>
            <a:r>
              <a:rPr lang="en-US">
                <a:latin typeface="Aptos"/>
              </a:rPr>
              <a:t> </a:t>
            </a:r>
            <a:endParaRPr lang="en-US" strike="sngStrike">
              <a:latin typeface="Aptos"/>
            </a:endParaRPr>
          </a:p>
          <a:p>
            <a:pPr marL="171450" indent="-171450">
              <a:buFont typeface="Arial" panose="020B0604020202020204" pitchFamily="34" charset="0"/>
              <a:buChar char="•"/>
            </a:pPr>
            <a:r>
              <a:rPr lang="en-US"/>
              <a:t>It is</a:t>
            </a:r>
            <a:r>
              <a:rPr lang="en-US" b="1"/>
              <a:t> ALL the research to this day, </a:t>
            </a:r>
            <a:r>
              <a:rPr lang="en-US"/>
              <a:t>that looks at how kids’ bodies and brains learn to read and spell and write. </a:t>
            </a:r>
          </a:p>
          <a:p>
            <a:pPr marL="171450" indent="-171450">
              <a:buFont typeface="Arial" panose="020B0604020202020204" pitchFamily="34" charset="0"/>
              <a:buChar char="•"/>
            </a:pPr>
            <a:r>
              <a:rPr lang="en-US"/>
              <a:t>It's research from lots of different scientists—from psychologists to speech therapists, brain researchers, linguists and educators. </a:t>
            </a:r>
          </a:p>
          <a:p>
            <a:pPr marL="171450" indent="-171450">
              <a:buFont typeface="Arial" panose="020B0604020202020204" pitchFamily="34" charset="0"/>
              <a:buChar char="•"/>
            </a:pPr>
            <a:r>
              <a:rPr lang="en-US"/>
              <a:t>All of their work combined is called the </a:t>
            </a:r>
            <a:r>
              <a:rPr lang="en-US" b="1"/>
              <a:t>science of reading</a:t>
            </a:r>
            <a:endParaRPr lang="en-US"/>
          </a:p>
          <a:p>
            <a:pPr marL="171450" indent="-171450">
              <a:buFont typeface="Arial" panose="020B0604020202020204" pitchFamily="34" charset="0"/>
              <a:buChar char="•"/>
              <a:defRPr/>
            </a:pPr>
            <a:r>
              <a:rPr lang="en-US" b="1">
                <a:latin typeface="Aptos" panose="02110004020202020204"/>
                <a:cs typeface="Calibri"/>
              </a:rPr>
              <a:t>AND it never stops growing! </a:t>
            </a:r>
            <a:r>
              <a:rPr lang="en-US">
                <a:latin typeface="Aptos" panose="02110004020202020204"/>
                <a:cs typeface="Calibri"/>
              </a:rPr>
              <a:t>With every research study done, we learn a little more about how to teach reading more effectively.</a:t>
            </a:r>
          </a:p>
          <a:p>
            <a:pPr marL="171450" indent="-171450">
              <a:buFont typeface="Arial" panose="020B0604020202020204" pitchFamily="34" charset="0"/>
              <a:buChar char="•"/>
              <a:defRPr/>
            </a:pPr>
            <a:r>
              <a:rPr lang="en-US" b="1">
                <a:latin typeface="Aptos" panose="02110004020202020204"/>
                <a:cs typeface="Calibri"/>
              </a:rPr>
              <a:t>So yes! </a:t>
            </a:r>
            <a:r>
              <a:rPr lang="en-US">
                <a:latin typeface="Aptos" panose="02110004020202020204"/>
                <a:cs typeface="Calibri"/>
              </a:rPr>
              <a:t>Reading and writing have to be taught, and</a:t>
            </a:r>
            <a:r>
              <a:rPr lang="en-US" b="1">
                <a:latin typeface="Aptos" panose="02110004020202020204"/>
                <a:cs typeface="Calibri"/>
              </a:rPr>
              <a:t> we look to science</a:t>
            </a:r>
            <a:r>
              <a:rPr lang="en-US">
                <a:latin typeface="Aptos" panose="02110004020202020204"/>
                <a:cs typeface="Calibri"/>
              </a:rPr>
              <a:t> to know</a:t>
            </a:r>
            <a:r>
              <a:rPr lang="en-US" b="1">
                <a:latin typeface="Aptos" panose="02110004020202020204"/>
                <a:cs typeface="Calibri"/>
              </a:rPr>
              <a:t> the best way to teach it!</a:t>
            </a:r>
          </a:p>
          <a:p>
            <a:pPr marL="171450" indent="-171450">
              <a:buFont typeface="Arial" panose="020B0604020202020204" pitchFamily="34" charset="0"/>
              <a:buChar char="•"/>
              <a:defRPr/>
            </a:pPr>
            <a:endParaRPr lang="en-US" b="1">
              <a:latin typeface="Aptos" panose="02110004020202020204"/>
              <a:cs typeface="Calibri"/>
            </a:endParaRPr>
          </a:p>
          <a:p>
            <a:pPr marL="171450" indent="-171450">
              <a:buFont typeface="Arial" panose="020B0604020202020204" pitchFamily="34" charset="0"/>
              <a:buChar char="•"/>
              <a:defRPr/>
            </a:pPr>
            <a:endParaRPr lang="en-US" b="1">
              <a:latin typeface="Aptos" panose="02110004020202020204"/>
              <a:cs typeface="Calibri"/>
            </a:endParaRPr>
          </a:p>
          <a:p>
            <a:pPr marL="0" indent="0">
              <a:buFont typeface="Arial" panose="020B0604020202020204" pitchFamily="34" charset="0"/>
              <a:buNone/>
              <a:defRPr/>
            </a:pPr>
            <a:r>
              <a:rPr lang="en-US" b="1">
                <a:latin typeface="Aptos" panose="02110004020202020204"/>
                <a:cs typeface="Calibri"/>
              </a:rPr>
              <a:t>There is a handout from the Ohio Statewide Family Engagement Center that summarizes the basics of the science of reading for you. There is also an audio version if you’d rather listen to the </a:t>
            </a:r>
            <a:r>
              <a:rPr lang="en-US" b="1">
                <a:latin typeface="+mn-lt"/>
                <a:cs typeface="Calibri"/>
              </a:rPr>
              <a:t>content online. </a:t>
            </a:r>
          </a:p>
          <a:p>
            <a:pPr marL="0" indent="0">
              <a:buFont typeface="Arial" panose="020B0604020202020204" pitchFamily="34" charset="0"/>
              <a:buNone/>
              <a:defRPr/>
            </a:pPr>
            <a:r>
              <a:rPr lang="en-US" b="0" u="sng">
                <a:latin typeface="+mn-lt"/>
                <a:cs typeface="Calibri"/>
              </a:rPr>
              <a:t>https://ohiofamiliesengage.osu.edu/resources/what-is-the-science-of-reading-the-basics-for-families/ </a:t>
            </a:r>
            <a:endParaRPr lang="en-US" b="0" u="sng">
              <a:latin typeface="Aptos" panose="02110004020202020204"/>
              <a:cs typeface="Calibri"/>
            </a:endParaRPr>
          </a:p>
          <a:p>
            <a:pPr>
              <a:defRPr/>
            </a:pPr>
            <a:endParaRPr lang="en-US">
              <a:latin typeface="Aptos" panose="02110004020202020204"/>
              <a:cs typeface="Calibri"/>
            </a:endParaRPr>
          </a:p>
          <a:p>
            <a:pPr>
              <a:defRPr/>
            </a:pPr>
            <a:endParaRPr lang="en-US">
              <a:latin typeface="Aptos" panose="0211000402020202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a:highlight>
                  <a:srgbClr val="FFFF00"/>
                </a:highlight>
                <a:latin typeface="Calibri"/>
                <a:cs typeface="Calibri"/>
              </a:rPr>
              <a:t>Virtual Tip: Share the link in the chat or question/answer box.</a:t>
            </a:r>
          </a:p>
          <a:p>
            <a:pPr>
              <a:defRPr/>
            </a:pPr>
            <a:endParaRPr lang="en-US">
              <a:latin typeface="Aptos" panose="02110004020202020204"/>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15</a:t>
            </a:fld>
            <a:endParaRPr lang="en-US"/>
          </a:p>
        </p:txBody>
      </p:sp>
    </p:spTree>
    <p:extLst>
      <p:ext uri="{BB962C8B-B14F-4D97-AF65-F5344CB8AC3E}">
        <p14:creationId xmlns:p14="http://schemas.microsoft.com/office/powerpoint/2010/main" val="2345542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 30 sec</a:t>
            </a:r>
          </a:p>
          <a:p>
            <a:endParaRPr lang="en-US"/>
          </a:p>
          <a:p>
            <a:r>
              <a:rPr lang="en-US"/>
              <a:t>Keep in mind, "The Science of Reading" -- </a:t>
            </a:r>
          </a:p>
          <a:p>
            <a:pPr marL="171450" indent="-171450">
              <a:buFont typeface="Arial"/>
              <a:buChar char="•"/>
            </a:pPr>
            <a:r>
              <a:rPr lang="en-US" b="1"/>
              <a:t>is NOT </a:t>
            </a:r>
            <a:r>
              <a:rPr lang="en-US"/>
              <a:t>*</a:t>
            </a:r>
            <a:r>
              <a:rPr lang="en-US" b="1"/>
              <a:t>a book </a:t>
            </a:r>
            <a:r>
              <a:rPr lang="en-US"/>
              <a:t>you can read or a particular program you can buy</a:t>
            </a:r>
          </a:p>
          <a:p>
            <a:pPr marL="171450" indent="-171450">
              <a:buFont typeface="Arial"/>
              <a:buChar char="•"/>
            </a:pPr>
            <a:r>
              <a:rPr lang="en-US"/>
              <a:t>AND it's </a:t>
            </a:r>
            <a:r>
              <a:rPr lang="en-US" b="1"/>
              <a:t>NOT</a:t>
            </a:r>
            <a:r>
              <a:rPr lang="en-US"/>
              <a:t> just knowing</a:t>
            </a:r>
            <a:r>
              <a:rPr lang="en-US" b="1"/>
              <a:t> *letters and their sounds</a:t>
            </a:r>
          </a:p>
          <a:p>
            <a:pPr marL="171450" indent="-171450">
              <a:buFont typeface="Arial"/>
              <a:buChar char="•"/>
            </a:pPr>
            <a:r>
              <a:rPr lang="en-US"/>
              <a:t>Remember it's the results from research- and research tells us a lot!</a:t>
            </a:r>
          </a:p>
          <a:p>
            <a:pPr marL="171450" indent="-171450">
              <a:buFont typeface="Arial"/>
              <a:buChar char="•"/>
            </a:pPr>
            <a:endParaRPr lang="en-US"/>
          </a:p>
          <a:p>
            <a:r>
              <a:rPr lang="en-US"/>
              <a:t>What the science of reading DOES do, what all that research does do...</a:t>
            </a:r>
          </a:p>
          <a:p>
            <a:pPr marL="171450" indent="-171450">
              <a:buFont typeface="Arial"/>
              <a:buChar char="•"/>
            </a:pPr>
            <a:r>
              <a:rPr lang="en-US"/>
              <a:t> is show us the *</a:t>
            </a:r>
            <a:r>
              <a:rPr lang="en-US" b="1"/>
              <a:t>best way to teach reading and writing..</a:t>
            </a:r>
            <a:r>
              <a:rPr lang="en-US"/>
              <a:t>..</a:t>
            </a:r>
          </a:p>
          <a:p>
            <a:endParaRPr lang="en-US"/>
          </a:p>
          <a:p>
            <a:pPr marL="171450" indent="-171450">
              <a:buFont typeface="Arial"/>
              <a:buChar char="•"/>
            </a:pPr>
            <a:r>
              <a:rPr lang="en-US"/>
              <a:t>We call it the</a:t>
            </a:r>
            <a:r>
              <a:rPr lang="en-US" u="sng"/>
              <a:t> Structured Literacy Approach</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kern="1200">
                <a:solidFill>
                  <a:schemeClr val="tx1"/>
                </a:solidFill>
                <a:effectLst/>
                <a:latin typeface="+mn-lt"/>
                <a:ea typeface="+mn-ea"/>
                <a:cs typeface="+mn-cs"/>
              </a:rPr>
              <a:t>When teachers use the science of reading to guide their teaching, it is often called taking a “structured literacy approach” because there is a lot of structure to how they go about teaching all of the letters, sounds, and skills to read and write.</a:t>
            </a:r>
          </a:p>
          <a:p>
            <a:pPr marL="171450" indent="-171450">
              <a:buFont typeface="Arial"/>
              <a:buChar char="•"/>
            </a:pPr>
            <a:endParaRPr lang="en-US" u="sng"/>
          </a:p>
          <a:p>
            <a:pPr marL="171450" indent="-171450">
              <a:buFont typeface="Arial"/>
              <a:buChar char="•"/>
            </a:pPr>
            <a:endParaRPr lang="en-US"/>
          </a:p>
          <a:p>
            <a:endParaRPr lang="en-US"/>
          </a:p>
          <a:p>
            <a:endParaRPr lang="en-US">
              <a:latin typeface="Calibri"/>
              <a:ea typeface="Calibri"/>
              <a:cs typeface="Calibri"/>
            </a:endParaRPr>
          </a:p>
          <a:p>
            <a:pPr marL="171450" indent="-171450">
              <a:buFont typeface="Arial"/>
              <a:buChar char="•"/>
            </a:pPr>
            <a:endParaRPr lang="en-US">
              <a:latin typeface="Calibri"/>
              <a:ea typeface="Calibri"/>
              <a:cs typeface="Calibri"/>
            </a:endParaRPr>
          </a:p>
          <a:p>
            <a:endParaRPr lang="en-US">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16</a:t>
            </a:fld>
            <a:endParaRPr lang="en-US"/>
          </a:p>
        </p:txBody>
      </p:sp>
    </p:spTree>
    <p:extLst>
      <p:ext uri="{BB962C8B-B14F-4D97-AF65-F5344CB8AC3E}">
        <p14:creationId xmlns:p14="http://schemas.microsoft.com/office/powerpoint/2010/main" val="1617937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1:10 min</a:t>
            </a:r>
          </a:p>
          <a:p>
            <a:pPr marL="0" indent="0">
              <a:buFont typeface="Arial"/>
              <a:buNone/>
              <a:defRPr/>
            </a:pPr>
            <a:endParaRPr lang="en-US"/>
          </a:p>
          <a:p>
            <a:pPr marL="171450" indent="-171450">
              <a:buFont typeface="Arial"/>
              <a:buChar char="•"/>
              <a:defRPr/>
            </a:pPr>
            <a:r>
              <a:rPr lang="en-US"/>
              <a:t>[SAY SLOWLY]</a:t>
            </a:r>
          </a:p>
          <a:p>
            <a:pPr marL="171450" indent="-171450">
              <a:buFont typeface="Arial"/>
              <a:buChar char="•"/>
              <a:defRPr/>
            </a:pPr>
            <a:r>
              <a:rPr lang="en-US"/>
              <a:t>The Structured Literacy Approach </a:t>
            </a:r>
            <a:r>
              <a:rPr lang="en-US" i="1"/>
              <a:t>is a way of teaching reading and writing </a:t>
            </a:r>
            <a:r>
              <a:rPr lang="en-US"/>
              <a:t>that’s based on what science says works best. [REPEAT SLOWLY]</a:t>
            </a:r>
          </a:p>
          <a:p>
            <a:pPr marL="171450" indent="-171450">
              <a:buFont typeface="Arial"/>
              <a:buChar char="•"/>
              <a:defRPr/>
            </a:pPr>
            <a:r>
              <a:rPr lang="en-US"/>
              <a:t>It’s *</a:t>
            </a:r>
            <a:r>
              <a:rPr lang="en-US" b="1"/>
              <a:t>like following a recipe</a:t>
            </a:r>
            <a:r>
              <a:rPr lang="en-US"/>
              <a:t> where teachers know what the ingredients are how to combine them—they know </a:t>
            </a:r>
            <a:r>
              <a:rPr lang="en-US" i="1"/>
              <a:t>what</a:t>
            </a:r>
            <a:r>
              <a:rPr lang="en-US"/>
              <a:t> to teach AND </a:t>
            </a:r>
            <a:r>
              <a:rPr lang="en-US" i="1"/>
              <a:t>how</a:t>
            </a:r>
            <a:r>
              <a:rPr lang="en-US"/>
              <a:t> to teach it </a:t>
            </a:r>
          </a:p>
          <a:p>
            <a:pPr marL="171450" indent="-171450">
              <a:buFont typeface="Arial"/>
              <a:buChar char="•"/>
              <a:defRPr/>
            </a:pPr>
            <a:r>
              <a:rPr lang="en-US"/>
              <a:t>You can use this approach—Structured Literacy—in big classrooms, small groups, or even one-on-one sessions.</a:t>
            </a:r>
          </a:p>
          <a:p>
            <a:pPr marL="171450" indent="-171450">
              <a:buFont typeface="Arial"/>
              <a:buChar char="•"/>
              <a:defRPr/>
            </a:pPr>
            <a:r>
              <a:rPr lang="en-US"/>
              <a:t>This approach works for </a:t>
            </a:r>
            <a:r>
              <a:rPr lang="en-US" b="1"/>
              <a:t>*everyone!* --all kinds of learners</a:t>
            </a:r>
            <a:r>
              <a:rPr lang="en-US"/>
              <a:t>—</a:t>
            </a:r>
          </a:p>
          <a:p>
            <a:pPr marL="628650" lvl="1" indent="-171450">
              <a:buFont typeface="Courier New"/>
              <a:buChar char="o"/>
              <a:defRPr/>
            </a:pPr>
            <a:r>
              <a:rPr lang="en-US"/>
              <a:t>whether you're just starting to read, or </a:t>
            </a:r>
          </a:p>
          <a:p>
            <a:pPr marL="628650" lvl="1" indent="-171450">
              <a:buFont typeface="Courier New"/>
              <a:buChar char="o"/>
              <a:defRPr/>
            </a:pPr>
            <a:r>
              <a:rPr lang="en-US"/>
              <a:t>you're a more advanced reader, or</a:t>
            </a:r>
          </a:p>
          <a:p>
            <a:pPr marL="628650" lvl="1" indent="-171450">
              <a:buFont typeface="Courier New"/>
              <a:buChar char="o"/>
              <a:defRPr/>
            </a:pPr>
            <a:r>
              <a:rPr lang="en-US"/>
              <a:t>if you’re learning English. </a:t>
            </a:r>
          </a:p>
          <a:p>
            <a:pPr marL="628650" lvl="1" indent="-171450">
              <a:buFont typeface="Courier New"/>
              <a:buChar char="o"/>
              <a:defRPr/>
            </a:pPr>
            <a:r>
              <a:rPr lang="en-US"/>
              <a:t>AND It’s </a:t>
            </a:r>
            <a:r>
              <a:rPr lang="en-US" i="1"/>
              <a:t>especially</a:t>
            </a:r>
            <a:r>
              <a:rPr lang="en-US"/>
              <a:t> helpful for students who have trouble with reading, like those with </a:t>
            </a:r>
            <a:r>
              <a:rPr lang="en-US" b="1"/>
              <a:t>dyslexia.</a:t>
            </a:r>
          </a:p>
          <a:p>
            <a:pPr>
              <a:defRPr/>
            </a:pPr>
            <a:r>
              <a:rPr lang="en-US"/>
              <a:t>Teaching reading and writing in this way, with the Structured Literacy Approach, gives students the best chance to become great readers and writers.</a:t>
            </a:r>
            <a:endParaRPr lang="en-US">
              <a:ea typeface="Calibri"/>
              <a:cs typeface="Calibri"/>
            </a:endParaRPr>
          </a:p>
          <a:p>
            <a:pPr>
              <a:defRPr/>
            </a:pPr>
            <a:endParaRPr lang="en-US">
              <a:ea typeface="Calibri"/>
              <a:cs typeface="Calibri"/>
            </a:endParaRPr>
          </a:p>
          <a:p>
            <a:pPr>
              <a:defRPr/>
            </a:pPr>
            <a:endParaRPr lang="en-US">
              <a:latin typeface="Aptos" panose="02110004020202020204"/>
              <a:ea typeface="Calibri"/>
              <a:cs typeface="Calibri"/>
            </a:endParaRPr>
          </a:p>
          <a:p>
            <a:pPr>
              <a:defRPr/>
            </a:pPr>
            <a:endParaRPr lang="en-US">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17</a:t>
            </a:fld>
            <a:endParaRPr lang="en-US"/>
          </a:p>
        </p:txBody>
      </p:sp>
    </p:spTree>
    <p:extLst>
      <p:ext uri="{BB962C8B-B14F-4D97-AF65-F5344CB8AC3E}">
        <p14:creationId xmlns:p14="http://schemas.microsoft.com/office/powerpoint/2010/main" val="1984329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1:10 min</a:t>
            </a:r>
          </a:p>
          <a:p>
            <a:endParaRPr lang="en-US"/>
          </a:p>
          <a:p>
            <a:r>
              <a:rPr lang="en-US"/>
              <a:t>So why do is it called Structured Literacy?</a:t>
            </a:r>
          </a:p>
          <a:p>
            <a:r>
              <a:rPr lang="en-US" b="1"/>
              <a:t>Well, because it is structured!</a:t>
            </a:r>
          </a:p>
          <a:p>
            <a:endParaRPr lang="en-US"/>
          </a:p>
          <a:p>
            <a:r>
              <a:rPr lang="en-US"/>
              <a:t>The word structure means that the teaching is done in a clear, organized way.</a:t>
            </a:r>
          </a:p>
          <a:p>
            <a:pPr marL="171450" indent="-171450">
              <a:buFont typeface="Arial"/>
              <a:buChar char="•"/>
            </a:pPr>
            <a:r>
              <a:rPr lang="en-US"/>
              <a:t>To do this, teachers follow *</a:t>
            </a:r>
            <a:r>
              <a:rPr lang="en-US" b="1"/>
              <a:t>lists</a:t>
            </a:r>
            <a:r>
              <a:rPr lang="en-US"/>
              <a:t> that tell them what to teach and in what *</a:t>
            </a:r>
            <a:r>
              <a:rPr lang="en-US" b="1"/>
              <a:t>order.</a:t>
            </a:r>
          </a:p>
          <a:p>
            <a:pPr marL="171450" indent="-171450">
              <a:buFont typeface="Arial"/>
              <a:buChar char="•"/>
            </a:pPr>
            <a:r>
              <a:rPr lang="en-US"/>
              <a:t>There are lists for things like what letters and sounds to teach and in what order, lists for spelling rules, syllables types, hard-to spell words (or uncommon spellings or pronunciations), prefixes, suffixes, root words, grammar, sentence structures, and how to write paragraphs and essays.</a:t>
            </a:r>
          </a:p>
          <a:p>
            <a:pPr marL="171450" indent="-171450">
              <a:buFont typeface="Arial"/>
              <a:buChar char="•"/>
            </a:pPr>
            <a:r>
              <a:rPr lang="en-US" b="1"/>
              <a:t>There are lots of lists!</a:t>
            </a:r>
            <a:r>
              <a:rPr lang="en-US"/>
              <a:t> They help with both reading and writing.</a:t>
            </a:r>
          </a:p>
          <a:p>
            <a:pPr marL="171450" indent="-171450">
              <a:buFont typeface="Arial"/>
              <a:buChar char="•"/>
            </a:pPr>
            <a:r>
              <a:rPr lang="en-US"/>
              <a:t>The lists start with the easy stuff and</a:t>
            </a:r>
            <a:r>
              <a:rPr lang="en-US" b="1"/>
              <a:t> *build up* to more complex material over time.</a:t>
            </a:r>
          </a:p>
          <a:p>
            <a:pPr marL="171450" indent="-171450">
              <a:buFont typeface="Arial"/>
              <a:buChar char="•"/>
            </a:pPr>
            <a:r>
              <a:rPr lang="en-US"/>
              <a:t>When all the lists from different areas of literacy are *</a:t>
            </a:r>
            <a:r>
              <a:rPr lang="en-US" b="1"/>
              <a:t>used together</a:t>
            </a:r>
            <a:r>
              <a:rPr lang="en-US"/>
              <a:t>, they help students improve in </a:t>
            </a:r>
            <a:r>
              <a:rPr lang="en-US" i="1"/>
              <a:t>all</a:t>
            </a:r>
            <a:r>
              <a:rPr lang="en-US"/>
              <a:t> areas of reading and writing.</a:t>
            </a:r>
          </a:p>
          <a:p>
            <a:pPr marL="171450" indent="-171450">
              <a:buFont typeface="Arial"/>
              <a:buChar char="•"/>
            </a:pPr>
            <a:endParaRPr lang="en-US"/>
          </a:p>
          <a:p>
            <a:pPr marL="171450" indent="-171450">
              <a:buFont typeface="Arial"/>
              <a:buChar char="•"/>
            </a:pPr>
            <a:endParaRPr lang="en-US"/>
          </a:p>
          <a:p>
            <a:pPr marL="171450" indent="-171450">
              <a:buFont typeface="Arial"/>
              <a:buChar char="•"/>
            </a:pPr>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18</a:t>
            </a:fld>
            <a:endParaRPr lang="en-US"/>
          </a:p>
        </p:txBody>
      </p:sp>
    </p:spTree>
    <p:extLst>
      <p:ext uri="{BB962C8B-B14F-4D97-AF65-F5344CB8AC3E}">
        <p14:creationId xmlns:p14="http://schemas.microsoft.com/office/powerpoint/2010/main" val="3495891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3 min</a:t>
            </a:r>
          </a:p>
          <a:p>
            <a:pPr marL="0" indent="0">
              <a:buFont typeface="Arial"/>
              <a:buNone/>
            </a:pPr>
            <a:endParaRPr lang="en-US"/>
          </a:p>
          <a:p>
            <a:pPr marL="0" indent="0">
              <a:buFont typeface="Arial"/>
              <a:buNone/>
            </a:pPr>
            <a:r>
              <a:rPr lang="en-US"/>
              <a:t>Besides these lists that say </a:t>
            </a:r>
            <a:r>
              <a:rPr lang="en-US" b="1"/>
              <a:t>what</a:t>
            </a:r>
            <a:r>
              <a:rPr lang="en-US"/>
              <a:t> to teach, </a:t>
            </a:r>
            <a:r>
              <a:rPr lang="en-US" b="1"/>
              <a:t>how</a:t>
            </a:r>
            <a:r>
              <a:rPr lang="en-US"/>
              <a:t> those things are taught is really important too.</a:t>
            </a:r>
          </a:p>
          <a:p>
            <a:pPr marL="171450" indent="-171450">
              <a:buFont typeface="Arial"/>
              <a:buChar char="•"/>
            </a:pPr>
            <a:r>
              <a:rPr lang="en-US"/>
              <a:t>AND how things are taught is </a:t>
            </a:r>
            <a:r>
              <a:rPr lang="en-US" i="1"/>
              <a:t>part</a:t>
            </a:r>
            <a:r>
              <a:rPr lang="en-US"/>
              <a:t> of the structured literacy approach.</a:t>
            </a:r>
          </a:p>
          <a:p>
            <a:pPr marL="171450" indent="-171450">
              <a:buFont typeface="Arial"/>
              <a:buChar char="•"/>
            </a:pPr>
            <a:endParaRPr lang="en-US"/>
          </a:p>
          <a:p>
            <a:pPr marL="171450" indent="-171450">
              <a:buFont typeface="Arial"/>
              <a:buChar char="•"/>
            </a:pPr>
            <a:r>
              <a:rPr lang="en-US"/>
              <a:t>Good teaching uses</a:t>
            </a:r>
            <a:r>
              <a:rPr lang="en-US" b="1"/>
              <a:t> direct instruction*</a:t>
            </a:r>
            <a:r>
              <a:rPr lang="en-US"/>
              <a:t>. </a:t>
            </a:r>
          </a:p>
          <a:p>
            <a:pPr marL="171450" indent="-171450">
              <a:buFont typeface="Arial"/>
              <a:buChar char="•"/>
            </a:pPr>
            <a:endParaRPr lang="en-US"/>
          </a:p>
          <a:p>
            <a:pPr marL="171450" indent="-171450">
              <a:buFont typeface="Arial"/>
              <a:buChar char="•"/>
            </a:pPr>
            <a:r>
              <a:rPr lang="en-US"/>
              <a:t>Good direct instruction means that </a:t>
            </a:r>
            <a:r>
              <a:rPr lang="en-US" b="1"/>
              <a:t>things are explained clearly, teachers</a:t>
            </a:r>
            <a:r>
              <a:rPr lang="en-US"/>
              <a:t> use examples, modeling, lots of practice with support, and they reteach or re-explain things if needed. </a:t>
            </a:r>
          </a:p>
          <a:p>
            <a:pPr>
              <a:buFont typeface="Arial"/>
              <a:buChar char="•"/>
            </a:pPr>
            <a:r>
              <a:rPr lang="en-US"/>
              <a:t> It also means teachers don’t expect students to figure things out on their own. </a:t>
            </a:r>
          </a:p>
          <a:p>
            <a:pPr>
              <a:buFont typeface="Arial"/>
              <a:buChar char="•"/>
            </a:pPr>
            <a:r>
              <a:rPr lang="en-US" b="1"/>
              <a:t>They teach everything* step by step</a:t>
            </a:r>
            <a:r>
              <a:rPr lang="en-US"/>
              <a:t>, starting with the simple things and building up to harder stuff.</a:t>
            </a:r>
          </a:p>
          <a:p>
            <a:pPr>
              <a:buFont typeface="Arial"/>
              <a:buChar char="•"/>
            </a:pPr>
            <a:r>
              <a:rPr lang="en-US"/>
              <a:t>Teachers also don’t teach too much at once. </a:t>
            </a:r>
          </a:p>
          <a:p>
            <a:pPr>
              <a:buFont typeface="Arial"/>
              <a:buChar char="•"/>
            </a:pPr>
            <a:r>
              <a:rPr lang="en-US"/>
              <a:t>It's better to teach only a little bit of </a:t>
            </a:r>
            <a:r>
              <a:rPr lang="en-US" b="1"/>
              <a:t>new material* </a:t>
            </a:r>
            <a:r>
              <a:rPr lang="en-US"/>
              <a:t>at a time. Keeping the rest of the work review and practice.</a:t>
            </a:r>
          </a:p>
          <a:p>
            <a:pPr>
              <a:buFont typeface="Arial"/>
              <a:buChar char="•"/>
            </a:pPr>
            <a:endParaRPr lang="en-US"/>
          </a:p>
          <a:p>
            <a:pPr>
              <a:buFont typeface="Arial"/>
              <a:buChar char="•"/>
            </a:pPr>
            <a:r>
              <a:rPr lang="en-US"/>
              <a:t>Another interesting thing about how reading and writing is taught when using structured literacy- is that teachers try to have the kids use as *</a:t>
            </a:r>
            <a:r>
              <a:rPr lang="en-US" b="1"/>
              <a:t>many of their senses*</a:t>
            </a:r>
            <a:r>
              <a:rPr lang="en-US"/>
              <a:t> as possible!</a:t>
            </a:r>
          </a:p>
          <a:p>
            <a:pPr>
              <a:buFont typeface="Arial"/>
              <a:buChar char="•"/>
            </a:pPr>
            <a:r>
              <a:rPr lang="en-US"/>
              <a:t>Why do all the senses matter? Well, for many reasons but let's think:</a:t>
            </a:r>
          </a:p>
          <a:p>
            <a:pPr marL="171450" indent="-171450">
              <a:buFont typeface="Arial"/>
              <a:buChar char="•"/>
            </a:pPr>
            <a:r>
              <a:rPr lang="en-US"/>
              <a:t> I am going to say a word and pay attention to what happens in your mind when you hear it.</a:t>
            </a:r>
          </a:p>
          <a:p>
            <a:pPr marL="171450" indent="-171450">
              <a:buFont typeface="Arial"/>
              <a:buChar char="•"/>
            </a:pPr>
            <a:r>
              <a:rPr lang="en-US"/>
              <a:t>"cat" (pause)</a:t>
            </a:r>
          </a:p>
          <a:p>
            <a:pPr marL="628650" lvl="1" indent="-171450">
              <a:buFont typeface="Arial"/>
              <a:buChar char="•"/>
            </a:pPr>
            <a:r>
              <a:rPr lang="en-US"/>
              <a:t>When we hear the word cat, our brain lights up with activity!</a:t>
            </a:r>
          </a:p>
          <a:p>
            <a:pPr marL="628650" lvl="1" indent="-171450">
              <a:buFont typeface="Arial"/>
              <a:buChar char="•"/>
            </a:pPr>
            <a:r>
              <a:rPr lang="en-US"/>
              <a:t>It doesn't just light up in the area of our brain that hears sound....</a:t>
            </a:r>
          </a:p>
          <a:p>
            <a:pPr marL="628650" lvl="1" indent="-171450">
              <a:buFont typeface="Arial"/>
              <a:buChar char="•"/>
            </a:pPr>
            <a:r>
              <a:rPr lang="en-US"/>
              <a:t>It lights up all over the place! </a:t>
            </a:r>
          </a:p>
          <a:p>
            <a:pPr marL="628650" lvl="1" indent="-171450">
              <a:buFont typeface="Arial"/>
              <a:buChar char="•"/>
            </a:pPr>
            <a:r>
              <a:rPr lang="en-US"/>
              <a:t>Scientists have taken pictures of the brain that show that when we hear, see, or write a word—these pictures of the brain show that our brain lights up with activity, not just in one place, but all over the place! </a:t>
            </a:r>
          </a:p>
          <a:p>
            <a:pPr>
              <a:buFont typeface="Arial"/>
              <a:buChar char="•"/>
            </a:pPr>
            <a:r>
              <a:rPr lang="en-US"/>
              <a:t>They found that when we see a word, our brain also thinks about how it sounds, what it means, and how to write AND how to say it, it even conjures up an image or picture in our mind.</a:t>
            </a:r>
          </a:p>
          <a:p>
            <a:pPr>
              <a:buFont typeface="Arial"/>
              <a:buChar char="•"/>
            </a:pPr>
            <a:r>
              <a:rPr lang="en-US"/>
              <a:t>Good teaching helps connect all these areas in the brain by giving </a:t>
            </a:r>
            <a:r>
              <a:rPr lang="en-US" b="1"/>
              <a:t>lots of practice seeing, saying, writing, and hearing </a:t>
            </a:r>
            <a:r>
              <a:rPr lang="en-US"/>
              <a:t>words.</a:t>
            </a:r>
          </a:p>
          <a:p>
            <a:pPr>
              <a:buFont typeface="Arial"/>
              <a:buChar char="•"/>
            </a:pPr>
            <a:r>
              <a:rPr lang="en-US"/>
              <a:t>In good lessons,</a:t>
            </a:r>
            <a:r>
              <a:rPr lang="en-US" b="1"/>
              <a:t> kids are DOING things</a:t>
            </a:r>
            <a:r>
              <a:rPr lang="en-US"/>
              <a:t>, not just listening. They use their eyes, ears, voices, and hands to learn how to read and write.</a:t>
            </a:r>
          </a:p>
          <a:p>
            <a:pPr>
              <a:buFont typeface="Arial"/>
              <a:buChar char="•"/>
            </a:pPr>
            <a:r>
              <a:rPr lang="en-US"/>
              <a:t>"Reading" is what we hear about most, but good literacy lessons should also *</a:t>
            </a:r>
            <a:r>
              <a:rPr lang="en-US" b="1"/>
              <a:t>equally include spelling and writing*</a:t>
            </a:r>
            <a:r>
              <a:rPr lang="en-US"/>
              <a:t>, because </a:t>
            </a:r>
          </a:p>
          <a:p>
            <a:pPr>
              <a:buFont typeface="Arial"/>
              <a:buChar char="•"/>
            </a:pPr>
            <a:r>
              <a:rPr lang="en-US"/>
              <a:t>Research shows that teaching spelling and writing helps students become better readers.</a:t>
            </a:r>
          </a:p>
          <a:p>
            <a:pPr marL="171450" indent="-171450">
              <a:buFont typeface="Arial"/>
              <a:buChar char="•"/>
            </a:pPr>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19</a:t>
            </a:fld>
            <a:endParaRPr lang="en-US"/>
          </a:p>
        </p:txBody>
      </p:sp>
    </p:spTree>
    <p:extLst>
      <p:ext uri="{BB962C8B-B14F-4D97-AF65-F5344CB8AC3E}">
        <p14:creationId xmlns:p14="http://schemas.microsoft.com/office/powerpoint/2010/main" val="2775287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1:50 min</a:t>
            </a:r>
          </a:p>
          <a:p>
            <a:pPr>
              <a:defRPr/>
            </a:pPr>
            <a:endParaRPr lang="en-US" b="1">
              <a:latin typeface="Calibri"/>
              <a:ea typeface="Calibri"/>
              <a:cs typeface="Calibri"/>
            </a:endParaRPr>
          </a:p>
          <a:p>
            <a:pPr>
              <a:defRPr/>
            </a:pPr>
            <a:r>
              <a:rPr lang="en-US" b="1">
                <a:latin typeface="Calibri"/>
                <a:ea typeface="Calibri"/>
                <a:cs typeface="Calibri"/>
              </a:rPr>
              <a:t>Ohio is working really hard </a:t>
            </a:r>
            <a:r>
              <a:rPr lang="en-US">
                <a:latin typeface="Calibri"/>
                <a:ea typeface="Calibri"/>
                <a:cs typeface="Calibri"/>
              </a:rPr>
              <a:t>to make sure all kids get good reading and writing instruction in school.</a:t>
            </a:r>
            <a:endParaRPr lang="en-US"/>
          </a:p>
          <a:p>
            <a:pPr>
              <a:defRPr/>
            </a:pPr>
            <a:r>
              <a:rPr lang="en-US">
                <a:latin typeface="Calibri"/>
                <a:ea typeface="Calibri"/>
                <a:cs typeface="Calibri"/>
              </a:rPr>
              <a:t>To do that,</a:t>
            </a:r>
            <a:r>
              <a:rPr lang="en-US" b="1">
                <a:latin typeface="Calibri"/>
                <a:ea typeface="Calibri"/>
                <a:cs typeface="Calibri"/>
              </a:rPr>
              <a:t> Ohio actually has LAWS </a:t>
            </a:r>
            <a:r>
              <a:rPr lang="en-US">
                <a:latin typeface="Calibri"/>
                <a:ea typeface="Calibri"/>
                <a:cs typeface="Calibri"/>
              </a:rPr>
              <a:t>about using the Structured Literacy Approach.</a:t>
            </a:r>
            <a:endParaRPr lang="en-US"/>
          </a:p>
          <a:p>
            <a:endParaRPr lang="en-US">
              <a:latin typeface="Calibri"/>
              <a:ea typeface="Calibri"/>
              <a:cs typeface="Calibri"/>
            </a:endParaRPr>
          </a:p>
          <a:p>
            <a:pPr marL="171450" indent="-171450">
              <a:buFont typeface="Arial"/>
              <a:buChar char="•"/>
            </a:pPr>
            <a:r>
              <a:rPr lang="en-US"/>
              <a:t>These</a:t>
            </a:r>
            <a:r>
              <a:rPr lang="en-US" b="1"/>
              <a:t> </a:t>
            </a:r>
            <a:r>
              <a:rPr lang="en-US"/>
              <a:t>laws make sure that anything the school uses to teach reading and writing follows *</a:t>
            </a:r>
            <a:r>
              <a:rPr lang="en-US" b="1"/>
              <a:t>science* </a:t>
            </a:r>
            <a:r>
              <a:rPr lang="en-US"/>
              <a:t>and is a made for a structured literacy approach. </a:t>
            </a:r>
          </a:p>
          <a:p>
            <a:pPr marL="171450" indent="-171450">
              <a:buFont typeface="Arial"/>
              <a:buChar char="•"/>
            </a:pPr>
            <a:r>
              <a:rPr lang="en-US"/>
              <a:t>You see, schools and teachers will often *</a:t>
            </a:r>
            <a:r>
              <a:rPr lang="en-US" b="1"/>
              <a:t>buy materials like entire reading programs*,</a:t>
            </a:r>
            <a:r>
              <a:rPr lang="en-US"/>
              <a:t> books, workbooks, and worksheets from different companies to help teachers teach.</a:t>
            </a:r>
          </a:p>
          <a:p>
            <a:pPr marL="171450" indent="-171450">
              <a:buFont typeface="Arial"/>
              <a:buChar char="•"/>
            </a:pPr>
            <a:r>
              <a:rPr lang="en-US"/>
              <a:t>Now, some of these companies make their stuff </a:t>
            </a:r>
            <a:r>
              <a:rPr lang="en-US" i="1"/>
              <a:t>using the science of reading</a:t>
            </a:r>
            <a:r>
              <a:rPr lang="en-US"/>
              <a:t>, </a:t>
            </a:r>
          </a:p>
          <a:p>
            <a:pPr marL="171450" indent="-171450">
              <a:buFont typeface="Arial"/>
              <a:buChar char="•"/>
            </a:pPr>
            <a:r>
              <a:rPr lang="en-US"/>
              <a:t>But other companies don't. </a:t>
            </a:r>
          </a:p>
          <a:p>
            <a:pPr marL="171450" indent="-171450">
              <a:buFont typeface="Arial"/>
              <a:buChar char="•"/>
            </a:pPr>
            <a:r>
              <a:rPr lang="en-US"/>
              <a:t>So, these laws in Ohio have really helped because...</a:t>
            </a:r>
          </a:p>
          <a:p>
            <a:pPr marL="171450" indent="-171450">
              <a:buFont typeface="Arial"/>
              <a:buChar char="•"/>
            </a:pPr>
            <a:r>
              <a:rPr lang="en-US"/>
              <a:t>Now, when Ohio schools go to buy stuff for the classrooms, they have a</a:t>
            </a:r>
            <a:r>
              <a:rPr lang="en-US" b="1"/>
              <a:t> *list of good stuff*</a:t>
            </a:r>
            <a:r>
              <a:rPr lang="en-US"/>
              <a:t> to pick from. And we as families can even see this list! </a:t>
            </a:r>
          </a:p>
          <a:p>
            <a:pPr marL="171450" indent="-171450">
              <a:buFont typeface="Arial"/>
              <a:buChar char="•"/>
            </a:pPr>
            <a:r>
              <a:rPr lang="en-US"/>
              <a:t>In fact, we can ask our child's teacher what stuff they are using to teach reading and writing, and we</a:t>
            </a:r>
          </a:p>
          <a:p>
            <a:pPr marL="171450" indent="-171450">
              <a:buFont typeface="Arial"/>
              <a:buChar char="•"/>
            </a:pPr>
            <a:r>
              <a:rPr lang="en-US"/>
              <a:t>Should be able to find it on the Ohio list of Approved materials. </a:t>
            </a:r>
          </a:p>
          <a:p>
            <a:pPr marL="171450" indent="-171450">
              <a:buFont typeface="Arial"/>
              <a:buChar char="•"/>
            </a:pPr>
            <a:r>
              <a:rPr lang="en-US"/>
              <a:t>The law made it so that schools and teachers don't have to search for good science-based teaching materials- they have a trusted list of things to choose from.</a:t>
            </a:r>
          </a:p>
          <a:p>
            <a:pPr marL="171450" indent="-171450">
              <a:buFont typeface="Arial"/>
              <a:buChar char="•"/>
            </a:pPr>
            <a:r>
              <a:rPr lang="en-US"/>
              <a:t>Oh! And this is really important!</a:t>
            </a:r>
          </a:p>
          <a:p>
            <a:pPr marL="171450" indent="-171450">
              <a:buFont typeface="Arial"/>
              <a:buChar char="•"/>
            </a:pPr>
            <a:r>
              <a:rPr lang="en-US"/>
              <a:t>Ohio laws </a:t>
            </a:r>
            <a:r>
              <a:rPr lang="en-US" i="1"/>
              <a:t>also</a:t>
            </a:r>
            <a:r>
              <a:rPr lang="en-US"/>
              <a:t> are making sure that teachers who didn't get</a:t>
            </a:r>
            <a:r>
              <a:rPr lang="en-US" b="1"/>
              <a:t> *structured literacy training, </a:t>
            </a:r>
            <a:r>
              <a:rPr lang="en-US"/>
              <a:t>*they </a:t>
            </a:r>
            <a:r>
              <a:rPr lang="en-US" b="0"/>
              <a:t>get it now</a:t>
            </a:r>
            <a:r>
              <a:rPr lang="en-US"/>
              <a:t>—that way teachers have both the materials and the knowledge to teach reading and writing using the Structured Literacy Approach!</a:t>
            </a:r>
          </a:p>
          <a:p>
            <a:pPr marL="0" indent="0">
              <a:buFont typeface="Arial"/>
              <a:buNone/>
            </a:pPr>
            <a:endParaRPr lang="en-US"/>
          </a:p>
          <a:p>
            <a:pPr marL="0" indent="0">
              <a:buFont typeface="Arial"/>
              <a:buNone/>
            </a:pPr>
            <a:endParaRPr lang="en-US"/>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b="1">
                <a:latin typeface="+mn-lt"/>
                <a:cs typeface="Calibri"/>
              </a:rPr>
              <a:t>There is a handout from the Ohio Statewide Family Engagement Center that summarizes the basics of structured literacy for you. There is also an audio version if you’d rather listen to the content online. </a:t>
            </a:r>
            <a:r>
              <a:rPr lang="en-US"/>
              <a:t>https://ohiofamiliesengage.osu.edu/resources/what-is-structured-literacy/ </a:t>
            </a:r>
          </a:p>
          <a:p>
            <a:pPr marL="171450" indent="-171450">
              <a:buFont typeface="Arial"/>
              <a:buChar char="•"/>
            </a:pPr>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20</a:t>
            </a:fld>
            <a:endParaRPr lang="en-US"/>
          </a:p>
        </p:txBody>
      </p:sp>
    </p:spTree>
    <p:extLst>
      <p:ext uri="{BB962C8B-B14F-4D97-AF65-F5344CB8AC3E}">
        <p14:creationId xmlns:p14="http://schemas.microsoft.com/office/powerpoint/2010/main" val="208744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C0D16-BF79-DEB7-CA79-36CDD28522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62584-C336-4F8E-1511-5A8F6EFEC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485E1-4B6F-8D5B-3A22-7C9B46BBC5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3-5 min</a:t>
            </a:r>
          </a:p>
          <a:p>
            <a:pPr marL="0" indent="0">
              <a:buFont typeface="Arial"/>
              <a:buNone/>
            </a:pPr>
            <a:endParaRPr lang="en-US"/>
          </a:p>
          <a:p>
            <a:pPr marL="0" indent="0">
              <a:buFont typeface="Arial"/>
              <a:buNone/>
            </a:pPr>
            <a:r>
              <a:rPr lang="en-US"/>
              <a:t>Let’s take a look at some of these lists!</a:t>
            </a:r>
          </a:p>
          <a:p>
            <a:pPr marL="0" indent="0">
              <a:buFont typeface="Arial"/>
              <a:buNone/>
            </a:pPr>
            <a:r>
              <a:rPr lang="en-US"/>
              <a:t>We have some of these here for you—ones from local school(s) </a:t>
            </a:r>
            <a:r>
              <a:rPr lang="en-US" b="1"/>
              <a:t>[add school(s) name]</a:t>
            </a:r>
          </a:p>
          <a:p>
            <a:pPr marL="0" indent="0">
              <a:buFont typeface="Arial"/>
              <a:buNone/>
            </a:pPr>
            <a:r>
              <a:rPr lang="en-US"/>
              <a:t>Teachers sometimes call these lists a scope and sequences.</a:t>
            </a:r>
          </a:p>
          <a:p>
            <a:pPr marL="0" indent="0">
              <a:buFont typeface="Arial"/>
              <a:buNone/>
            </a:pPr>
            <a:r>
              <a:rPr lang="en-US"/>
              <a:t>Different skills are taught in different grades, and the lists will be a little different based on what program or curriculum your school has chosen to use.</a:t>
            </a:r>
          </a:p>
          <a:p>
            <a:pPr marL="0" indent="0">
              <a:buFont typeface="Arial"/>
              <a:buNone/>
            </a:pPr>
            <a:r>
              <a:rPr lang="en-US"/>
              <a:t>Feel free to stand up and stretch here.</a:t>
            </a:r>
          </a:p>
          <a:p>
            <a:pPr marL="0" indent="0">
              <a:buFont typeface="Arial"/>
              <a:buNone/>
            </a:pPr>
            <a:endParaRPr lang="en-US"/>
          </a:p>
          <a:p>
            <a:pPr marL="0" indent="0">
              <a:buFont typeface="Arial"/>
              <a:buNone/>
            </a:pPr>
            <a:r>
              <a:rPr lang="en-US"/>
              <a:t>(This is a great place for you to take a break in the presentation.</a:t>
            </a:r>
            <a:endParaRPr lang="en-US">
              <a:ea typeface="Calibri"/>
              <a:cs typeface="Calibri"/>
            </a:endParaRPr>
          </a:p>
          <a:p>
            <a:pPr marL="0" indent="0">
              <a:buFont typeface="Arial"/>
              <a:buNone/>
            </a:pPr>
            <a:r>
              <a:rPr lang="en-US"/>
              <a:t>Have a co-facilitator hand out official lists from the local schools showing what is being taught and in what order. </a:t>
            </a:r>
          </a:p>
          <a:p>
            <a:pPr marL="0" indent="0">
              <a:buFont typeface="Arial"/>
              <a:buNone/>
            </a:pPr>
            <a:r>
              <a:rPr lang="en-US">
                <a:ea typeface="Calibri"/>
                <a:cs typeface="Calibri"/>
              </a:rPr>
              <a:t>OR you can have people get up from there seats to come over to a display table, giving them a chance to mingle) </a:t>
            </a:r>
          </a:p>
          <a:p>
            <a:pPr marL="0" indent="0">
              <a:buFont typeface="Arial"/>
              <a:buNone/>
            </a:pPr>
            <a:r>
              <a:rPr lang="en-US"/>
              <a:t>Try to include a list for targeted ages and include reading, spelling and writing/grammar, and morphology if possible.</a:t>
            </a:r>
            <a:endParaRPr lang="en-US">
              <a:ea typeface="Calibri"/>
              <a:cs typeface="Calibri"/>
            </a:endParaRPr>
          </a:p>
          <a:p>
            <a:pPr marL="0" indent="0">
              <a:buFont typeface="Arial"/>
              <a:buNone/>
            </a:pPr>
            <a:r>
              <a:rPr lang="en-US">
                <a:ea typeface="Calibri"/>
                <a:cs typeface="Calibri"/>
              </a:rPr>
              <a:t>This is just a placeholder image, feel free to make it more specific.)</a:t>
            </a:r>
          </a:p>
          <a:p>
            <a:pPr marL="0" indent="0">
              <a:buFont typeface="Arial"/>
              <a:buNone/>
            </a:pPr>
            <a:endParaRPr lang="en-US">
              <a:ea typeface="Calibri"/>
              <a:cs typeface="Calibri"/>
            </a:endParaRPr>
          </a:p>
          <a:p>
            <a:pPr marL="0" indent="0">
              <a:buFont typeface="Arial"/>
              <a:buNone/>
            </a:pPr>
            <a:r>
              <a:rPr lang="en-US" i="1">
                <a:ea typeface="Calibri"/>
                <a:cs typeface="Calibri"/>
              </a:rPr>
              <a:t>Virtual Tip: Provide links in the chat box to local literacy materials for participants to view.</a:t>
            </a:r>
          </a:p>
          <a:p>
            <a:pPr marL="0" indent="0">
              <a:buFont typeface="Arial"/>
              <a:buNone/>
            </a:pPr>
            <a:r>
              <a:rPr lang="en-US">
                <a:ea typeface="Calibri"/>
                <a:cs typeface="Calibri"/>
              </a:rPr>
              <a:t> </a:t>
            </a:r>
          </a:p>
          <a:p>
            <a:pPr marL="171450" indent="-171450">
              <a:buFont typeface="Arial"/>
              <a:buChar char="•"/>
            </a:pPr>
            <a:endParaRPr lang="en-US"/>
          </a:p>
          <a:p>
            <a:pPr marL="171450" indent="-171450">
              <a:buFont typeface="Arial"/>
              <a:buChar char="•"/>
            </a:pPr>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602A1069-BE73-DB9D-9233-B74B1825AB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78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2-5 min</a:t>
            </a:r>
          </a:p>
          <a:p>
            <a:endParaRPr lang="en-US" sz="1200" i="1" kern="1200" dirty="0">
              <a:solidFill>
                <a:schemeClr val="tx1"/>
              </a:solidFill>
              <a:effectLst/>
              <a:latin typeface="+mn-lt"/>
              <a:ea typeface="+mn-ea"/>
              <a:cs typeface="+mn-cs"/>
            </a:endParaRPr>
          </a:p>
          <a:p>
            <a:r>
              <a:rPr lang="en-US" i="1" dirty="0"/>
              <a:t>Parent Experience</a:t>
            </a:r>
          </a:p>
          <a:p>
            <a:endParaRPr lang="en-US" i="1" dirty="0"/>
          </a:p>
          <a:p>
            <a:pPr marL="171450" indent="-171450">
              <a:buFont typeface="Arial" panose="020B0604020202020204" pitchFamily="34" charset="0"/>
              <a:buChar char="•"/>
            </a:pPr>
            <a:r>
              <a:rPr lang="en-US" i="1" dirty="0"/>
              <a:t>Use this slide for a parent cofacilitator to share about their experience supporting their child’s literacy in partnership with the school. You may also choose to make copies of this slide and add it a few times throughout the presentation to signal that your co-facilitator will share in those moments.</a:t>
            </a:r>
          </a:p>
          <a:p>
            <a:pPr marL="171450" indent="-171450">
              <a:buFont typeface="Arial" panose="020B0604020202020204" pitchFamily="34" charset="0"/>
              <a:buChar char="•"/>
            </a:pPr>
            <a:endParaRPr lang="en-US" i="1" dirty="0"/>
          </a:p>
          <a:p>
            <a:pPr marL="171450" indent="-171450">
              <a:buFont typeface="Arial" panose="020B0604020202020204" pitchFamily="34" charset="0"/>
              <a:buChar char="•"/>
            </a:pPr>
            <a:r>
              <a:rPr lang="en-US" i="1" dirty="0"/>
              <a:t>Hide slide if you do not have a cofacilitator or your cofacilitator will present other content.</a:t>
            </a:r>
          </a:p>
        </p:txBody>
      </p:sp>
      <p:sp>
        <p:nvSpPr>
          <p:cNvPr id="4" name="Slide Number Placeholder 3"/>
          <p:cNvSpPr>
            <a:spLocks noGrp="1"/>
          </p:cNvSpPr>
          <p:nvPr>
            <p:ph type="sldNum" sz="quarter" idx="5"/>
          </p:nvPr>
        </p:nvSpPr>
        <p:spPr/>
        <p:txBody>
          <a:bodyPr/>
          <a:lstStyle/>
          <a:p>
            <a:fld id="{74579F2A-A549-4CD3-AD56-44EBFD07D0B3}" type="slidenum">
              <a:rPr lang="en-US" smtClean="0"/>
              <a:t>22</a:t>
            </a:fld>
            <a:endParaRPr lang="en-US"/>
          </a:p>
        </p:txBody>
      </p:sp>
    </p:spTree>
    <p:extLst>
      <p:ext uri="{BB962C8B-B14F-4D97-AF65-F5344CB8AC3E}">
        <p14:creationId xmlns:p14="http://schemas.microsoft.com/office/powerpoint/2010/main" val="2158085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056EC-D9BB-1EF8-1F86-FC0AA805D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E75AA-53FB-1295-A693-20F3B8D61B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C768A-BE6F-E9AA-FE47-7E504B815C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2 min</a:t>
            </a:r>
          </a:p>
          <a:p>
            <a:pPr marL="0" indent="0">
              <a:buFont typeface="Arial"/>
              <a:buNone/>
            </a:pPr>
            <a:endParaRPr lang="en-US"/>
          </a:p>
          <a:p>
            <a:pPr marL="0" indent="0">
              <a:buFont typeface="Arial"/>
              <a:buNone/>
            </a:pPr>
            <a:r>
              <a:rPr lang="en-US"/>
              <a:t>OPTIONAL INTERACTIVE ACTIVITY: Hide this slide if you are not going to do it.</a:t>
            </a:r>
          </a:p>
          <a:p>
            <a:pPr marL="0" indent="0">
              <a:buFont typeface="Arial"/>
              <a:buNone/>
            </a:pPr>
            <a:endParaRPr lang="en-US"/>
          </a:p>
          <a:p>
            <a:pPr marL="0" indent="0">
              <a:buFont typeface="Arial"/>
              <a:buNone/>
            </a:pPr>
            <a:r>
              <a:rPr lang="en-US"/>
              <a:t>So why is teaching writing and the structure of writing such an important part of the structured literacy approach? Well let’s try it!</a:t>
            </a:r>
          </a:p>
          <a:p>
            <a:pPr marL="171450" indent="-171450">
              <a:buFont typeface="Arial"/>
              <a:buChar char="•"/>
            </a:pPr>
            <a:r>
              <a:rPr lang="en-US"/>
              <a:t>I'm going to say a sentence, </a:t>
            </a:r>
          </a:p>
          <a:p>
            <a:pPr marL="171450" indent="-171450">
              <a:buFont typeface="Arial"/>
              <a:buChar char="•"/>
            </a:pPr>
            <a:r>
              <a:rPr lang="en-US"/>
              <a:t>As you hear the sentence, try to figure out what you think it means! Ready?</a:t>
            </a:r>
          </a:p>
          <a:p>
            <a:pPr marL="171450" indent="-171450">
              <a:buFont typeface="Arial"/>
              <a:buChar char="•"/>
            </a:pPr>
            <a:r>
              <a:rPr lang="en-US"/>
              <a:t>Let's eat Grandma...(wait)…..</a:t>
            </a:r>
          </a:p>
          <a:p>
            <a:pPr marL="171450" indent="-171450">
              <a:buFont typeface="Arial"/>
              <a:buChar char="•"/>
            </a:pPr>
            <a:r>
              <a:rPr lang="en-US"/>
              <a:t>What did it mean?....(wait)   did you think of this?</a:t>
            </a:r>
            <a:r>
              <a:rPr lang="en-US" b="1"/>
              <a:t> *(animate)*</a:t>
            </a:r>
            <a:endParaRPr lang="en-US"/>
          </a:p>
          <a:p>
            <a:pPr marL="171450" indent="-171450">
              <a:buFont typeface="Arial"/>
              <a:buChar char="•"/>
            </a:pPr>
            <a:r>
              <a:rPr lang="en-US"/>
              <a:t>Okay, a little scary, right? </a:t>
            </a:r>
          </a:p>
          <a:p>
            <a:pPr marL="171450" indent="-171450">
              <a:buFont typeface="Arial"/>
              <a:buChar char="•"/>
            </a:pPr>
            <a:r>
              <a:rPr lang="en-US"/>
              <a:t>Now I'm going to say the same thing, I'm going to say it again, listen.....and figure out what you think it means....</a:t>
            </a:r>
          </a:p>
          <a:p>
            <a:pPr marL="171450" indent="-171450">
              <a:buFont typeface="Arial"/>
              <a:buChar char="•"/>
            </a:pPr>
            <a:r>
              <a:rPr lang="en-US"/>
              <a:t>Let's eat, Grandma!</a:t>
            </a:r>
          </a:p>
          <a:p>
            <a:pPr marL="171450" indent="-171450">
              <a:buFont typeface="Arial"/>
              <a:buChar char="•"/>
            </a:pPr>
            <a:r>
              <a:rPr lang="en-US"/>
              <a:t>Did you think of something different that time? Even though I said the same words? </a:t>
            </a:r>
          </a:p>
          <a:p>
            <a:pPr marL="171450" indent="-171450">
              <a:buFont typeface="Arial"/>
              <a:buChar char="•"/>
            </a:pPr>
            <a:r>
              <a:rPr lang="en-US"/>
              <a:t>Maybe something like this?</a:t>
            </a:r>
            <a:r>
              <a:rPr lang="en-US" b="1"/>
              <a:t>*(animate)*</a:t>
            </a:r>
          </a:p>
          <a:p>
            <a:pPr marL="171450" indent="-171450">
              <a:buFont typeface="Arial"/>
              <a:buChar char="•"/>
            </a:pPr>
            <a:r>
              <a:rPr lang="en-US"/>
              <a:t>Both sentences use the same words but mean different things.</a:t>
            </a:r>
          </a:p>
          <a:p>
            <a:pPr marL="171450" indent="-171450">
              <a:buFont typeface="Arial"/>
              <a:buChar char="•"/>
            </a:pPr>
            <a:r>
              <a:rPr lang="en-US"/>
              <a:t>You can probably tell that I mean something different in each sentence by listening to the tone of my voice and the tiny pauses between the words as I speak.</a:t>
            </a:r>
          </a:p>
          <a:p>
            <a:pPr marL="171450" indent="-171450">
              <a:buFont typeface="Arial"/>
              <a:buChar char="•"/>
            </a:pPr>
            <a:r>
              <a:rPr lang="en-US"/>
              <a:t>But what if I need to write these sentences? Then how would you know the difference? How will you know what I mean if the words are the same?</a:t>
            </a:r>
          </a:p>
          <a:p>
            <a:pPr marL="171450" indent="-171450">
              <a:buFont typeface="Arial"/>
              <a:buChar char="•"/>
            </a:pPr>
            <a:endParaRPr lang="en-US"/>
          </a:p>
          <a:p>
            <a:pPr marL="171450" indent="-171450">
              <a:buFont typeface="Arial"/>
              <a:buChar char="•"/>
            </a:pPr>
            <a:endParaRPr lang="en-US"/>
          </a:p>
        </p:txBody>
      </p:sp>
      <p:sp>
        <p:nvSpPr>
          <p:cNvPr id="4" name="Slide Number Placeholder 3">
            <a:extLst>
              <a:ext uri="{FF2B5EF4-FFF2-40B4-BE49-F238E27FC236}">
                <a16:creationId xmlns:a16="http://schemas.microsoft.com/office/drawing/2014/main" id="{FBAD1AEA-4BA3-A53A-E7BC-FDF567113564}"/>
              </a:ext>
            </a:extLst>
          </p:cNvPr>
          <p:cNvSpPr>
            <a:spLocks noGrp="1"/>
          </p:cNvSpPr>
          <p:nvPr>
            <p:ph type="sldNum" sz="quarter" idx="5"/>
          </p:nvPr>
        </p:nvSpPr>
        <p:spPr/>
        <p:txBody>
          <a:bodyPr/>
          <a:lstStyle/>
          <a:p>
            <a:fld id="{74579F2A-A549-4CD3-AD56-44EBFD07D0B3}" type="slidenum">
              <a:rPr lang="en-US" smtClean="0"/>
              <a:t>23</a:t>
            </a:fld>
            <a:endParaRPr lang="en-US"/>
          </a:p>
        </p:txBody>
      </p:sp>
    </p:spTree>
    <p:extLst>
      <p:ext uri="{BB962C8B-B14F-4D97-AF65-F5344CB8AC3E}">
        <p14:creationId xmlns:p14="http://schemas.microsoft.com/office/powerpoint/2010/main" val="1358292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1:50 min</a:t>
            </a:r>
          </a:p>
          <a:p>
            <a:pPr marL="0" indent="0">
              <a:buFont typeface="Arial"/>
              <a:buNone/>
            </a:pPr>
            <a:endParaRPr lang="en-US"/>
          </a:p>
          <a:p>
            <a:pPr marL="171450" indent="-171450">
              <a:buFont typeface="Arial"/>
              <a:buChar char="•"/>
            </a:pPr>
            <a:r>
              <a:rPr lang="en-US"/>
              <a:t>Well, remember earlier, we saw how babies learn to talk, and </a:t>
            </a:r>
            <a:r>
              <a:rPr lang="en-US" b="1"/>
              <a:t>writing is </a:t>
            </a:r>
            <a:r>
              <a:rPr lang="en-US" b="1" i="1"/>
              <a:t>kind of like</a:t>
            </a:r>
            <a:r>
              <a:rPr lang="en-US" b="1"/>
              <a:t> the written form of talking.</a:t>
            </a:r>
            <a:endParaRPr lang="en-US"/>
          </a:p>
          <a:p>
            <a:pPr marL="171450" indent="-171450">
              <a:buFont typeface="Arial"/>
              <a:buChar char="•"/>
            </a:pPr>
            <a:r>
              <a:rPr lang="en-US"/>
              <a:t>BUT! There is BIG difference in how we talk and how we write.</a:t>
            </a:r>
          </a:p>
          <a:p>
            <a:pPr marL="171450" indent="-171450">
              <a:buFont typeface="Arial"/>
              <a:buChar char="•"/>
            </a:pPr>
            <a:r>
              <a:rPr lang="en-US"/>
              <a:t>When we talk or tell a story, it's often in</a:t>
            </a:r>
            <a:r>
              <a:rPr lang="en-US" b="1"/>
              <a:t> *jumbled sentences*—</a:t>
            </a:r>
            <a:r>
              <a:rPr lang="en-US"/>
              <a:t>stopping and starting our train of thought, running our sentences together, AND we use *</a:t>
            </a:r>
            <a:r>
              <a:rPr lang="en-US" b="1"/>
              <a:t>facial expressions*, tone of voice, and gestures </a:t>
            </a:r>
            <a:r>
              <a:rPr lang="en-US"/>
              <a:t>to help us communicate what we mean.</a:t>
            </a:r>
          </a:p>
          <a:p>
            <a:pPr marL="171450" indent="-171450">
              <a:buFont typeface="Arial"/>
              <a:buChar char="•"/>
            </a:pPr>
            <a:r>
              <a:rPr lang="en-US"/>
              <a:t>When someone reads our writing,  we don't have *</a:t>
            </a:r>
            <a:r>
              <a:rPr lang="en-US" b="1"/>
              <a:t>facial expressions, tone and gestures </a:t>
            </a:r>
            <a:r>
              <a:rPr lang="en-US"/>
              <a:t>to help tell our story, and so the words and the </a:t>
            </a:r>
            <a:r>
              <a:rPr lang="en-US" b="1" u="sng"/>
              <a:t>structure</a:t>
            </a:r>
            <a:r>
              <a:rPr lang="en-US" b="1"/>
              <a:t> of our sentences</a:t>
            </a:r>
            <a:r>
              <a:rPr lang="en-US"/>
              <a:t> are all we have to communicate what we mean.</a:t>
            </a:r>
          </a:p>
          <a:p>
            <a:pPr marL="171450" indent="-171450">
              <a:buFont typeface="Arial,Sans-Serif"/>
              <a:buChar char="•"/>
            </a:pPr>
            <a:r>
              <a:rPr lang="en-US"/>
              <a:t>In the sentences you just heard, I said the same words, but I would have to use a punctuation mark, a comma, after the word eat, in order for grandma to make it out alive! </a:t>
            </a:r>
          </a:p>
          <a:p>
            <a:pPr marL="171450" indent="-171450">
              <a:buFont typeface="Arial,Sans-Serif"/>
              <a:buChar char="•"/>
            </a:pPr>
            <a:r>
              <a:rPr lang="en-US"/>
              <a:t>And *</a:t>
            </a:r>
            <a:r>
              <a:rPr lang="en-US" b="1"/>
              <a:t>punctuation, like commas</a:t>
            </a:r>
            <a:r>
              <a:rPr lang="en-US"/>
              <a:t>, are just one way that we structure writing so that we are sure to get our meaning across. </a:t>
            </a:r>
          </a:p>
          <a:p>
            <a:pPr marL="171450" indent="-171450">
              <a:buFont typeface="Arial,Sans-Serif"/>
              <a:buChar char="•"/>
            </a:pPr>
            <a:endParaRPr lang="en-US"/>
          </a:p>
          <a:p>
            <a:pPr marL="171450" indent="-171450">
              <a:buFont typeface="Arial"/>
              <a:buChar char="•"/>
            </a:pPr>
            <a:r>
              <a:rPr lang="en-US"/>
              <a:t> The structured literacy approach teaches kids the *</a:t>
            </a:r>
            <a:r>
              <a:rPr lang="en-US" b="1"/>
              <a:t>written structure,</a:t>
            </a:r>
            <a:r>
              <a:rPr lang="en-US"/>
              <a:t> not just of words with the order of letters and sounds, but the structure of </a:t>
            </a:r>
            <a:r>
              <a:rPr lang="en-US" b="1"/>
              <a:t>sentences, paragraphs, and essays.</a:t>
            </a:r>
          </a:p>
          <a:p>
            <a:pPr marL="171450" indent="-171450">
              <a:buFont typeface="Arial"/>
              <a:buChar char="•"/>
            </a:pPr>
            <a:r>
              <a:rPr lang="en-US"/>
              <a:t>Writing instruction also </a:t>
            </a:r>
            <a:r>
              <a:rPr lang="en-US" b="1"/>
              <a:t>helps kids *understand what they read better.</a:t>
            </a:r>
          </a:p>
          <a:p>
            <a:pPr marL="171450" indent="-171450">
              <a:buFont typeface="Arial"/>
              <a:buChar char="•"/>
            </a:pPr>
            <a:r>
              <a:rPr lang="en-US"/>
              <a:t>Research has shown that teaching kids how to use words to </a:t>
            </a:r>
            <a:r>
              <a:rPr lang="en-US" i="1"/>
              <a:t>write well</a:t>
            </a:r>
            <a:r>
              <a:rPr lang="en-US"/>
              <a:t> helps improve their reading. It helps them to </a:t>
            </a:r>
            <a:r>
              <a:rPr lang="en-US" b="1"/>
              <a:t>*"see the code"*</a:t>
            </a:r>
            <a:r>
              <a:rPr lang="en-US"/>
              <a:t> </a:t>
            </a:r>
            <a:r>
              <a:rPr lang="en-US" b="1"/>
              <a:t> or structure</a:t>
            </a:r>
            <a:r>
              <a:rPr lang="en-US"/>
              <a:t> inside what they read and helps them </a:t>
            </a:r>
            <a:r>
              <a:rPr lang="en-US" u="sng"/>
              <a:t>understand</a:t>
            </a:r>
            <a:r>
              <a:rPr lang="en-US"/>
              <a:t> what they read better.</a:t>
            </a:r>
          </a:p>
          <a:p>
            <a:pPr marL="171450" indent="-171450">
              <a:buFont typeface="Arial"/>
              <a:buChar char="•"/>
            </a:pPr>
            <a:endParaRPr lang="en-US"/>
          </a:p>
          <a:p>
            <a:pPr marL="171450" indent="-171450">
              <a:buFont typeface="Arial"/>
              <a:buChar char="•"/>
            </a:pPr>
            <a:r>
              <a:rPr lang="en-US"/>
              <a:t>Let’s take a closer look at how writing is structured…..</a:t>
            </a:r>
          </a:p>
          <a:p>
            <a:endParaRPr lang="en-US"/>
          </a:p>
          <a:p>
            <a:pPr marL="171450" indent="-171450">
              <a:buFont typeface="Arial"/>
              <a:buChar char="•"/>
            </a:pPr>
            <a:endParaRPr lang="en-US" b="1" strike="sngStrike"/>
          </a:p>
        </p:txBody>
      </p:sp>
      <p:sp>
        <p:nvSpPr>
          <p:cNvPr id="4" name="Slide Number Placeholder 3"/>
          <p:cNvSpPr>
            <a:spLocks noGrp="1"/>
          </p:cNvSpPr>
          <p:nvPr>
            <p:ph type="sldNum" sz="quarter" idx="5"/>
          </p:nvPr>
        </p:nvSpPr>
        <p:spPr/>
        <p:txBody>
          <a:bodyPr/>
          <a:lstStyle/>
          <a:p>
            <a:fld id="{74579F2A-A549-4CD3-AD56-44EBFD07D0B3}" type="slidenum">
              <a:rPr lang="en-US" smtClean="0"/>
              <a:t>24</a:t>
            </a:fld>
            <a:endParaRPr lang="en-US"/>
          </a:p>
        </p:txBody>
      </p:sp>
    </p:spTree>
    <p:extLst>
      <p:ext uri="{BB962C8B-B14F-4D97-AF65-F5344CB8AC3E}">
        <p14:creationId xmlns:p14="http://schemas.microsoft.com/office/powerpoint/2010/main" val="2195530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B9C4E-2BF8-4E1D-FE6F-958CE4C64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EA36C-E3EA-0423-1229-A50E78E08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6D1CAD-9D26-BBF7-3A64-D801A40DD2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2 min</a:t>
            </a:r>
          </a:p>
          <a:p>
            <a:endParaRPr lang="en-US"/>
          </a:p>
          <a:p>
            <a:r>
              <a:rPr lang="en-US"/>
              <a:t>I'm going to show you some videos in a minute to give you an idea of what Structured Literacy looks like in action!</a:t>
            </a:r>
          </a:p>
          <a:p>
            <a:r>
              <a:rPr lang="en-US"/>
              <a:t>But let me give you a sense of what activities you might see in school at different ages.</a:t>
            </a:r>
          </a:p>
          <a:p>
            <a:endParaRPr lang="en-US"/>
          </a:p>
          <a:p>
            <a:r>
              <a:rPr lang="en-US" b="1"/>
              <a:t>Let's start with what early skills instruction looks like:</a:t>
            </a:r>
          </a:p>
          <a:p>
            <a:pPr marL="171450" indent="-171450">
              <a:buFont typeface="Arial"/>
              <a:buChar char="•"/>
            </a:pPr>
            <a:r>
              <a:rPr lang="en-US"/>
              <a:t>Lessons focus mainly on spoken language and pre-literacy skills.</a:t>
            </a:r>
          </a:p>
          <a:p>
            <a:pPr marL="171450" indent="-171450">
              <a:buFont typeface="Arial"/>
              <a:buChar char="•"/>
            </a:pPr>
            <a:r>
              <a:rPr lang="en-US"/>
              <a:t>For example, teachers will read lots of books to kids, getting them familiar with *</a:t>
            </a:r>
            <a:r>
              <a:rPr lang="en-US" b="1"/>
              <a:t>words that describe books*</a:t>
            </a:r>
            <a:r>
              <a:rPr lang="en-US"/>
              <a:t> like: the cover of the book, the title, illustrations, who wrote the book—the author, and showing that we read from left to right by tracing the words as they read the stories aloud. They show kids how books work, how we use them.</a:t>
            </a:r>
          </a:p>
          <a:p>
            <a:pPr marL="171450" indent="-171450">
              <a:buFont typeface="Arial"/>
              <a:buChar char="•"/>
            </a:pPr>
            <a:r>
              <a:rPr lang="en-US"/>
              <a:t>Students will also learn lots of </a:t>
            </a:r>
            <a:r>
              <a:rPr lang="en-US">
                <a:hlinkClick r:id="rId3"/>
              </a:rPr>
              <a:t>nursery rhymes</a:t>
            </a:r>
            <a:r>
              <a:rPr lang="en-US"/>
              <a:t>.</a:t>
            </a:r>
          </a:p>
          <a:p>
            <a:pPr marL="628650" lvl="1" indent="-171450">
              <a:buFont typeface="Arial"/>
              <a:buChar char="•"/>
            </a:pPr>
            <a:r>
              <a:rPr lang="en-US"/>
              <a:t>Those rhyming stories help children to hear words that are similar like “wall” and “fall”, </a:t>
            </a:r>
          </a:p>
          <a:p>
            <a:pPr marL="628650" lvl="1" indent="-171450">
              <a:buFont typeface="Arial"/>
              <a:buChar char="•"/>
            </a:pPr>
            <a:r>
              <a:rPr lang="en-US"/>
              <a:t>Which gives them clues about how letters and sounds work together to build words.</a:t>
            </a:r>
          </a:p>
          <a:p>
            <a:pPr marL="628650" lvl="1" indent="-171450">
              <a:buFont typeface="Arial"/>
              <a:buChar char="•"/>
            </a:pPr>
            <a:r>
              <a:rPr lang="en-US"/>
              <a:t>The beat or rhythm in these nursery rhymes also helps children to hear that larger words are broken into *</a:t>
            </a:r>
            <a:r>
              <a:rPr lang="en-US" b="1"/>
              <a:t>syllables*</a:t>
            </a:r>
            <a:r>
              <a:rPr lang="en-US"/>
              <a:t> when we speak, like the word </a:t>
            </a:r>
          </a:p>
          <a:p>
            <a:pPr marL="457200" lvl="1" indent="0">
              <a:buFont typeface="Arial"/>
              <a:buNone/>
            </a:pPr>
            <a:r>
              <a:rPr lang="en-US"/>
              <a:t>to-</a:t>
            </a:r>
            <a:r>
              <a:rPr lang="en-US" err="1"/>
              <a:t>ge</a:t>
            </a:r>
            <a:r>
              <a:rPr lang="en-US"/>
              <a:t>-</a:t>
            </a:r>
            <a:r>
              <a:rPr lang="en-US" err="1"/>
              <a:t>ther</a:t>
            </a:r>
            <a:r>
              <a:rPr lang="en-US"/>
              <a:t>. Listen to this:</a:t>
            </a:r>
          </a:p>
          <a:p>
            <a:pPr marL="0" lvl="0" indent="0">
              <a:buFont typeface="Arial"/>
              <a:buNone/>
            </a:pPr>
            <a:r>
              <a:rPr lang="en-US"/>
              <a:t>		Hump-ty Dump</a:t>
            </a:r>
            <a:r>
              <a:rPr lang="en-US" b="1"/>
              <a:t>-</a:t>
            </a:r>
            <a:r>
              <a:rPr lang="en-US"/>
              <a:t>ty sat on a </a:t>
            </a:r>
            <a:r>
              <a:rPr lang="en-US" b="1"/>
              <a:t>w</a:t>
            </a:r>
            <a:r>
              <a:rPr lang="en-US"/>
              <a:t>all,</a:t>
            </a:r>
            <a:br>
              <a:rPr lang="en-US"/>
            </a:br>
            <a:r>
              <a:rPr lang="en-US"/>
              <a:t>		Hump-ty Dump</a:t>
            </a:r>
            <a:r>
              <a:rPr lang="en-US" b="1"/>
              <a:t>-</a:t>
            </a:r>
            <a:r>
              <a:rPr lang="en-US"/>
              <a:t>ty had a great </a:t>
            </a:r>
            <a:r>
              <a:rPr lang="en-US" b="1"/>
              <a:t>f</a:t>
            </a:r>
            <a:r>
              <a:rPr lang="en-US"/>
              <a:t>all.</a:t>
            </a:r>
            <a:br>
              <a:rPr lang="en-US"/>
            </a:br>
            <a:r>
              <a:rPr lang="en-US"/>
              <a:t>		All the king's horses and all the king's men</a:t>
            </a:r>
            <a:br>
              <a:rPr lang="en-US"/>
            </a:br>
            <a:r>
              <a:rPr lang="en-US"/>
              <a:t>		Couldn't put Hump</a:t>
            </a:r>
            <a:r>
              <a:rPr lang="en-US" b="1"/>
              <a:t>-</a:t>
            </a:r>
            <a:r>
              <a:rPr lang="en-US"/>
              <a:t>ty to</a:t>
            </a:r>
            <a:r>
              <a:rPr lang="en-US" b="1"/>
              <a:t>-</a:t>
            </a:r>
            <a:r>
              <a:rPr lang="en-US" err="1"/>
              <a:t>ge</a:t>
            </a:r>
            <a:r>
              <a:rPr lang="en-US" b="1"/>
              <a:t>-</a:t>
            </a:r>
            <a:r>
              <a:rPr lang="en-US" err="1"/>
              <a:t>ther</a:t>
            </a:r>
            <a:r>
              <a:rPr lang="en-US"/>
              <a:t> a</a:t>
            </a:r>
            <a:r>
              <a:rPr lang="en-US" b="1"/>
              <a:t>-</a:t>
            </a:r>
            <a:r>
              <a:rPr lang="en-US"/>
              <a:t>gain."</a:t>
            </a:r>
          </a:p>
          <a:p>
            <a:pPr marL="171450" indent="-171450">
              <a:buFont typeface="Arial"/>
              <a:buChar char="•"/>
            </a:pPr>
            <a:r>
              <a:rPr lang="en-US"/>
              <a:t>Also kids begin to learn to hold and use a pencil, crayon, or marker and practice </a:t>
            </a:r>
            <a:r>
              <a:rPr lang="en-US" b="1"/>
              <a:t>*coloring and drawing*.</a:t>
            </a:r>
          </a:p>
          <a:p>
            <a:pPr marL="171450" indent="-171450">
              <a:buFont typeface="Arial"/>
              <a:buChar char="•"/>
            </a:pPr>
            <a:r>
              <a:rPr lang="en-US"/>
              <a:t>They will also begin to learn the names and sounds of</a:t>
            </a:r>
            <a:r>
              <a:rPr lang="en-US" b="1"/>
              <a:t> *letters*</a:t>
            </a:r>
            <a:r>
              <a:rPr lang="en-US"/>
              <a:t> and they practice tracing or writing letters and even work on writing their name. </a:t>
            </a:r>
          </a:p>
          <a:p>
            <a:endParaRPr lang="en-US"/>
          </a:p>
        </p:txBody>
      </p:sp>
      <p:sp>
        <p:nvSpPr>
          <p:cNvPr id="4" name="Slide Number Placeholder 3">
            <a:extLst>
              <a:ext uri="{FF2B5EF4-FFF2-40B4-BE49-F238E27FC236}">
                <a16:creationId xmlns:a16="http://schemas.microsoft.com/office/drawing/2014/main" id="{8EF8387A-11E3-E92E-B0B0-CBF2A962BCFE}"/>
              </a:ext>
            </a:extLst>
          </p:cNvPr>
          <p:cNvSpPr>
            <a:spLocks noGrp="1"/>
          </p:cNvSpPr>
          <p:nvPr>
            <p:ph type="sldNum" sz="quarter" idx="5"/>
          </p:nvPr>
        </p:nvSpPr>
        <p:spPr/>
        <p:txBody>
          <a:bodyPr/>
          <a:lstStyle/>
          <a:p>
            <a:fld id="{74579F2A-A549-4CD3-AD56-44EBFD07D0B3}" type="slidenum">
              <a:rPr lang="en-US" smtClean="0"/>
              <a:t>25</a:t>
            </a:fld>
            <a:endParaRPr lang="en-US"/>
          </a:p>
        </p:txBody>
      </p:sp>
    </p:spTree>
    <p:extLst>
      <p:ext uri="{BB962C8B-B14F-4D97-AF65-F5344CB8AC3E}">
        <p14:creationId xmlns:p14="http://schemas.microsoft.com/office/powerpoint/2010/main" val="1984914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9F743-1B83-0419-54AE-FD185E804C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D376B-CE79-C5C8-2A14-1F6B860FC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C6E9ED-AF54-C515-0DA3-20971E307D5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1:30</a:t>
            </a:r>
          </a:p>
          <a:p>
            <a:endParaRPr lang="en-US" b="1"/>
          </a:p>
          <a:p>
            <a:r>
              <a:rPr lang="en-US" b="1"/>
              <a:t>Intermediate skills</a:t>
            </a:r>
            <a:endParaRPr lang="en-US"/>
          </a:p>
          <a:p>
            <a:pPr marL="171450" indent="-171450">
              <a:buFont typeface="Arial"/>
              <a:buChar char="•"/>
            </a:pPr>
            <a:r>
              <a:rPr lang="en-US"/>
              <a:t>Students will work even more on learning to *</a:t>
            </a:r>
            <a:r>
              <a:rPr lang="en-US" b="1"/>
              <a:t>hear and repeat sounds</a:t>
            </a:r>
            <a:r>
              <a:rPr lang="en-US"/>
              <a:t> in words like syllables and rhyming</a:t>
            </a:r>
          </a:p>
          <a:p>
            <a:pPr marL="171450" indent="-171450">
              <a:buFont typeface="Arial"/>
              <a:buChar char="•"/>
            </a:pPr>
            <a:r>
              <a:rPr lang="en-US"/>
              <a:t>*</a:t>
            </a:r>
            <a:r>
              <a:rPr lang="en-US" b="1"/>
              <a:t>Letter writing</a:t>
            </a:r>
            <a:r>
              <a:rPr lang="en-US"/>
              <a:t>, or handwriting becomes really important in these grades</a:t>
            </a:r>
          </a:p>
          <a:p>
            <a:pPr marL="628650" lvl="1" indent="-171450">
              <a:buFont typeface="Arial"/>
              <a:buChar char="•"/>
            </a:pPr>
            <a:r>
              <a:rPr lang="en-US"/>
              <a:t>Practicing good letter writing can help students to learn their letters and sounds better AND </a:t>
            </a:r>
          </a:p>
          <a:p>
            <a:pPr marL="628650" lvl="1" indent="-171450">
              <a:buFont typeface="Arial"/>
              <a:buChar char="•"/>
            </a:pPr>
            <a:r>
              <a:rPr lang="en-US"/>
              <a:t>When they can write a letter easily—without thinking—they can then focus on spelling and getting their ideas on the paper.</a:t>
            </a:r>
          </a:p>
          <a:p>
            <a:pPr marL="171450" indent="-171450">
              <a:buFont typeface="Arial"/>
              <a:buChar char="•"/>
            </a:pPr>
            <a:r>
              <a:rPr lang="en-US"/>
              <a:t>These students </a:t>
            </a:r>
            <a:r>
              <a:rPr lang="en-US" i="1"/>
              <a:t>need </a:t>
            </a:r>
            <a:r>
              <a:rPr lang="en-US"/>
              <a:t>to learn to what *</a:t>
            </a:r>
            <a:r>
              <a:rPr lang="en-US" b="1"/>
              <a:t>letters go with what sounds*, </a:t>
            </a:r>
            <a:r>
              <a:rPr lang="en-US" b="0"/>
              <a:t>such as, the letter &lt;b&gt; says /b/ and &lt;r&gt; says /r/. </a:t>
            </a:r>
          </a:p>
          <a:p>
            <a:pPr marL="171450" indent="-171450">
              <a:buFont typeface="Arial"/>
              <a:buChar char="•"/>
            </a:pPr>
            <a:r>
              <a:rPr lang="en-US"/>
              <a:t>They need this because they will start learning </a:t>
            </a:r>
            <a:r>
              <a:rPr lang="en-US" b="0"/>
              <a:t>to blend sounds together </a:t>
            </a:r>
            <a:r>
              <a:rPr lang="en-US"/>
              <a:t>to *</a:t>
            </a:r>
            <a:r>
              <a:rPr lang="en-US" b="1"/>
              <a:t>read* </a:t>
            </a:r>
            <a:r>
              <a:rPr lang="en-US"/>
              <a:t>small words and </a:t>
            </a:r>
            <a:r>
              <a:rPr lang="en-US" b="0"/>
              <a:t>pull apart the sounds in words </a:t>
            </a:r>
            <a:r>
              <a:rPr lang="en-US"/>
              <a:t>to figure out how to </a:t>
            </a:r>
            <a:r>
              <a:rPr lang="en-US" b="1"/>
              <a:t>*spell* </a:t>
            </a:r>
            <a:r>
              <a:rPr lang="en-US"/>
              <a:t>them. </a:t>
            </a:r>
          </a:p>
          <a:p>
            <a:pPr marL="171450" indent="-171450">
              <a:buFont typeface="Arial"/>
              <a:buChar char="•"/>
            </a:pPr>
            <a:r>
              <a:rPr lang="en-US"/>
              <a:t>They will start to learn </a:t>
            </a:r>
            <a:r>
              <a:rPr lang="en-US" b="0"/>
              <a:t>new spelling and sound patterns like when we use the letters: </a:t>
            </a:r>
            <a:r>
              <a:rPr lang="en-US" b="0" err="1"/>
              <a:t>ch</a:t>
            </a:r>
            <a:r>
              <a:rPr lang="en-US" b="0"/>
              <a:t>, </a:t>
            </a:r>
            <a:r>
              <a:rPr lang="en-US" b="0" err="1"/>
              <a:t>dge</a:t>
            </a:r>
            <a:r>
              <a:rPr lang="en-US" b="0"/>
              <a:t>, and the silent or sneaky &lt;e&gt;. </a:t>
            </a:r>
          </a:p>
          <a:p>
            <a:pPr marL="628650" lvl="1" indent="-171450">
              <a:buFont typeface="Arial"/>
              <a:buChar char="•"/>
            </a:pPr>
            <a:r>
              <a:rPr lang="en-US"/>
              <a:t>AND they will learn the exceptions to those patterns. </a:t>
            </a:r>
          </a:p>
          <a:p>
            <a:pPr marL="171450" indent="-171450">
              <a:buFont typeface="Arial"/>
              <a:buChar char="•"/>
            </a:pPr>
            <a:r>
              <a:rPr lang="en-US"/>
              <a:t>Hard-to spell words (sometimes called sight, red, or heart words) will also be taught early in school.</a:t>
            </a:r>
          </a:p>
          <a:p>
            <a:pPr marL="171450" indent="-171450">
              <a:buFont typeface="Arial"/>
              <a:buChar char="•"/>
            </a:pPr>
            <a:r>
              <a:rPr lang="en-US"/>
              <a:t>Kids will also start to learn how to read and write simple sentences—</a:t>
            </a:r>
            <a:r>
              <a:rPr lang="en-US" b="0"/>
              <a:t>learning</a:t>
            </a:r>
            <a:r>
              <a:rPr lang="en-US" b="1"/>
              <a:t>  *sentence structure*</a:t>
            </a:r>
            <a:endParaRPr lang="en-US" b="0"/>
          </a:p>
        </p:txBody>
      </p:sp>
      <p:sp>
        <p:nvSpPr>
          <p:cNvPr id="4" name="Slide Number Placeholder 3">
            <a:extLst>
              <a:ext uri="{FF2B5EF4-FFF2-40B4-BE49-F238E27FC236}">
                <a16:creationId xmlns:a16="http://schemas.microsoft.com/office/drawing/2014/main" id="{3716D3B9-8B14-79F2-BB54-C71E23595421}"/>
              </a:ext>
            </a:extLst>
          </p:cNvPr>
          <p:cNvSpPr>
            <a:spLocks noGrp="1"/>
          </p:cNvSpPr>
          <p:nvPr>
            <p:ph type="sldNum" sz="quarter" idx="5"/>
          </p:nvPr>
        </p:nvSpPr>
        <p:spPr/>
        <p:txBody>
          <a:bodyPr/>
          <a:lstStyle/>
          <a:p>
            <a:fld id="{74579F2A-A549-4CD3-AD56-44EBFD07D0B3}" type="slidenum">
              <a:rPr lang="en-US" smtClean="0"/>
              <a:t>26</a:t>
            </a:fld>
            <a:endParaRPr lang="en-US"/>
          </a:p>
        </p:txBody>
      </p:sp>
    </p:spTree>
    <p:extLst>
      <p:ext uri="{BB962C8B-B14F-4D97-AF65-F5344CB8AC3E}">
        <p14:creationId xmlns:p14="http://schemas.microsoft.com/office/powerpoint/2010/main" val="2342706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EC1B-2488-1253-4253-3E8B649BA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BB7F5-3F7C-3E15-E0B0-474CADBDB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B79BFC-1898-D77A-13FF-C69177BFE1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50 sec</a:t>
            </a:r>
          </a:p>
          <a:p>
            <a:endParaRPr lang="en-US" b="1"/>
          </a:p>
          <a:p>
            <a:r>
              <a:rPr lang="en-US" b="1"/>
              <a:t>Advanced Skills</a:t>
            </a:r>
          </a:p>
          <a:p>
            <a:endParaRPr lang="en-US" b="1"/>
          </a:p>
          <a:p>
            <a:r>
              <a:rPr lang="en-US" b="0"/>
              <a:t>Students</a:t>
            </a:r>
            <a:r>
              <a:rPr lang="en-US" b="1"/>
              <a:t> </a:t>
            </a:r>
            <a:r>
              <a:rPr lang="en-US"/>
              <a:t>will learn to </a:t>
            </a:r>
            <a:r>
              <a:rPr lang="en-US" b="1"/>
              <a:t>read and spell *longer words*</a:t>
            </a:r>
            <a:r>
              <a:rPr lang="en-US"/>
              <a:t> using syllables and prefixes, roots, and suffixes. </a:t>
            </a:r>
          </a:p>
          <a:p>
            <a:pPr marL="171450" indent="-171450">
              <a:buFont typeface="Arial"/>
              <a:buChar char="•"/>
            </a:pPr>
            <a:r>
              <a:rPr lang="en-US"/>
              <a:t>Teachers will continue to </a:t>
            </a:r>
            <a:r>
              <a:rPr lang="en-US" b="1"/>
              <a:t>teach new words </a:t>
            </a:r>
            <a:r>
              <a:rPr lang="en-US"/>
              <a:t>that kids don't hear a lot in conversation to help them build a big *</a:t>
            </a:r>
            <a:r>
              <a:rPr lang="en-US" b="1"/>
              <a:t>vocabulary*. </a:t>
            </a:r>
          </a:p>
          <a:p>
            <a:pPr marL="171450" indent="-171450">
              <a:buFont typeface="Arial"/>
              <a:buChar char="•"/>
            </a:pPr>
            <a:r>
              <a:rPr lang="en-US"/>
              <a:t>And they will teach students ways or </a:t>
            </a:r>
            <a:r>
              <a:rPr lang="en-US" b="1"/>
              <a:t>skills to help them*understand*</a:t>
            </a:r>
            <a:r>
              <a:rPr lang="en-US"/>
              <a:t> what they read- since they will be reading longer books and reading passages. </a:t>
            </a:r>
          </a:p>
          <a:p>
            <a:pPr marL="171450" indent="-171450">
              <a:buFont typeface="Arial"/>
              <a:buChar char="•"/>
            </a:pPr>
            <a:r>
              <a:rPr lang="en-US"/>
              <a:t>In older grades students will keep </a:t>
            </a:r>
            <a:r>
              <a:rPr lang="en-US" b="1"/>
              <a:t>working on those *writing skills*</a:t>
            </a:r>
            <a:r>
              <a:rPr lang="en-US"/>
              <a:t> so they can write sentences, paragraphs and essays with good structure.</a:t>
            </a:r>
          </a:p>
          <a:p>
            <a:pPr marL="171450" indent="-171450">
              <a:buFont typeface="Arial"/>
              <a:buChar char="•"/>
            </a:pPr>
            <a:endParaRPr lang="en-US"/>
          </a:p>
          <a:p>
            <a:pPr marL="0" indent="0">
              <a:buFont typeface="Arial"/>
              <a:buNone/>
            </a:pPr>
            <a:endParaRPr lang="en-US" b="1"/>
          </a:p>
        </p:txBody>
      </p:sp>
      <p:sp>
        <p:nvSpPr>
          <p:cNvPr id="4" name="Slide Number Placeholder 3">
            <a:extLst>
              <a:ext uri="{FF2B5EF4-FFF2-40B4-BE49-F238E27FC236}">
                <a16:creationId xmlns:a16="http://schemas.microsoft.com/office/drawing/2014/main" id="{131D0E84-C0DE-D5B9-5F7F-0BF1ADEA9306}"/>
              </a:ext>
            </a:extLst>
          </p:cNvPr>
          <p:cNvSpPr>
            <a:spLocks noGrp="1"/>
          </p:cNvSpPr>
          <p:nvPr>
            <p:ph type="sldNum" sz="quarter" idx="5"/>
          </p:nvPr>
        </p:nvSpPr>
        <p:spPr/>
        <p:txBody>
          <a:bodyPr/>
          <a:lstStyle/>
          <a:p>
            <a:fld id="{74579F2A-A549-4CD3-AD56-44EBFD07D0B3}" type="slidenum">
              <a:rPr lang="en-US" smtClean="0"/>
              <a:t>27</a:t>
            </a:fld>
            <a:endParaRPr lang="en-US"/>
          </a:p>
        </p:txBody>
      </p:sp>
    </p:spTree>
    <p:extLst>
      <p:ext uri="{BB962C8B-B14F-4D97-AF65-F5344CB8AC3E}">
        <p14:creationId xmlns:p14="http://schemas.microsoft.com/office/powerpoint/2010/main" val="39461053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2:30 min</a:t>
            </a:r>
          </a:p>
          <a:p>
            <a:pPr marL="0" indent="0">
              <a:buFont typeface="Arial"/>
              <a:buNone/>
            </a:pPr>
            <a:endParaRPr lang="en-US" b="1"/>
          </a:p>
          <a:p>
            <a:pPr marL="171450" indent="-171450">
              <a:buFont typeface="Arial"/>
              <a:buChar char="•"/>
            </a:pPr>
            <a:r>
              <a:rPr lang="en-US" b="1"/>
              <a:t>At home</a:t>
            </a:r>
            <a:r>
              <a:rPr lang="en-US"/>
              <a:t>, our families can be a great help to our kids as they learn to read and write. </a:t>
            </a:r>
          </a:p>
          <a:p>
            <a:pPr marL="171450" indent="-171450">
              <a:buFont typeface="Arial"/>
              <a:buChar char="•"/>
            </a:pPr>
            <a:r>
              <a:rPr lang="en-US"/>
              <a:t>It is really fun and special to share moments of new learning with our kids! Here are some little ways that might be able to support their reading and writing. Some ideas might be:</a:t>
            </a:r>
          </a:p>
          <a:p>
            <a:pPr lvl="1" indent="-171450">
              <a:buFont typeface="Courier New"/>
              <a:buChar char="o"/>
            </a:pPr>
            <a:r>
              <a:rPr lang="en-US"/>
              <a:t>As simple as *</a:t>
            </a:r>
            <a:r>
              <a:rPr lang="en-US" b="1"/>
              <a:t>talking</a:t>
            </a:r>
            <a:r>
              <a:rPr lang="en-US"/>
              <a:t> with your child, having good conversations. Remember, listening and speaking are the foundation skills for reading and writing. Encourage them to ask questions. Conversations will help them learn new words, new sentence structures, and knowledge about the world that will help them to understand things that they read.</a:t>
            </a:r>
          </a:p>
          <a:p>
            <a:pPr lvl="1" indent="-171450">
              <a:buFont typeface="Courier New"/>
              <a:buChar char="o"/>
            </a:pPr>
            <a:r>
              <a:rPr lang="en-US"/>
              <a:t>If you can, read to your child, you could read them just stuff that's around, like the back of the cereal box, signs, the menu at a restaurant, or books; OR If reading is difficult for you, there are lots videos online of people reading children's books . You could ask your child's teacher if they have a favorite YouTube channel or storyteller they would recommend for your child's story time.</a:t>
            </a:r>
          </a:p>
          <a:p>
            <a:pPr lvl="1" indent="-171450">
              <a:buFont typeface="Courier New"/>
              <a:buChar char="o"/>
            </a:pPr>
            <a:r>
              <a:rPr lang="en-US"/>
              <a:t>Another idea might be to make some kind of letter cards or Post-its like we mentioned earlier so you </a:t>
            </a:r>
            <a:r>
              <a:rPr lang="en-US" b="1"/>
              <a:t>can just *play* around with letter sounds,</a:t>
            </a:r>
            <a:r>
              <a:rPr lang="en-US"/>
              <a:t> building words, and you can even make up your own matching or any other kind of letter games!</a:t>
            </a:r>
          </a:p>
          <a:p>
            <a:pPr lvl="1" indent="-171450">
              <a:buFont typeface="Courier New"/>
              <a:buChar char="o"/>
            </a:pPr>
            <a:r>
              <a:rPr lang="en-US"/>
              <a:t>Also, having *</a:t>
            </a:r>
            <a:r>
              <a:rPr lang="en-US" b="1"/>
              <a:t>writing materials* </a:t>
            </a:r>
            <a:r>
              <a:rPr lang="en-US"/>
              <a:t>like markers, crayons, pens or pencils, and any kind of paper just </a:t>
            </a:r>
            <a:r>
              <a:rPr lang="en-US" b="1"/>
              <a:t>around the house</a:t>
            </a:r>
            <a:r>
              <a:rPr lang="en-US"/>
              <a:t> encourages writing and spelling. Our kids can help us make a list, or we can write notes to each other, or they keep a journal of ideas, or a diary! AND Writing tools make great gifts for children too.</a:t>
            </a:r>
          </a:p>
          <a:p>
            <a:pPr lvl="1" indent="-171450">
              <a:buFont typeface="Courier New"/>
              <a:buChar char="o"/>
            </a:pPr>
            <a:r>
              <a:rPr lang="en-US"/>
              <a:t>AND this one is great! *</a:t>
            </a:r>
            <a:r>
              <a:rPr lang="en-US" b="1"/>
              <a:t>Audiobooks*! </a:t>
            </a:r>
            <a:r>
              <a:rPr lang="en-US"/>
              <a:t>Audiobooks are just the sound recording of someone reading a book. The library has lots of these we can get for free. We can play them from our phone—in the car or around the house. Audiobooks make it so kids can hear lots of new words, build a strong vocabulary, and learn about the world! </a:t>
            </a:r>
          </a:p>
          <a:p>
            <a:pPr lvl="1" indent="-171450">
              <a:buFont typeface="Courier New"/>
              <a:buChar char="o"/>
            </a:pPr>
            <a:r>
              <a:rPr lang="en-US"/>
              <a:t>Lastly, as they are learning to read, try and find what are called *</a:t>
            </a:r>
            <a:r>
              <a:rPr lang="en-US" b="1"/>
              <a:t>"decodable books"* </a:t>
            </a:r>
            <a:r>
              <a:rPr lang="en-US"/>
              <a:t>for early readers or readers that need more practice reading specific kinds of words. We have a great resource about decodable books we will share at the end of the presentation.</a:t>
            </a:r>
          </a:p>
        </p:txBody>
      </p:sp>
      <p:sp>
        <p:nvSpPr>
          <p:cNvPr id="4" name="Slide Number Placeholder 3"/>
          <p:cNvSpPr>
            <a:spLocks noGrp="1"/>
          </p:cNvSpPr>
          <p:nvPr>
            <p:ph type="sldNum" sz="quarter" idx="5"/>
          </p:nvPr>
        </p:nvSpPr>
        <p:spPr/>
        <p:txBody>
          <a:bodyPr/>
          <a:lstStyle/>
          <a:p>
            <a:fld id="{74579F2A-A549-4CD3-AD56-44EBFD07D0B3}" type="slidenum">
              <a:rPr lang="en-US" smtClean="0"/>
              <a:t>28</a:t>
            </a:fld>
            <a:endParaRPr lang="en-US"/>
          </a:p>
        </p:txBody>
      </p:sp>
    </p:spTree>
    <p:extLst>
      <p:ext uri="{BB962C8B-B14F-4D97-AF65-F5344CB8AC3E}">
        <p14:creationId xmlns:p14="http://schemas.microsoft.com/office/powerpoint/2010/main" val="22285317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30 secs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let's take a look at some</a:t>
            </a:r>
            <a:r>
              <a:rPr lang="en-US" b="1" dirty="0"/>
              <a:t> videos</a:t>
            </a:r>
            <a:r>
              <a:rPr lang="en-US" dirty="0"/>
              <a:t> that show some of the early and intermediate literacy skills in action!</a:t>
            </a:r>
          </a:p>
          <a:p>
            <a:endParaRPr lang="en-US" b="1" dirty="0"/>
          </a:p>
          <a:p>
            <a:r>
              <a:rPr lang="en-US" b="1" dirty="0"/>
              <a:t>[NOTE: Be sure to choose 2 or 3 videos and discussion questions for this section.)</a:t>
            </a:r>
          </a:p>
          <a:p>
            <a:endParaRPr lang="en-US" b="1" dirty="0"/>
          </a:p>
          <a:p>
            <a:r>
              <a:rPr lang="en-US" b="0" i="1" dirty="0"/>
              <a:t>Virtual Tip: Make sure you are sharing your computer sound for the videos.</a:t>
            </a:r>
          </a:p>
        </p:txBody>
      </p:sp>
      <p:sp>
        <p:nvSpPr>
          <p:cNvPr id="4" name="Slide Number Placeholder 3"/>
          <p:cNvSpPr>
            <a:spLocks noGrp="1"/>
          </p:cNvSpPr>
          <p:nvPr>
            <p:ph type="sldNum" sz="quarter" idx="5"/>
          </p:nvPr>
        </p:nvSpPr>
        <p:spPr/>
        <p:txBody>
          <a:bodyPr/>
          <a:lstStyle/>
          <a:p>
            <a:fld id="{74579F2A-A549-4CD3-AD56-44EBFD07D0B3}" type="slidenum">
              <a:rPr lang="en-US" smtClean="0"/>
              <a:t>29</a:t>
            </a:fld>
            <a:endParaRPr lang="en-US"/>
          </a:p>
        </p:txBody>
      </p:sp>
    </p:spTree>
    <p:extLst>
      <p:ext uri="{BB962C8B-B14F-4D97-AF65-F5344CB8AC3E}">
        <p14:creationId xmlns:p14="http://schemas.microsoft.com/office/powerpoint/2010/main" val="449157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1:00 min</a:t>
            </a:r>
          </a:p>
          <a:p>
            <a:endParaRPr lang="en-US" b="1"/>
          </a:p>
          <a:p>
            <a:r>
              <a:rPr lang="en-US" b="1"/>
              <a:t>Hearing Syllables Video (0:43)</a:t>
            </a:r>
          </a:p>
          <a:p>
            <a:r>
              <a:rPr lang="en-US"/>
              <a:t>In this video you'll see how a teacher helps students to listen for the "big chunks of sound" in words OR syllables.</a:t>
            </a:r>
          </a:p>
          <a:p>
            <a:endParaRPr lang="en-US"/>
          </a:p>
          <a:p>
            <a:r>
              <a:rPr lang="en-US"/>
              <a:t>As you watch, how are students using all of their senses? Could you see yourself practicing this at home? Have you seen your child practicing these at home?</a:t>
            </a:r>
          </a:p>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YouTube link: </a:t>
            </a:r>
            <a:r>
              <a:rPr lang="en-US">
                <a:solidFill>
                  <a:schemeClr val="tx1"/>
                </a:solidFill>
                <a:hlinkClick r:id="rId3"/>
              </a:rPr>
              <a:t>https://www.youtube.com/watch?v=C2I0tS-Z8iI&amp;t=3s</a:t>
            </a:r>
            <a:endParaRPr lang="en-US">
              <a:solidFill>
                <a:schemeClr val="tx1"/>
              </a:solidFill>
            </a:endParaRPr>
          </a:p>
          <a:p>
            <a:endParaRPr lang="en-US"/>
          </a:p>
          <a:p>
            <a:endParaRPr lang="en-US" b="1"/>
          </a:p>
        </p:txBody>
      </p:sp>
      <p:sp>
        <p:nvSpPr>
          <p:cNvPr id="4" name="Slide Number Placeholder 3"/>
          <p:cNvSpPr>
            <a:spLocks noGrp="1"/>
          </p:cNvSpPr>
          <p:nvPr>
            <p:ph type="sldNum" sz="quarter" idx="5"/>
          </p:nvPr>
        </p:nvSpPr>
        <p:spPr/>
        <p:txBody>
          <a:bodyPr/>
          <a:lstStyle/>
          <a:p>
            <a:fld id="{74579F2A-A549-4CD3-AD56-44EBFD07D0B3}" type="slidenum">
              <a:rPr lang="en-US" smtClean="0"/>
              <a:t>30</a:t>
            </a:fld>
            <a:endParaRPr lang="en-US"/>
          </a:p>
        </p:txBody>
      </p:sp>
    </p:spTree>
    <p:extLst>
      <p:ext uri="{BB962C8B-B14F-4D97-AF65-F5344CB8AC3E}">
        <p14:creationId xmlns:p14="http://schemas.microsoft.com/office/powerpoint/2010/main" val="12687991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mins</a:t>
            </a:r>
          </a:p>
          <a:p>
            <a:endParaRPr lang="en-US"/>
          </a:p>
          <a:p>
            <a:r>
              <a:rPr lang="en-US"/>
              <a:t>Now, turn and talk to the people next to you and share what your thoughts to the questions.</a:t>
            </a:r>
          </a:p>
          <a:p>
            <a:pPr marL="342900" indent="-342900">
              <a:buAutoNum type="arabicPeriod"/>
            </a:pPr>
            <a:r>
              <a:rPr lang="en-US"/>
              <a:t>How are students using all of their senses?</a:t>
            </a:r>
          </a:p>
          <a:p>
            <a:pPr marL="342900" indent="-342900">
              <a:buAutoNum type="arabicPeriod"/>
            </a:pPr>
            <a:r>
              <a:rPr lang="en-US"/>
              <a:t>How could you see yourself practicing this skill at home with your child? </a:t>
            </a:r>
          </a:p>
          <a:p>
            <a:pPr marL="342900" indent="-342900">
              <a:buAutoNum type="arabicPeriod"/>
            </a:pPr>
            <a:r>
              <a:rPr lang="en-US"/>
              <a:t>How have you seen your child practicing this skill at home?</a:t>
            </a:r>
          </a:p>
          <a:p>
            <a:endParaRPr lang="en-US"/>
          </a:p>
          <a:p>
            <a:r>
              <a:rPr lang="en-US"/>
              <a:t>[After a few minutes, ask for any parent to share to the whole group].</a:t>
            </a:r>
          </a:p>
          <a:p>
            <a:endParaRPr lang="en-US" i="0"/>
          </a:p>
          <a:p>
            <a:r>
              <a:rPr lang="en-US" i="0"/>
              <a:t>[Participants should note: </a:t>
            </a:r>
            <a:r>
              <a:rPr lang="en-US"/>
              <a:t>The teacher helps students to listen for the "big chunks of sound" in words OR syllables.</a:t>
            </a:r>
          </a:p>
          <a:p>
            <a:r>
              <a:rPr lang="en-US"/>
              <a:t>The kids are using all of their senses: listening, speaking, watching, and using their hands to really engage with the words.]</a:t>
            </a:r>
          </a:p>
          <a:p>
            <a:endParaRPr lang="en-US" i="0"/>
          </a:p>
          <a:p>
            <a:endParaRPr lang="en-US" i="0"/>
          </a:p>
          <a:p>
            <a:r>
              <a:rPr lang="en-US" b="1" i="1"/>
              <a:t>Virtual Tip: Have families share in the chat or unmute to share their answers to the questions.</a:t>
            </a:r>
          </a:p>
        </p:txBody>
      </p:sp>
      <p:sp>
        <p:nvSpPr>
          <p:cNvPr id="4" name="Slide Number Placeholder 3"/>
          <p:cNvSpPr>
            <a:spLocks noGrp="1"/>
          </p:cNvSpPr>
          <p:nvPr>
            <p:ph type="sldNum" sz="quarter" idx="5"/>
          </p:nvPr>
        </p:nvSpPr>
        <p:spPr/>
        <p:txBody>
          <a:bodyPr/>
          <a:lstStyle/>
          <a:p>
            <a:fld id="{74579F2A-A549-4CD3-AD56-44EBFD07D0B3}" type="slidenum">
              <a:rPr lang="en-US" smtClean="0"/>
              <a:t>31</a:t>
            </a:fld>
            <a:endParaRPr lang="en-US"/>
          </a:p>
        </p:txBody>
      </p:sp>
    </p:spTree>
    <p:extLst>
      <p:ext uri="{BB962C8B-B14F-4D97-AF65-F5344CB8AC3E}">
        <p14:creationId xmlns:p14="http://schemas.microsoft.com/office/powerpoint/2010/main" val="1838804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1:30 min</a:t>
            </a:r>
          </a:p>
          <a:p>
            <a:endParaRPr lang="en-US" b="1"/>
          </a:p>
          <a:p>
            <a:r>
              <a:rPr lang="en-US" b="1"/>
              <a:t>This video is of a whole class and shows lots of ways to help kids hear the sounds in words. (beginning to 1:03)</a:t>
            </a:r>
          </a:p>
          <a:p>
            <a:endParaRPr lang="en-US" b="1"/>
          </a:p>
          <a:p>
            <a:r>
              <a:rPr lang="en-US" b="1"/>
              <a:t>YouTube link: https://www.youtube.com/watch?v=rhZMjpcvpGA&amp;t=1s</a:t>
            </a:r>
          </a:p>
          <a:p>
            <a:endParaRPr lang="en-US" b="1"/>
          </a:p>
          <a:p>
            <a:pPr>
              <a:spcAft>
                <a:spcPts val="1200"/>
              </a:spcAft>
            </a:pPr>
            <a:r>
              <a:rPr lang="en-US" sz="1200">
                <a:latin typeface="Arial" panose="020B0604020202020204" pitchFamily="34" charset="0"/>
                <a:cs typeface="Arial" panose="020B0604020202020204" pitchFamily="34" charset="0"/>
              </a:rPr>
              <a:t>As you watch:</a:t>
            </a:r>
          </a:p>
          <a:p>
            <a:pPr>
              <a:spcAft>
                <a:spcPts val="1200"/>
              </a:spcAft>
            </a:pPr>
            <a:endParaRPr lang="en-US" sz="1200">
              <a:latin typeface="Arial" panose="020B0604020202020204" pitchFamily="34" charset="0"/>
              <a:cs typeface="Arial" panose="020B0604020202020204" pitchFamily="34" charset="0"/>
            </a:endParaRPr>
          </a:p>
          <a:p>
            <a:pPr marL="342900" indent="-342900">
              <a:spcAft>
                <a:spcPts val="1200"/>
              </a:spcAft>
              <a:buAutoNum type="arabicPeriod"/>
            </a:pPr>
            <a:r>
              <a:rPr lang="en-US" sz="1200">
                <a:latin typeface="Arial" panose="020B0604020202020204" pitchFamily="34" charset="0"/>
                <a:cs typeface="Arial" panose="020B0604020202020204" pitchFamily="34" charset="0"/>
              </a:rPr>
              <a:t>What do you notice the teacher does to help the students?</a:t>
            </a:r>
          </a:p>
          <a:p>
            <a:pPr marL="342900" indent="-342900">
              <a:spcAft>
                <a:spcPts val="1200"/>
              </a:spcAft>
              <a:buAutoNum type="arabicPeriod"/>
            </a:pPr>
            <a:r>
              <a:rPr lang="en-US" sz="1200">
                <a:latin typeface="Arial" panose="020B0604020202020204" pitchFamily="34" charset="0"/>
                <a:cs typeface="Arial" panose="020B0604020202020204" pitchFamily="34" charset="0"/>
              </a:rPr>
              <a:t>How could you practice this skill at home with your child? </a:t>
            </a:r>
          </a:p>
          <a:p>
            <a:pPr marL="342900" indent="-342900">
              <a:spcAft>
                <a:spcPts val="1200"/>
              </a:spcAft>
              <a:buAutoNum type="arabicPeriod"/>
            </a:pPr>
            <a:r>
              <a:rPr lang="en-US" sz="1200">
                <a:latin typeface="Arial" panose="020B0604020202020204" pitchFamily="34" charset="0"/>
                <a:cs typeface="Arial" panose="020B0604020202020204" pitchFamily="34" charset="0"/>
              </a:rPr>
              <a:t>How have you seen your child practicing this skill at home?</a:t>
            </a:r>
          </a:p>
          <a:p>
            <a:endParaRPr lang="en-US" b="1"/>
          </a:p>
          <a:p>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a:t>Virtual Tip: Have families share in the chat or unmute to share their answers to the questions.</a:t>
            </a:r>
          </a:p>
          <a:p>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32</a:t>
            </a:fld>
            <a:endParaRPr lang="en-US"/>
          </a:p>
        </p:txBody>
      </p:sp>
    </p:spTree>
    <p:extLst>
      <p:ext uri="{BB962C8B-B14F-4D97-AF65-F5344CB8AC3E}">
        <p14:creationId xmlns:p14="http://schemas.microsoft.com/office/powerpoint/2010/main" val="3325882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min</a:t>
            </a:r>
          </a:p>
          <a:p>
            <a:endParaRPr lang="en-US"/>
          </a:p>
          <a:p>
            <a:r>
              <a:rPr lang="en-US"/>
              <a:t>Now, turn and talk to the people next to you and share what your thoughts to the questions.</a:t>
            </a:r>
          </a:p>
          <a:p>
            <a:endParaRPr lang="en-US"/>
          </a:p>
          <a:p>
            <a:r>
              <a:rPr lang="en-US"/>
              <a:t>[After a few minutes, ask for any parent to share to the whole group].</a:t>
            </a:r>
          </a:p>
          <a:p>
            <a:endParaRPr lang="en-US"/>
          </a:p>
          <a:p>
            <a:endParaRPr lang="en-US"/>
          </a:p>
          <a:p>
            <a:r>
              <a:rPr lang="en-US"/>
              <a:t>[Participants should note:</a:t>
            </a:r>
          </a:p>
          <a:p>
            <a:r>
              <a:rPr lang="en-US"/>
              <a:t>This teachers helps kids to listen for:</a:t>
            </a:r>
          </a:p>
          <a:p>
            <a:pPr marL="171450" indent="-171450">
              <a:buFont typeface="Arial"/>
              <a:buChar char="•"/>
            </a:pPr>
            <a:r>
              <a:rPr lang="en-US"/>
              <a:t>The first sound in a word</a:t>
            </a:r>
          </a:p>
          <a:p>
            <a:pPr marL="171450" indent="-171450">
              <a:buFont typeface="Arial"/>
              <a:buChar char="•"/>
            </a:pPr>
            <a:r>
              <a:rPr lang="en-US"/>
              <a:t>The middle sound in a word</a:t>
            </a:r>
          </a:p>
          <a:p>
            <a:pPr marL="171450" indent="-171450">
              <a:buFont typeface="Arial"/>
              <a:buChar char="•"/>
            </a:pPr>
            <a:r>
              <a:rPr lang="en-US"/>
              <a:t>How to blend sounds together to make a word (for sounding out when reading)</a:t>
            </a:r>
          </a:p>
          <a:p>
            <a:pPr marL="171450" indent="-171450">
              <a:buFont typeface="Arial"/>
              <a:buChar char="•"/>
            </a:pPr>
            <a:r>
              <a:rPr lang="en-US"/>
              <a:t>How to break a word apart into sounds (like you would need to do for spelling)]</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a:t>Virtual Tip: Have families share in the chat or unmute to share their answers to the questions.</a:t>
            </a:r>
          </a:p>
          <a:p>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33</a:t>
            </a:fld>
            <a:endParaRPr lang="en-US"/>
          </a:p>
        </p:txBody>
      </p:sp>
    </p:spTree>
    <p:extLst>
      <p:ext uri="{BB962C8B-B14F-4D97-AF65-F5344CB8AC3E}">
        <p14:creationId xmlns:p14="http://schemas.microsoft.com/office/powerpoint/2010/main" val="12529799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1:30 min</a:t>
            </a:r>
          </a:p>
          <a:p>
            <a:endParaRPr lang="en-US"/>
          </a:p>
          <a:p>
            <a:r>
              <a:rPr lang="en-US"/>
              <a:t>This video will show you a teacher or parent working one-on-one with a student.</a:t>
            </a:r>
          </a:p>
          <a:p>
            <a:endParaRPr lang="en-US"/>
          </a:p>
          <a:p>
            <a:pPr>
              <a:spcAft>
                <a:spcPts val="1200"/>
              </a:spcAft>
            </a:pPr>
            <a:r>
              <a:rPr lang="en-US" sz="1200">
                <a:latin typeface="Arial" panose="020B0604020202020204" pitchFamily="34" charset="0"/>
                <a:cs typeface="Arial" panose="020B0604020202020204" pitchFamily="34" charset="0"/>
              </a:rPr>
              <a:t>As you watch:</a:t>
            </a:r>
          </a:p>
          <a:p>
            <a:pPr>
              <a:spcAft>
                <a:spcPts val="1200"/>
              </a:spcAft>
            </a:pPr>
            <a:endParaRPr lang="en-US" sz="1200">
              <a:latin typeface="Arial" panose="020B0604020202020204" pitchFamily="34" charset="0"/>
              <a:cs typeface="Arial" panose="020B0604020202020204" pitchFamily="34" charset="0"/>
            </a:endParaRPr>
          </a:p>
          <a:p>
            <a:pPr marL="342900" indent="-342900">
              <a:spcAft>
                <a:spcPts val="1200"/>
              </a:spcAft>
              <a:buAutoNum type="arabicPeriod"/>
            </a:pPr>
            <a:r>
              <a:rPr lang="en-US" sz="1200">
                <a:latin typeface="Arial" panose="020B0604020202020204" pitchFamily="34" charset="0"/>
                <a:cs typeface="Arial" panose="020B0604020202020204" pitchFamily="34" charset="0"/>
              </a:rPr>
              <a:t>How did the teacher help this student spell words?</a:t>
            </a:r>
          </a:p>
          <a:p>
            <a:pPr marL="342900" indent="-342900">
              <a:spcAft>
                <a:spcPts val="1200"/>
              </a:spcAft>
              <a:buAutoNum type="arabicPeriod"/>
            </a:pPr>
            <a:r>
              <a:rPr lang="en-US" sz="1200">
                <a:latin typeface="Arial" panose="020B0604020202020204" pitchFamily="34" charset="0"/>
                <a:cs typeface="Arial" panose="020B0604020202020204" pitchFamily="34" charset="0"/>
              </a:rPr>
              <a:t>How could you practice this skill at home with your child? </a:t>
            </a:r>
          </a:p>
          <a:p>
            <a:pPr marL="342900" indent="-342900">
              <a:spcAft>
                <a:spcPts val="1200"/>
              </a:spcAft>
              <a:buAutoNum type="arabicPeriod"/>
            </a:pPr>
            <a:r>
              <a:rPr lang="en-US" sz="1200">
                <a:latin typeface="Arial" panose="020B0604020202020204" pitchFamily="34" charset="0"/>
                <a:cs typeface="Arial" panose="020B0604020202020204" pitchFamily="34" charset="0"/>
              </a:rPr>
              <a:t>How have you seen your child practicing this skill at home?</a:t>
            </a:r>
          </a:p>
          <a:p>
            <a:endParaRPr lang="en-US"/>
          </a:p>
          <a:p>
            <a:endParaRPr lang="en-US" b="1"/>
          </a:p>
          <a:p>
            <a:r>
              <a:rPr lang="en-US" b="1"/>
              <a:t>YouTube link: https://www.youtube.com/watch?v=HYEHJiffwoM</a:t>
            </a:r>
          </a:p>
        </p:txBody>
      </p:sp>
      <p:sp>
        <p:nvSpPr>
          <p:cNvPr id="4" name="Slide Number Placeholder 3"/>
          <p:cNvSpPr>
            <a:spLocks noGrp="1"/>
          </p:cNvSpPr>
          <p:nvPr>
            <p:ph type="sldNum" sz="quarter" idx="5"/>
          </p:nvPr>
        </p:nvSpPr>
        <p:spPr/>
        <p:txBody>
          <a:bodyPr/>
          <a:lstStyle/>
          <a:p>
            <a:fld id="{74579F2A-A549-4CD3-AD56-44EBFD07D0B3}" type="slidenum">
              <a:rPr lang="en-US" smtClean="0"/>
              <a:t>34</a:t>
            </a:fld>
            <a:endParaRPr lang="en-US"/>
          </a:p>
        </p:txBody>
      </p:sp>
    </p:spTree>
    <p:extLst>
      <p:ext uri="{BB962C8B-B14F-4D97-AF65-F5344CB8AC3E}">
        <p14:creationId xmlns:p14="http://schemas.microsoft.com/office/powerpoint/2010/main" val="24022129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mins</a:t>
            </a:r>
          </a:p>
          <a:p>
            <a:endParaRPr lang="en-US"/>
          </a:p>
          <a:p>
            <a:r>
              <a:rPr lang="en-US"/>
              <a:t>Now, turn and talk to the people next to you and share what your thoughts to the questions.</a:t>
            </a:r>
          </a:p>
          <a:p>
            <a:endParaRPr lang="en-US"/>
          </a:p>
          <a:p>
            <a:r>
              <a:rPr lang="en-US"/>
              <a:t>[After a few minutes, ask for any parent to share to the whole group].</a:t>
            </a:r>
          </a:p>
          <a:p>
            <a:endParaRPr lang="en-US"/>
          </a:p>
          <a:p>
            <a:pPr marL="171450" indent="-171450">
              <a:buFont typeface="Arial"/>
              <a:buChar char="•"/>
            </a:pPr>
            <a:r>
              <a:rPr lang="en-US"/>
              <a:t>[</a:t>
            </a:r>
            <a:r>
              <a:rPr lang="en-US" err="1"/>
              <a:t>Particpants</a:t>
            </a:r>
            <a:r>
              <a:rPr lang="en-US"/>
              <a:t> should note: The student </a:t>
            </a:r>
            <a:r>
              <a:rPr lang="en-US" b="1"/>
              <a:t>listens for the sounds </a:t>
            </a:r>
            <a:r>
              <a:rPr lang="en-US"/>
              <a:t>in the word "got" and  </a:t>
            </a:r>
            <a:r>
              <a:rPr lang="en-US" b="1"/>
              <a:t>writes the letter</a:t>
            </a:r>
            <a:r>
              <a:rPr lang="en-US"/>
              <a:t> for each sound to spell the word. Families can do this activity at home with cheerios or any small objects. Notice that children are taught to use their fingers to "tap out the sounds“]</a:t>
            </a:r>
          </a:p>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a:t>Virtual Tip: Have families share in the chat or unmute to share their answers to the questions.</a:t>
            </a:r>
          </a:p>
          <a:p>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35</a:t>
            </a:fld>
            <a:endParaRPr lang="en-US"/>
          </a:p>
        </p:txBody>
      </p:sp>
    </p:spTree>
    <p:extLst>
      <p:ext uri="{BB962C8B-B14F-4D97-AF65-F5344CB8AC3E}">
        <p14:creationId xmlns:p14="http://schemas.microsoft.com/office/powerpoint/2010/main" val="35873752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1:30 min</a:t>
            </a:r>
          </a:p>
          <a:p>
            <a:endParaRPr lang="en-US">
              <a:latin typeface="Roboto"/>
              <a:ea typeface="Roboto"/>
              <a:cs typeface="Roboto"/>
            </a:endParaRPr>
          </a:p>
          <a:p>
            <a:r>
              <a:rPr lang="en-US">
                <a:latin typeface="Roboto"/>
                <a:ea typeface="Roboto"/>
                <a:cs typeface="Roboto"/>
              </a:rPr>
              <a:t>This video shows a big classroom lesson with first grade students. In this, the kids are running the show!</a:t>
            </a:r>
          </a:p>
          <a:p>
            <a:endParaRPr lang="en-US">
              <a:latin typeface="Roboto"/>
              <a:ea typeface="Roboto"/>
              <a:cs typeface="Roboto"/>
            </a:endParaRPr>
          </a:p>
          <a:p>
            <a:pPr>
              <a:spcAft>
                <a:spcPts val="1200"/>
              </a:spcAft>
            </a:pPr>
            <a:r>
              <a:rPr lang="en-US" sz="1200">
                <a:latin typeface="Arial" panose="020B0604020202020204" pitchFamily="34" charset="0"/>
                <a:cs typeface="Arial" panose="020B0604020202020204" pitchFamily="34" charset="0"/>
              </a:rPr>
              <a:t>As you watch:</a:t>
            </a:r>
          </a:p>
          <a:p>
            <a:pPr>
              <a:spcAft>
                <a:spcPts val="1200"/>
              </a:spcAft>
            </a:pPr>
            <a:endParaRPr lang="en-US" sz="1200">
              <a:latin typeface="Arial" panose="020B0604020202020204" pitchFamily="34" charset="0"/>
              <a:cs typeface="Arial" panose="020B0604020202020204" pitchFamily="34" charset="0"/>
            </a:endParaRPr>
          </a:p>
          <a:p>
            <a:pPr marL="342900" indent="-342900">
              <a:spcAft>
                <a:spcPts val="1200"/>
              </a:spcAft>
              <a:buAutoNum type="arabicPeriod"/>
            </a:pPr>
            <a:r>
              <a:rPr lang="en-US" sz="1200">
                <a:latin typeface="Arial" panose="020B0604020202020204" pitchFamily="34" charset="0"/>
                <a:cs typeface="Arial" panose="020B0604020202020204" pitchFamily="34" charset="0"/>
              </a:rPr>
              <a:t>What do you notice the students doing?</a:t>
            </a:r>
          </a:p>
          <a:p>
            <a:pPr marL="342900" indent="-342900">
              <a:spcAft>
                <a:spcPts val="1200"/>
              </a:spcAft>
              <a:buAutoNum type="arabicPeriod"/>
            </a:pPr>
            <a:r>
              <a:rPr lang="en-US" sz="1200">
                <a:latin typeface="Arial" panose="020B0604020202020204" pitchFamily="34" charset="0"/>
                <a:cs typeface="Arial" panose="020B0604020202020204" pitchFamily="34" charset="0"/>
              </a:rPr>
              <a:t>How could you see yourself practicing this skill at home with your child? </a:t>
            </a:r>
          </a:p>
          <a:p>
            <a:pPr marL="342900" indent="-342900">
              <a:spcAft>
                <a:spcPts val="1200"/>
              </a:spcAft>
              <a:buAutoNum type="arabicPeriod"/>
            </a:pPr>
            <a:r>
              <a:rPr lang="en-US" sz="1200">
                <a:latin typeface="Arial" panose="020B0604020202020204" pitchFamily="34" charset="0"/>
                <a:cs typeface="Arial" panose="020B0604020202020204" pitchFamily="34" charset="0"/>
              </a:rPr>
              <a:t>How have you seen your child practicing this skill at home?</a:t>
            </a:r>
          </a:p>
          <a:p>
            <a:endParaRPr lang="en-US">
              <a:latin typeface="Roboto"/>
              <a:ea typeface="Roboto"/>
              <a:cs typeface="Roboto"/>
            </a:endParaRPr>
          </a:p>
          <a:p>
            <a:endParaRPr lang="en-US">
              <a:latin typeface="Roboto"/>
              <a:ea typeface="Roboto"/>
              <a:cs typeface="Roboto"/>
            </a:endParaRPr>
          </a:p>
          <a:p>
            <a:r>
              <a:rPr lang="en-US">
                <a:latin typeface="Roboto"/>
                <a:ea typeface="Roboto"/>
                <a:cs typeface="Roboto"/>
              </a:rPr>
              <a:t>YouTube link: https://www.youtube.com/watch?v=nHNKNxNDuCU </a:t>
            </a:r>
          </a:p>
        </p:txBody>
      </p:sp>
      <p:sp>
        <p:nvSpPr>
          <p:cNvPr id="4" name="Slide Number Placeholder 3"/>
          <p:cNvSpPr>
            <a:spLocks noGrp="1"/>
          </p:cNvSpPr>
          <p:nvPr>
            <p:ph type="sldNum" sz="quarter" idx="5"/>
          </p:nvPr>
        </p:nvSpPr>
        <p:spPr/>
        <p:txBody>
          <a:bodyPr/>
          <a:lstStyle/>
          <a:p>
            <a:fld id="{74579F2A-A549-4CD3-AD56-44EBFD07D0B3}" type="slidenum">
              <a:rPr lang="en-US" smtClean="0"/>
              <a:t>36</a:t>
            </a:fld>
            <a:endParaRPr lang="en-US"/>
          </a:p>
        </p:txBody>
      </p:sp>
    </p:spTree>
    <p:extLst>
      <p:ext uri="{BB962C8B-B14F-4D97-AF65-F5344CB8AC3E}">
        <p14:creationId xmlns:p14="http://schemas.microsoft.com/office/powerpoint/2010/main" val="32601679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mins</a:t>
            </a:r>
          </a:p>
          <a:p>
            <a:endParaRPr lang="en-US"/>
          </a:p>
          <a:p>
            <a:r>
              <a:rPr lang="en-US"/>
              <a:t>Now, turn and talk to the people next to you and share what your thoughts to the questions.</a:t>
            </a:r>
          </a:p>
          <a:p>
            <a:endParaRPr lang="en-US"/>
          </a:p>
          <a:p>
            <a:r>
              <a:rPr lang="en-US"/>
              <a:t>[After a few minutes, ask for any parent to share to the whole group].</a:t>
            </a:r>
          </a:p>
          <a:p>
            <a:endParaRPr lang="en-US"/>
          </a:p>
          <a:p>
            <a:r>
              <a:rPr lang="en-US"/>
              <a:t>[Participants should note: </a:t>
            </a:r>
            <a:r>
              <a:rPr lang="en-US">
                <a:latin typeface="Roboto"/>
                <a:ea typeface="Roboto"/>
                <a:cs typeface="Roboto"/>
              </a:rPr>
              <a:t>The students</a:t>
            </a:r>
          </a:p>
          <a:p>
            <a:endParaRPr lang="en-US">
              <a:latin typeface="Roboto"/>
              <a:ea typeface="Roboto"/>
              <a:cs typeface="Roboto"/>
            </a:endParaRPr>
          </a:p>
          <a:p>
            <a:pPr marL="171450" indent="-171450">
              <a:buFont typeface="Arial"/>
              <a:buChar char="•"/>
            </a:pPr>
            <a:r>
              <a:rPr lang="en-US">
                <a:latin typeface="Roboto"/>
                <a:ea typeface="Roboto"/>
                <a:cs typeface="Roboto"/>
              </a:rPr>
              <a:t>Do a letter-sound warm-up</a:t>
            </a:r>
          </a:p>
          <a:p>
            <a:pPr marL="171450" indent="-171450">
              <a:buFont typeface="Arial"/>
              <a:buChar char="•"/>
            </a:pPr>
            <a:r>
              <a:rPr lang="en-US">
                <a:latin typeface="Roboto"/>
                <a:ea typeface="Roboto"/>
                <a:cs typeface="Roboto"/>
              </a:rPr>
              <a:t>Practice building a word together</a:t>
            </a:r>
          </a:p>
          <a:p>
            <a:pPr marL="171450" indent="-171450">
              <a:buFont typeface="Arial"/>
              <a:buChar char="•"/>
            </a:pPr>
            <a:r>
              <a:rPr lang="en-US">
                <a:latin typeface="Roboto"/>
                <a:ea typeface="Roboto"/>
                <a:cs typeface="Roboto"/>
              </a:rPr>
              <a:t>Then figure out the syllable type (which helps them figure out what the vowel sound will be)</a:t>
            </a:r>
          </a:p>
          <a:p>
            <a:endParaRPr lang="en-US">
              <a:latin typeface="Roboto"/>
              <a:ea typeface="Roboto"/>
              <a:cs typeface="Roboto"/>
            </a:endParaRPr>
          </a:p>
          <a:p>
            <a:r>
              <a:rPr lang="en-US">
                <a:latin typeface="Roboto"/>
                <a:ea typeface="Roboto"/>
                <a:cs typeface="Roboto"/>
              </a:rPr>
              <a:t>You can play with building words just like this at home using:</a:t>
            </a:r>
          </a:p>
          <a:p>
            <a:pPr marL="171450" indent="-171450">
              <a:buFont typeface="Arial"/>
              <a:buChar char="•"/>
            </a:pPr>
            <a:r>
              <a:rPr lang="en-US">
                <a:latin typeface="Roboto"/>
                <a:ea typeface="Roboto"/>
                <a:cs typeface="Roboto"/>
              </a:rPr>
              <a:t>post its or index cards with letters drawn on them</a:t>
            </a:r>
          </a:p>
          <a:p>
            <a:pPr marL="171450" indent="-171450">
              <a:buFont typeface="Arial"/>
              <a:buChar char="•"/>
            </a:pPr>
            <a:r>
              <a:rPr lang="en-US">
                <a:latin typeface="Roboto"/>
                <a:ea typeface="Roboto"/>
                <a:cs typeface="Roboto"/>
              </a:rPr>
              <a:t>you can use them to do what you see in the video OR play matching or go fish type games!]</a:t>
            </a:r>
          </a:p>
          <a:p>
            <a:pPr marL="171450" indent="-171450">
              <a:buFont typeface="Arial"/>
              <a:buChar char="•"/>
            </a:pPr>
            <a:endParaRPr lang="en-US">
              <a:latin typeface="Roboto"/>
              <a:ea typeface="Roboto"/>
              <a:cs typeface="Roboto"/>
            </a:endParaRPr>
          </a:p>
          <a:p>
            <a:pPr marL="171450" indent="-171450">
              <a:buFont typeface="Arial"/>
              <a:buChar char="•"/>
            </a:pPr>
            <a:endParaRPr lang="en-US">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b="1" i="1"/>
              <a:t>Virtual Tip: Have families share in the chat or unmute to share their answers to the questions.</a:t>
            </a:r>
          </a:p>
          <a:p>
            <a:pPr marL="171450" indent="-171450">
              <a:buFont typeface="Arial"/>
              <a:buChar char="•"/>
            </a:pPr>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37</a:t>
            </a:fld>
            <a:endParaRPr lang="en-US"/>
          </a:p>
        </p:txBody>
      </p:sp>
    </p:spTree>
    <p:extLst>
      <p:ext uri="{BB962C8B-B14F-4D97-AF65-F5344CB8AC3E}">
        <p14:creationId xmlns:p14="http://schemas.microsoft.com/office/powerpoint/2010/main" val="9067581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1:30 min</a:t>
            </a:r>
          </a:p>
          <a:p>
            <a:pPr marL="0" indent="0">
              <a:buFont typeface="Arial"/>
              <a:buNone/>
            </a:pPr>
            <a:endParaRPr lang="en-US">
              <a:latin typeface="Arial"/>
              <a:cs typeface="Arial"/>
            </a:endParaRPr>
          </a:p>
          <a:p>
            <a:pPr marL="0" indent="0">
              <a:buFont typeface="Arial"/>
              <a:buNone/>
            </a:pPr>
            <a:r>
              <a:rPr lang="en-US">
                <a:latin typeface="Arial"/>
                <a:cs typeface="Arial"/>
              </a:rPr>
              <a:t>This last video shows three kids sorting words that have some of the same letters.</a:t>
            </a:r>
          </a:p>
          <a:p>
            <a:pPr marL="0" indent="0">
              <a:buFont typeface="Arial"/>
              <a:buNone/>
            </a:pPr>
            <a:endParaRPr lang="en-US">
              <a:latin typeface="Arial"/>
              <a:cs typeface="Arial"/>
            </a:endParaRPr>
          </a:p>
          <a:p>
            <a:pPr>
              <a:spcAft>
                <a:spcPts val="1200"/>
              </a:spcAft>
            </a:pPr>
            <a:r>
              <a:rPr lang="en-US" sz="1200">
                <a:latin typeface="Arial" panose="020B0604020202020204" pitchFamily="34" charset="0"/>
                <a:cs typeface="Arial" panose="020B0604020202020204" pitchFamily="34" charset="0"/>
              </a:rPr>
              <a:t>As you watch:</a:t>
            </a:r>
          </a:p>
          <a:p>
            <a:pPr>
              <a:spcAft>
                <a:spcPts val="1200"/>
              </a:spcAft>
            </a:pPr>
            <a:endParaRPr lang="en-US" sz="1200">
              <a:latin typeface="Arial" panose="020B0604020202020204" pitchFamily="34" charset="0"/>
              <a:cs typeface="Arial" panose="020B0604020202020204" pitchFamily="34" charset="0"/>
            </a:endParaRPr>
          </a:p>
          <a:p>
            <a:pPr marL="342900" indent="-342900">
              <a:spcAft>
                <a:spcPts val="1200"/>
              </a:spcAft>
              <a:buAutoNum type="arabicPeriod"/>
            </a:pPr>
            <a:r>
              <a:rPr lang="en-US" sz="1200">
                <a:latin typeface="Arial" panose="020B0604020202020204" pitchFamily="34" charset="0"/>
                <a:cs typeface="Arial" panose="020B0604020202020204" pitchFamily="34" charset="0"/>
              </a:rPr>
              <a:t>What do you notice the teacher and students doing?</a:t>
            </a:r>
          </a:p>
          <a:p>
            <a:pPr marL="342900" indent="-342900">
              <a:spcAft>
                <a:spcPts val="1200"/>
              </a:spcAft>
              <a:buAutoNum type="arabicPeriod"/>
            </a:pPr>
            <a:r>
              <a:rPr lang="en-US" sz="1200">
                <a:latin typeface="Arial" panose="020B0604020202020204" pitchFamily="34" charset="0"/>
                <a:cs typeface="Arial" panose="020B0604020202020204" pitchFamily="34" charset="0"/>
              </a:rPr>
              <a:t>How could you see yourself practicing this skill at home with your child? </a:t>
            </a:r>
          </a:p>
          <a:p>
            <a:pPr marL="342900" indent="-342900">
              <a:spcAft>
                <a:spcPts val="1200"/>
              </a:spcAft>
              <a:buAutoNum type="arabicPeriod"/>
            </a:pPr>
            <a:r>
              <a:rPr lang="en-US" sz="1200">
                <a:latin typeface="Arial" panose="020B0604020202020204" pitchFamily="34" charset="0"/>
                <a:cs typeface="Arial" panose="020B0604020202020204" pitchFamily="34" charset="0"/>
              </a:rPr>
              <a:t>How have you seen your child practicing this skill at home?</a:t>
            </a:r>
          </a:p>
          <a:p>
            <a:pPr marL="0" indent="0">
              <a:buFont typeface="Arial"/>
              <a:buNone/>
            </a:pPr>
            <a:endParaRPr lang="en-US">
              <a:latin typeface="Arial"/>
              <a:cs typeface="Arial"/>
            </a:endParaRPr>
          </a:p>
          <a:p>
            <a:endParaRPr lang="en-US">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a:cs typeface="Arial"/>
              </a:rPr>
              <a:t>YouTube link: </a:t>
            </a:r>
            <a:r>
              <a:rPr lang="en-US">
                <a:hlinkClick r:id="rId3"/>
              </a:rPr>
              <a:t>https://www.youtube.com/watch?v=7oSp4OXe1qA&amp;t=1s</a:t>
            </a:r>
            <a:endParaRPr lang="en-US"/>
          </a:p>
          <a:p>
            <a:endParaRPr lang="en-US">
              <a:latin typeface="Arial"/>
              <a:cs typeface="Arial"/>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38</a:t>
            </a:fld>
            <a:endParaRPr lang="en-US"/>
          </a:p>
        </p:txBody>
      </p:sp>
    </p:spTree>
    <p:extLst>
      <p:ext uri="{BB962C8B-B14F-4D97-AF65-F5344CB8AC3E}">
        <p14:creationId xmlns:p14="http://schemas.microsoft.com/office/powerpoint/2010/main" val="13195096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mins</a:t>
            </a:r>
          </a:p>
          <a:p>
            <a:endParaRPr lang="en-US"/>
          </a:p>
          <a:p>
            <a:r>
              <a:rPr lang="en-US"/>
              <a:t>Now, turn and talk to the people next to you and share your thoughts to the questions.</a:t>
            </a:r>
          </a:p>
          <a:p>
            <a:endParaRPr lang="en-US"/>
          </a:p>
          <a:p>
            <a:r>
              <a:rPr lang="en-US"/>
              <a:t>[After a few minutes, ask for any parent to share to the whole group].</a:t>
            </a:r>
          </a:p>
          <a:p>
            <a:endParaRPr lang="en-US"/>
          </a:p>
          <a:p>
            <a:endParaRPr lang="en-US"/>
          </a:p>
          <a:p>
            <a:endParaRPr lang="en-US"/>
          </a:p>
          <a:p>
            <a:pPr marL="171450" indent="-171450">
              <a:buFont typeface="Arial"/>
              <a:buChar char="•"/>
            </a:pPr>
            <a:r>
              <a:rPr lang="en-US"/>
              <a:t>[Participants should note: Here, the teacher is helping the kids to learn to see the larger parts of words that hold meaning—in this case the base or root word.</a:t>
            </a:r>
          </a:p>
          <a:p>
            <a:pPr marL="171450" indent="-171450">
              <a:buFont typeface="Arial"/>
              <a:buChar char="•"/>
            </a:pPr>
            <a:r>
              <a:rPr lang="en-US"/>
              <a:t>They are trying to find words with the same root word or base &lt;play&gt;, p-l-a-y.</a:t>
            </a:r>
          </a:p>
          <a:p>
            <a:pPr marL="171450" indent="-171450">
              <a:buFont typeface="Arial"/>
              <a:buChar char="•"/>
            </a:pPr>
            <a:r>
              <a:rPr lang="en-US"/>
              <a:t>The little boy on the right will figure out that &lt;play&gt; can be a root word even if there are some letters in front of it...as in "re-play"</a:t>
            </a:r>
          </a:p>
          <a:p>
            <a:pPr marL="171450" indent="-171450">
              <a:buFont typeface="Arial"/>
              <a:buChar char="•"/>
            </a:pPr>
            <a:r>
              <a:rPr lang="en-US"/>
              <a:t>The teacher reminds them that what matters here is the meaning of the root word.....]</a:t>
            </a:r>
          </a:p>
          <a:p>
            <a:pPr marL="171450" indent="-171450">
              <a:buFont typeface="Arial"/>
              <a:buChar char="•"/>
            </a:pPr>
            <a:endParaRPr lang="en-US"/>
          </a:p>
          <a:p>
            <a:pPr marL="171450" indent="-171450">
              <a:buFont typeface="Arial"/>
              <a:buChar char="•"/>
            </a:pPr>
            <a:r>
              <a:rPr lang="en-US"/>
              <a:t>Being able to "see" or hear the roots, prefixes, and suffixes </a:t>
            </a:r>
            <a:r>
              <a:rPr lang="en-US">
                <a:latin typeface="+mn-lt"/>
                <a:cs typeface="Arial"/>
              </a:rPr>
              <a:t>inside words helps kids to figure out</a:t>
            </a:r>
            <a:r>
              <a:rPr lang="en-US">
                <a:latin typeface="Arial"/>
                <a:cs typeface="Arial"/>
              </a:rPr>
              <a:t> what a word means—increasing their reading, writing, and speaking vocabulary.</a:t>
            </a:r>
          </a:p>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a:t>Virtual Tip: Have families share in the chat or unmute to share their answers to the questions.</a:t>
            </a:r>
          </a:p>
          <a:p>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39</a:t>
            </a:fld>
            <a:endParaRPr lang="en-US"/>
          </a:p>
        </p:txBody>
      </p:sp>
    </p:spTree>
    <p:extLst>
      <p:ext uri="{BB962C8B-B14F-4D97-AF65-F5344CB8AC3E}">
        <p14:creationId xmlns:p14="http://schemas.microsoft.com/office/powerpoint/2010/main" val="36678399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1:40</a:t>
            </a:r>
          </a:p>
          <a:p>
            <a:endParaRPr lang="en-US"/>
          </a:p>
          <a:p>
            <a:pPr marL="171450" indent="-171450">
              <a:buFont typeface="Arial,Sans-Serif"/>
              <a:buChar char="•"/>
            </a:pPr>
            <a:r>
              <a:rPr lang="en-US"/>
              <a:t>Before Ohio and many other states began passing new laws, </a:t>
            </a:r>
            <a:r>
              <a:rPr lang="en-US" b="1" i="1"/>
              <a:t>most</a:t>
            </a:r>
            <a:r>
              <a:rPr lang="en-US"/>
              <a:t> teachers weren’t using the Science of Reading, and instead, they were still relying on other methods to teach reading and writing.</a:t>
            </a:r>
          </a:p>
          <a:p>
            <a:endParaRPr lang="en-US"/>
          </a:p>
          <a:p>
            <a:pPr marL="171450" indent="-171450">
              <a:buFont typeface="Arial,Sans-Serif"/>
              <a:buChar char="•"/>
            </a:pPr>
            <a:r>
              <a:rPr lang="en-US"/>
              <a:t>Even now, according to the latest reports, only about one-third of students are reading and writing at grade level.</a:t>
            </a:r>
          </a:p>
          <a:p>
            <a:pPr marL="171450" indent="-171450">
              <a:buFont typeface="Arial,Sans-Serif"/>
              <a:buChar char="•"/>
            </a:pPr>
            <a:endParaRPr lang="en-US"/>
          </a:p>
          <a:p>
            <a:pPr marL="171450" indent="-171450">
              <a:buFont typeface="Arial,Sans-Serif"/>
              <a:buChar char="•"/>
            </a:pPr>
            <a:r>
              <a:rPr lang="en-US"/>
              <a:t>The good news is, many states, including Ohio, have laws and programs to teach reading more effectively with the Structured Literacy approach!</a:t>
            </a:r>
          </a:p>
          <a:p>
            <a:endParaRPr lang="en-US"/>
          </a:p>
          <a:p>
            <a:pPr marL="171450" indent="-171450">
              <a:buFont typeface="Arial,Sans-Serif"/>
              <a:buChar char="•"/>
            </a:pPr>
            <a:r>
              <a:rPr lang="en-US"/>
              <a:t>There is still a long way to go, so it's really important that </a:t>
            </a:r>
            <a:r>
              <a:rPr lang="en-US" b="1"/>
              <a:t>families speak up</a:t>
            </a:r>
            <a:r>
              <a:rPr lang="en-US"/>
              <a:t> and take part in making sure that kids get good reading and writing instruction.</a:t>
            </a:r>
          </a:p>
          <a:p>
            <a:endParaRPr lang="en-US">
              <a:latin typeface="Calibri"/>
              <a:ea typeface="Calibri"/>
              <a:cs typeface="Calibri"/>
            </a:endParaRPr>
          </a:p>
          <a:p>
            <a:r>
              <a:rPr lang="en-US">
                <a:latin typeface="Calibri"/>
                <a:ea typeface="Calibri"/>
                <a:cs typeface="Calibri"/>
              </a:rPr>
              <a:t>SO, to help you partner with the school and your child's teacher even more, </a:t>
            </a:r>
            <a:endParaRPr lang="en-US">
              <a:latin typeface="Aptos" panose="02110004020202020204"/>
              <a:ea typeface="Calibri"/>
              <a:cs typeface="Calibri"/>
            </a:endParaRPr>
          </a:p>
          <a:p>
            <a:r>
              <a:rPr lang="en-US">
                <a:latin typeface="Calibri"/>
                <a:ea typeface="Calibri"/>
                <a:cs typeface="Calibri"/>
              </a:rPr>
              <a:t>Here are some ideas for questions to ask to get the conversation started. </a:t>
            </a:r>
            <a:endParaRPr lang="en-US">
              <a:latin typeface="Aptos" panose="02110004020202020204"/>
              <a:ea typeface="Calibri"/>
              <a:cs typeface="Calibri"/>
            </a:endParaRPr>
          </a:p>
          <a:p>
            <a:endParaRPr lang="en-US">
              <a:latin typeface="Calibri"/>
              <a:ea typeface="Calibri"/>
              <a:cs typeface="Calibri"/>
            </a:endParaRPr>
          </a:p>
          <a:p>
            <a:r>
              <a:rPr lang="en-US">
                <a:latin typeface="Calibri"/>
                <a:ea typeface="Calibri"/>
                <a:cs typeface="Calibri"/>
              </a:rPr>
              <a:t>You might ask things like:</a:t>
            </a:r>
            <a:endParaRPr lang="en-US">
              <a:latin typeface="Aptos" panose="02110004020202020204"/>
              <a:ea typeface="Calibri"/>
              <a:cs typeface="Calibri"/>
            </a:endParaRPr>
          </a:p>
          <a:p>
            <a:pPr marL="171450" indent="-171450">
              <a:buFont typeface="Arial"/>
              <a:buChar char="•"/>
            </a:pPr>
            <a:r>
              <a:rPr lang="en-US">
                <a:latin typeface="Calibri"/>
                <a:ea typeface="Calibri"/>
                <a:cs typeface="Calibri"/>
              </a:rPr>
              <a:t>What </a:t>
            </a:r>
            <a:r>
              <a:rPr lang="en-US" b="1">
                <a:latin typeface="Calibri"/>
                <a:ea typeface="Calibri"/>
                <a:cs typeface="Calibri"/>
              </a:rPr>
              <a:t>*approach </a:t>
            </a:r>
            <a:r>
              <a:rPr lang="en-US">
                <a:latin typeface="Calibri"/>
                <a:ea typeface="Calibri"/>
                <a:cs typeface="Calibri"/>
              </a:rPr>
              <a:t>do you use to teach reading and writing (it should be a structured literacy approach)?</a:t>
            </a:r>
            <a:endParaRPr lang="en-US">
              <a:latin typeface="Aptos" panose="02110004020202020204"/>
              <a:ea typeface="Calibri"/>
              <a:cs typeface="Calibri"/>
            </a:endParaRPr>
          </a:p>
          <a:p>
            <a:pPr marL="171450" indent="-171450">
              <a:buFont typeface="Arial"/>
              <a:buChar char="•"/>
            </a:pPr>
            <a:r>
              <a:rPr lang="en-US">
                <a:latin typeface="Calibri"/>
                <a:ea typeface="Calibri"/>
                <a:cs typeface="Calibri"/>
              </a:rPr>
              <a:t>You could ask: What</a:t>
            </a:r>
            <a:r>
              <a:rPr lang="en-US" b="1">
                <a:latin typeface="Calibri"/>
                <a:ea typeface="Calibri"/>
                <a:cs typeface="Calibri"/>
              </a:rPr>
              <a:t> *curriculums</a:t>
            </a:r>
            <a:r>
              <a:rPr lang="en-US">
                <a:latin typeface="Calibri"/>
                <a:ea typeface="Calibri"/>
                <a:cs typeface="Calibri"/>
              </a:rPr>
              <a:t> or programs are you using (there might be more than one – are they on the approved list)? </a:t>
            </a:r>
            <a:endParaRPr lang="en-US">
              <a:latin typeface="Aptos" panose="02110004020202020204"/>
              <a:ea typeface="Calibri"/>
              <a:cs typeface="Calibri"/>
            </a:endParaRPr>
          </a:p>
          <a:p>
            <a:pPr marL="171450" indent="-171450">
              <a:buFont typeface="Arial"/>
              <a:buChar char="•"/>
            </a:pPr>
            <a:r>
              <a:rPr lang="en-US">
                <a:latin typeface="Calibri"/>
                <a:ea typeface="Calibri"/>
                <a:cs typeface="Calibri"/>
              </a:rPr>
              <a:t>AND How much time do you get to spend giving </a:t>
            </a:r>
            <a:r>
              <a:rPr lang="en-US" b="1">
                <a:latin typeface="Calibri"/>
                <a:ea typeface="Calibri"/>
                <a:cs typeface="Calibri"/>
              </a:rPr>
              <a:t>direct instruction</a:t>
            </a:r>
            <a:r>
              <a:rPr lang="en-US">
                <a:latin typeface="Calibri"/>
                <a:ea typeface="Calibri"/>
                <a:cs typeface="Calibri"/>
              </a:rPr>
              <a:t> using those materials?</a:t>
            </a:r>
            <a:endParaRPr lang="en-US">
              <a:latin typeface="Aptos" panose="02110004020202020204"/>
              <a:ea typeface="Calibri"/>
              <a:cs typeface="Calibri"/>
            </a:endParaRPr>
          </a:p>
          <a:p>
            <a:pPr marL="171450" indent="-171450">
              <a:buFont typeface="Arial"/>
              <a:buChar char="•"/>
            </a:pPr>
            <a:r>
              <a:rPr lang="en-US">
                <a:latin typeface="Calibri"/>
                <a:ea typeface="Calibri"/>
                <a:cs typeface="Calibri"/>
              </a:rPr>
              <a:t>Lastly, Is my child in or a part of any </a:t>
            </a:r>
            <a:r>
              <a:rPr lang="en-US" b="1">
                <a:latin typeface="Calibri"/>
                <a:ea typeface="Calibri"/>
                <a:cs typeface="Calibri"/>
              </a:rPr>
              <a:t>small groups</a:t>
            </a:r>
            <a:r>
              <a:rPr lang="en-US">
                <a:latin typeface="Calibri"/>
                <a:ea typeface="Calibri"/>
                <a:cs typeface="Calibri"/>
              </a:rPr>
              <a:t> for reading or writing? AND what types of things are </a:t>
            </a:r>
            <a:r>
              <a:rPr lang="en-US" b="1">
                <a:latin typeface="Calibri"/>
                <a:ea typeface="Calibri"/>
                <a:cs typeface="Calibri"/>
              </a:rPr>
              <a:t>they working on in those groups?</a:t>
            </a:r>
            <a:endParaRPr lang="en-US">
              <a:latin typeface="Calibri"/>
              <a:ea typeface="Calibri"/>
              <a:cs typeface="Calibri"/>
            </a:endParaRPr>
          </a:p>
          <a:p>
            <a:pPr marL="171450" indent="-171450">
              <a:buFont typeface="Arial"/>
              <a:buChar char="•"/>
            </a:pPr>
            <a:endParaRPr lang="en-US" b="1">
              <a:latin typeface="Calibri"/>
              <a:ea typeface="Calibri"/>
              <a:cs typeface="Calibri"/>
            </a:endParaRPr>
          </a:p>
          <a:p>
            <a:pPr marL="171450" indent="-171450">
              <a:buFont typeface="Arial"/>
              <a:buChar char="•"/>
            </a:pPr>
            <a:r>
              <a:rPr lang="en-US">
                <a:latin typeface="Calibri"/>
                <a:ea typeface="Calibri"/>
                <a:cs typeface="Calibri"/>
              </a:rPr>
              <a:t>It's good to ask </a:t>
            </a:r>
            <a:r>
              <a:rPr lang="en-US" b="1">
                <a:latin typeface="Calibri"/>
                <a:ea typeface="Calibri"/>
                <a:cs typeface="Calibri"/>
              </a:rPr>
              <a:t>specific questions about where your child is</a:t>
            </a:r>
            <a:r>
              <a:rPr lang="en-US">
                <a:latin typeface="Calibri"/>
                <a:ea typeface="Calibri"/>
                <a:cs typeface="Calibri"/>
              </a:rPr>
              <a:t> in their learning and</a:t>
            </a:r>
            <a:r>
              <a:rPr lang="en-US" b="1">
                <a:latin typeface="Calibri"/>
                <a:ea typeface="Calibri"/>
                <a:cs typeface="Calibri"/>
              </a:rPr>
              <a:t> if they are on track </a:t>
            </a:r>
            <a:r>
              <a:rPr lang="en-US">
                <a:latin typeface="Calibri"/>
                <a:ea typeface="Calibri"/>
                <a:cs typeface="Calibri"/>
              </a:rPr>
              <a:t>to meet grade level goals. </a:t>
            </a:r>
          </a:p>
          <a:p>
            <a:pPr marL="171450" indent="-171450">
              <a:buFont typeface="Arial"/>
              <a:buChar char="•"/>
            </a:pPr>
            <a:endParaRPr lang="en-US">
              <a:latin typeface="Calibri"/>
              <a:ea typeface="Calibri"/>
              <a:cs typeface="Calibri"/>
            </a:endParaRPr>
          </a:p>
          <a:p>
            <a:pPr marL="171450" indent="-171450">
              <a:buFont typeface="Arial"/>
              <a:buChar char="•"/>
            </a:pP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40</a:t>
            </a:fld>
            <a:endParaRPr lang="en-US"/>
          </a:p>
        </p:txBody>
      </p:sp>
    </p:spTree>
    <p:extLst>
      <p:ext uri="{BB962C8B-B14F-4D97-AF65-F5344CB8AC3E}">
        <p14:creationId xmlns:p14="http://schemas.microsoft.com/office/powerpoint/2010/main" val="26699470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1:10 min</a:t>
            </a:r>
          </a:p>
          <a:p>
            <a:pPr marL="0" indent="0">
              <a:buFont typeface="Arial"/>
              <a:buNone/>
            </a:pPr>
            <a:endParaRPr lang="en-US">
              <a:latin typeface="Calibri"/>
              <a:ea typeface="Calibri"/>
              <a:cs typeface="Calibri"/>
            </a:endParaRPr>
          </a:p>
          <a:p>
            <a:pPr marL="171450" indent="-171450">
              <a:buFont typeface="Arial"/>
              <a:buChar char="•"/>
            </a:pPr>
            <a:r>
              <a:rPr lang="en-US">
                <a:latin typeface="Calibri"/>
                <a:ea typeface="Calibri"/>
                <a:cs typeface="Calibri"/>
              </a:rPr>
              <a:t>Specific questions for </a:t>
            </a:r>
            <a:r>
              <a:rPr lang="en-US" b="1" i="1">
                <a:latin typeface="Calibri"/>
                <a:ea typeface="Calibri"/>
                <a:cs typeface="Calibri"/>
              </a:rPr>
              <a:t>early</a:t>
            </a:r>
            <a:r>
              <a:rPr lang="en-US">
                <a:latin typeface="Calibri"/>
                <a:ea typeface="Calibri"/>
                <a:cs typeface="Calibri"/>
              </a:rPr>
              <a:t> readers and spellers might be: </a:t>
            </a:r>
            <a:endParaRPr lang="en-US"/>
          </a:p>
          <a:p>
            <a:pPr marL="171450"/>
            <a:endParaRPr lang="en-US">
              <a:latin typeface="Calibri"/>
              <a:ea typeface="Calibri"/>
              <a:cs typeface="Calibri"/>
            </a:endParaRPr>
          </a:p>
          <a:p>
            <a:pPr marL="628650" lvl="1" indent="-171450">
              <a:buFont typeface="Courier New,monospace"/>
              <a:buChar char="o"/>
            </a:pPr>
            <a:r>
              <a:rPr lang="en-US"/>
              <a:t>How is their *</a:t>
            </a:r>
            <a:r>
              <a:rPr lang="en-US" b="1"/>
              <a:t>handwriting</a:t>
            </a:r>
            <a:r>
              <a:rPr lang="en-US"/>
              <a:t> or letter formation (is it automatic and smooth yet?), </a:t>
            </a:r>
          </a:p>
          <a:p>
            <a:pPr marL="628650" lvl="1" indent="-171450">
              <a:buFont typeface="Courier New,monospace"/>
              <a:buChar char="o"/>
            </a:pPr>
            <a:r>
              <a:rPr lang="en-US"/>
              <a:t>How are they doing with hearing sounds and syllables in words....with rhyming?</a:t>
            </a:r>
          </a:p>
          <a:p>
            <a:pPr marL="628650" lvl="1" indent="-171450">
              <a:buFont typeface="Courier New,monospace"/>
              <a:buChar char="o"/>
            </a:pPr>
            <a:r>
              <a:rPr lang="en-US"/>
              <a:t>What *</a:t>
            </a:r>
            <a:r>
              <a:rPr lang="en-US" b="1"/>
              <a:t>letter-sounds</a:t>
            </a:r>
            <a:r>
              <a:rPr lang="en-US"/>
              <a:t> do they know so far? </a:t>
            </a:r>
          </a:p>
          <a:p>
            <a:pPr marL="628650" lvl="1" indent="-171450">
              <a:buFont typeface="Courier New,monospace"/>
              <a:buChar char="o"/>
            </a:pPr>
            <a:r>
              <a:rPr lang="en-US"/>
              <a:t>Also, are they able to *</a:t>
            </a:r>
            <a:r>
              <a:rPr lang="en-US" b="1"/>
              <a:t>read small words</a:t>
            </a:r>
            <a:r>
              <a:rPr lang="en-US"/>
              <a:t> by sounding them out?</a:t>
            </a:r>
          </a:p>
          <a:p>
            <a:pPr marL="628650" lvl="1" indent="-171450">
              <a:buFont typeface="Courier New,monospace"/>
              <a:buChar char="o"/>
            </a:pPr>
            <a:r>
              <a:rPr lang="en-US"/>
              <a:t>And are they able to </a:t>
            </a:r>
            <a:r>
              <a:rPr lang="en-US" b="1"/>
              <a:t>spell </a:t>
            </a:r>
            <a:r>
              <a:rPr lang="en-US"/>
              <a:t>those same small words?</a:t>
            </a:r>
          </a:p>
          <a:p>
            <a:pPr marL="628650" lvl="1" indent="-171450">
              <a:buFont typeface="Courier New,monospace"/>
              <a:buChar char="o"/>
            </a:pPr>
            <a:r>
              <a:rPr lang="en-US"/>
              <a:t>Also ask: What *</a:t>
            </a:r>
            <a:r>
              <a:rPr lang="en-US" b="1"/>
              <a:t>hard-to-spell words</a:t>
            </a:r>
            <a:r>
              <a:rPr lang="en-US"/>
              <a:t> do they know so far? (these also called red words, high frequency, or sight words)</a:t>
            </a:r>
          </a:p>
          <a:p>
            <a:pPr marL="628650" lvl="1" indent="-171450">
              <a:buFont typeface="Courier New,monospace"/>
              <a:buChar char="o"/>
            </a:pPr>
            <a:endParaRPr lang="en-US"/>
          </a:p>
          <a:p>
            <a:pPr marL="628650" lvl="1" indent="-171450">
              <a:buFont typeface="Courier New,monospace"/>
              <a:buChar char="o"/>
            </a:pPr>
            <a:r>
              <a:rPr lang="en-US"/>
              <a:t>For each of these questions. Ask if they are having trouble with any specific letters or types of words.</a:t>
            </a:r>
          </a:p>
          <a:p>
            <a:pPr marL="628650" lvl="1" indent="-171450">
              <a:buFont typeface="Courier New,monospace"/>
              <a:buChar char="o"/>
            </a:pPr>
            <a:r>
              <a:rPr lang="en-US"/>
              <a:t>A good idea might be to ask the teacher for a copy of the lists they are using, so you can keep track of exactly where your child is doing well or needs more practice. </a:t>
            </a:r>
          </a:p>
          <a:p>
            <a:pPr marL="628650" lvl="1" indent="-171450">
              <a:buFont typeface="Courier New,monospace"/>
              <a:buChar char="o"/>
            </a:pPr>
            <a:r>
              <a:rPr lang="en-US"/>
              <a:t>Finally, we can ask the teacher for ways we can help at home.</a:t>
            </a:r>
          </a:p>
          <a:p>
            <a:pPr marL="628650" lvl="1" indent="-171450">
              <a:buFont typeface="Courier New,monospace"/>
              <a:buChar char="o"/>
            </a:pPr>
            <a:r>
              <a:rPr lang="en-US"/>
              <a:t>They'll really appreciate the team effort!</a:t>
            </a:r>
          </a:p>
        </p:txBody>
      </p:sp>
      <p:sp>
        <p:nvSpPr>
          <p:cNvPr id="4" name="Slide Number Placeholder 3"/>
          <p:cNvSpPr>
            <a:spLocks noGrp="1"/>
          </p:cNvSpPr>
          <p:nvPr>
            <p:ph type="sldNum" sz="quarter" idx="5"/>
          </p:nvPr>
        </p:nvSpPr>
        <p:spPr/>
        <p:txBody>
          <a:bodyPr/>
          <a:lstStyle/>
          <a:p>
            <a:fld id="{74579F2A-A549-4CD3-AD56-44EBFD07D0B3}" type="slidenum">
              <a:rPr lang="en-US" smtClean="0"/>
              <a:t>41</a:t>
            </a:fld>
            <a:endParaRPr lang="en-US"/>
          </a:p>
        </p:txBody>
      </p:sp>
    </p:spTree>
    <p:extLst>
      <p:ext uri="{BB962C8B-B14F-4D97-AF65-F5344CB8AC3E}">
        <p14:creationId xmlns:p14="http://schemas.microsoft.com/office/powerpoint/2010/main" val="25267280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1:40 min</a:t>
            </a:r>
          </a:p>
          <a:p>
            <a:pPr marL="0" indent="0">
              <a:buFont typeface="Arial"/>
              <a:buNone/>
            </a:pPr>
            <a:endParaRPr lang="en-US">
              <a:latin typeface="Calibri"/>
              <a:ea typeface="Calibri"/>
              <a:cs typeface="Calibri"/>
            </a:endParaRPr>
          </a:p>
          <a:p>
            <a:pPr marL="171450" indent="-171450">
              <a:buFont typeface="Arial"/>
              <a:buChar char="•"/>
            </a:pPr>
            <a:r>
              <a:rPr lang="en-US">
                <a:latin typeface="Calibri"/>
                <a:ea typeface="Calibri"/>
                <a:cs typeface="Calibri"/>
              </a:rPr>
              <a:t>Specific questions for families with </a:t>
            </a:r>
            <a:r>
              <a:rPr lang="en-US" b="1" i="1">
                <a:latin typeface="Calibri"/>
                <a:ea typeface="Calibri"/>
                <a:cs typeface="Calibri"/>
              </a:rPr>
              <a:t>older</a:t>
            </a:r>
            <a:r>
              <a:rPr lang="en-US">
                <a:latin typeface="Calibri"/>
                <a:ea typeface="Calibri"/>
                <a:cs typeface="Calibri"/>
              </a:rPr>
              <a:t> readers and writers might be: </a:t>
            </a:r>
            <a:endParaRPr lang="en-US"/>
          </a:p>
          <a:p>
            <a:pPr marL="628650" lvl="1" indent="-171450">
              <a:buFont typeface="Courier New"/>
              <a:buChar char="o"/>
            </a:pPr>
            <a:r>
              <a:rPr lang="en-US">
                <a:latin typeface="Calibri"/>
                <a:ea typeface="Calibri"/>
                <a:cs typeface="Calibri"/>
              </a:rPr>
              <a:t>How is my child doing with reading and spelling *</a:t>
            </a:r>
            <a:r>
              <a:rPr lang="en-US" b="1">
                <a:latin typeface="Calibri"/>
                <a:ea typeface="Calibri"/>
                <a:cs typeface="Calibri"/>
              </a:rPr>
              <a:t>larger words</a:t>
            </a:r>
            <a:r>
              <a:rPr lang="en-US">
                <a:latin typeface="Calibri"/>
                <a:ea typeface="Calibri"/>
                <a:cs typeface="Calibri"/>
              </a:rPr>
              <a:t> OR are they still struggling to read and spell some smaller words?</a:t>
            </a:r>
          </a:p>
          <a:p>
            <a:pPr marL="628650" lvl="1" indent="-171450">
              <a:buFont typeface="Courier New"/>
              <a:buChar char="o"/>
            </a:pPr>
            <a:r>
              <a:rPr lang="en-US">
                <a:latin typeface="Calibri"/>
                <a:ea typeface="Calibri"/>
                <a:cs typeface="Calibri"/>
              </a:rPr>
              <a:t>What *</a:t>
            </a:r>
            <a:r>
              <a:rPr lang="en-US" b="1">
                <a:latin typeface="Calibri"/>
                <a:ea typeface="Calibri"/>
                <a:cs typeface="Calibri"/>
              </a:rPr>
              <a:t>syllable types</a:t>
            </a:r>
            <a:r>
              <a:rPr lang="en-US">
                <a:latin typeface="Calibri"/>
                <a:ea typeface="Calibri"/>
                <a:cs typeface="Calibri"/>
              </a:rPr>
              <a:t> have they mastered—and are they having trouble with any? </a:t>
            </a:r>
            <a:endParaRPr lang="en-US">
              <a:latin typeface="Aptos" panose="02110004020202020204"/>
              <a:ea typeface="Calibri"/>
              <a:cs typeface="Calibri"/>
            </a:endParaRPr>
          </a:p>
          <a:p>
            <a:pPr marL="628650" lvl="1" indent="-171450">
              <a:buFont typeface="Courier New"/>
              <a:buChar char="o"/>
            </a:pPr>
            <a:r>
              <a:rPr lang="en-US">
                <a:latin typeface="Calibri"/>
                <a:ea typeface="Calibri"/>
                <a:cs typeface="Calibri"/>
              </a:rPr>
              <a:t>Again, considering older students are being asked to read and write bigger words, maybe ask: What *</a:t>
            </a:r>
            <a:r>
              <a:rPr lang="en-US" b="1">
                <a:latin typeface="Calibri"/>
                <a:ea typeface="Calibri"/>
                <a:cs typeface="Calibri"/>
              </a:rPr>
              <a:t>roots prefixes and suffixes</a:t>
            </a:r>
            <a:r>
              <a:rPr lang="en-US">
                <a:latin typeface="Calibri"/>
                <a:ea typeface="Calibri"/>
                <a:cs typeface="Calibri"/>
              </a:rPr>
              <a:t> they've learned, AND How are they doing reading and spelling those larger </a:t>
            </a:r>
            <a:r>
              <a:rPr lang="en-US" b="1">
                <a:latin typeface="Calibri"/>
                <a:ea typeface="Calibri"/>
                <a:cs typeface="Calibri"/>
              </a:rPr>
              <a:t>word </a:t>
            </a:r>
            <a:r>
              <a:rPr lang="en-US">
                <a:latin typeface="Calibri"/>
                <a:ea typeface="Calibri"/>
                <a:cs typeface="Calibri"/>
              </a:rPr>
              <a:t>parts?  </a:t>
            </a:r>
            <a:endParaRPr lang="en-US">
              <a:latin typeface="Aptos" panose="02110004020202020204"/>
              <a:ea typeface="Calibri"/>
              <a:cs typeface="Calibri"/>
            </a:endParaRPr>
          </a:p>
          <a:p>
            <a:pPr marL="628650" lvl="1" indent="-171450">
              <a:buFont typeface="Courier New"/>
              <a:buChar char="o"/>
            </a:pPr>
            <a:r>
              <a:rPr lang="en-US">
                <a:latin typeface="Calibri"/>
                <a:ea typeface="Calibri"/>
                <a:cs typeface="Calibri"/>
              </a:rPr>
              <a:t>And the writing assignments get harder as they get older too, so ask:</a:t>
            </a:r>
          </a:p>
          <a:p>
            <a:pPr marL="1085850" lvl="2" indent="-171450">
              <a:buFont typeface="Courier New"/>
              <a:buChar char="o"/>
            </a:pPr>
            <a:r>
              <a:rPr lang="en-US">
                <a:latin typeface="Calibri"/>
                <a:ea typeface="Calibri"/>
                <a:cs typeface="Calibri"/>
              </a:rPr>
              <a:t>What *</a:t>
            </a:r>
            <a:r>
              <a:rPr lang="en-US" b="1">
                <a:latin typeface="Calibri"/>
                <a:ea typeface="Calibri"/>
                <a:cs typeface="Calibri"/>
              </a:rPr>
              <a:t>writing skills</a:t>
            </a:r>
            <a:r>
              <a:rPr lang="en-US">
                <a:latin typeface="Calibri"/>
                <a:ea typeface="Calibri"/>
                <a:cs typeface="Calibri"/>
              </a:rPr>
              <a:t> are they working on? </a:t>
            </a:r>
            <a:endParaRPr lang="en-US">
              <a:latin typeface="Aptos" panose="02110004020202020204"/>
              <a:ea typeface="Calibri"/>
              <a:cs typeface="Calibri"/>
            </a:endParaRPr>
          </a:p>
          <a:p>
            <a:pPr marL="1085850" lvl="2" indent="-171450">
              <a:buFont typeface="Wingdings"/>
              <a:buChar char="§"/>
            </a:pPr>
            <a:r>
              <a:rPr lang="en-US">
                <a:latin typeface="Calibri"/>
                <a:ea typeface="Calibri"/>
                <a:cs typeface="Calibri"/>
              </a:rPr>
              <a:t>Are they remembering to capitalize and punctuate their sentences?</a:t>
            </a:r>
          </a:p>
          <a:p>
            <a:pPr marL="1085850" lvl="2" indent="-171450">
              <a:buFont typeface="Wingdings"/>
              <a:buChar char="§"/>
            </a:pPr>
            <a:r>
              <a:rPr lang="en-US">
                <a:latin typeface="Calibri"/>
                <a:ea typeface="Calibri"/>
                <a:cs typeface="Calibri"/>
              </a:rPr>
              <a:t>Are they having trouble with sentence structures or trouble writing longer papers?</a:t>
            </a:r>
            <a:endParaRPr lang="en-US"/>
          </a:p>
          <a:p>
            <a:pPr marL="628650" lvl="1" indent="-171450">
              <a:buFont typeface="Courier New"/>
              <a:buChar char="o"/>
            </a:pPr>
            <a:r>
              <a:rPr lang="en-US">
                <a:latin typeface="Calibri"/>
                <a:ea typeface="Calibri"/>
                <a:cs typeface="Calibri"/>
              </a:rPr>
              <a:t>Lastly, older students are asked to read longer and harder books and reading passages. SO, it would be good to ask:</a:t>
            </a:r>
          </a:p>
          <a:p>
            <a:pPr marL="628650" lvl="1" indent="-171450">
              <a:buFont typeface="Courier New"/>
              <a:buChar char="o"/>
            </a:pPr>
            <a:r>
              <a:rPr lang="en-US">
                <a:latin typeface="Calibri"/>
                <a:ea typeface="Calibri"/>
                <a:cs typeface="Calibri"/>
              </a:rPr>
              <a:t>Are they *</a:t>
            </a:r>
            <a:r>
              <a:rPr lang="en-US" b="1">
                <a:latin typeface="Calibri"/>
                <a:ea typeface="Calibri"/>
                <a:cs typeface="Calibri"/>
              </a:rPr>
              <a:t>understanding what they read </a:t>
            </a:r>
            <a:r>
              <a:rPr lang="en-US">
                <a:latin typeface="Calibri"/>
                <a:ea typeface="Calibri"/>
                <a:cs typeface="Calibri"/>
              </a:rPr>
              <a:t>when they are given grade-level stuff?</a:t>
            </a:r>
            <a:endParaRPr lang="en-US"/>
          </a:p>
          <a:p>
            <a:pPr marL="628650" lvl="1" indent="-171450">
              <a:buFont typeface="Courier New"/>
              <a:buChar char="o"/>
            </a:pPr>
            <a:r>
              <a:rPr lang="en-US">
                <a:latin typeface="Calibri"/>
                <a:ea typeface="Calibri"/>
                <a:cs typeface="Calibri"/>
              </a:rPr>
              <a:t>Teachers in the older grades still have lists to follow for teaching using the Structured Literacy Approach so</a:t>
            </a:r>
          </a:p>
          <a:p>
            <a:pPr marL="628650" lvl="1" indent="-171450">
              <a:buFont typeface="Courier New,monospace"/>
              <a:buChar char="o"/>
            </a:pPr>
            <a:r>
              <a:rPr lang="en-US">
                <a:latin typeface="Calibri"/>
                <a:ea typeface="Calibri"/>
                <a:cs typeface="Calibri"/>
              </a:rPr>
              <a:t>Again, a</a:t>
            </a:r>
            <a:r>
              <a:rPr lang="en-US"/>
              <a:t> good idea might be to ask the teacher for a copy of the lists they are using, so you can keep track of exactly where your child is doing well or where they might need more practice. </a:t>
            </a:r>
          </a:p>
          <a:p>
            <a:pPr marL="171450"/>
            <a:endParaRPr lang="en-US">
              <a:latin typeface="Calibri"/>
              <a:ea typeface="Calibri"/>
              <a:cs typeface="Calibri"/>
            </a:endParaRPr>
          </a:p>
          <a:p>
            <a:pPr marL="171450"/>
            <a:r>
              <a:rPr lang="en-US"/>
              <a:t>Teachers enjoy working with families, and when parents and teachers talk about how kids are learning, research shows that students do much better in school.</a:t>
            </a:r>
          </a:p>
          <a:p>
            <a:pPr marL="171450"/>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42</a:t>
            </a:fld>
            <a:endParaRPr lang="en-US"/>
          </a:p>
        </p:txBody>
      </p:sp>
    </p:spTree>
    <p:extLst>
      <p:ext uri="{BB962C8B-B14F-4D97-AF65-F5344CB8AC3E}">
        <p14:creationId xmlns:p14="http://schemas.microsoft.com/office/powerpoint/2010/main" val="12261407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min</a:t>
            </a:r>
          </a:p>
          <a:p>
            <a:endParaRPr lang="en-US" dirty="0"/>
          </a:p>
          <a:p>
            <a:r>
              <a:rPr lang="en-US" dirty="0"/>
              <a:t>If you are curious to learn more and dive deep, we have some additional resources for the science of reading.</a:t>
            </a:r>
          </a:p>
          <a:p>
            <a:endParaRPr lang="en-US" dirty="0"/>
          </a:p>
          <a:p>
            <a:r>
              <a:rPr lang="en-US" dirty="0"/>
              <a:t>Watch: Dotting the ‘</a:t>
            </a:r>
            <a:r>
              <a:rPr lang="en-US" dirty="0" err="1"/>
              <a:t>i</a:t>
            </a:r>
            <a:r>
              <a:rPr lang="en-US" dirty="0"/>
              <a:t>’ in Literacy- Ohio has put together a beautifully done video, Dotting the ‘I’, that shows how they have committed to using the Science of Reading in their schools. In it, you’ll hear from the Kareem Weaver—the film star, community activist, and literacy expert; you’ll hear from the governor, teachers, administrators, and national literacy parent advocate Brett Tingley. Brett reminds families of their critical role in advocating for the Science of Reading in their child’s classroom. It is well worth the watch! </a:t>
            </a:r>
          </a:p>
          <a:p>
            <a:endParaRPr lang="en-US" dirty="0"/>
          </a:p>
          <a:p>
            <a:pPr>
              <a:spcAft>
                <a:spcPts val="1200"/>
              </a:spcAft>
            </a:pPr>
            <a:r>
              <a:rPr lang="en-US" sz="1200" b="1" dirty="0"/>
              <a:t>View: Ohio Department of Education and Workforce Approved Literacy Materials Website</a:t>
            </a:r>
          </a:p>
          <a:p>
            <a:pPr>
              <a:spcAft>
                <a:spcPts val="1200"/>
              </a:spcAft>
            </a:pPr>
            <a:r>
              <a:rPr lang="en-US" sz="1200" dirty="0"/>
              <a:t>https://go.osu.edu/odewhighqualitymaterials</a:t>
            </a:r>
          </a:p>
          <a:p>
            <a:pPr>
              <a:spcAft>
                <a:spcPts val="1200"/>
              </a:spcAft>
            </a:pPr>
            <a:endParaRPr lang="en-US" sz="1200" dirty="0"/>
          </a:p>
          <a:p>
            <a:pPr>
              <a:spcAft>
                <a:spcPts val="1200"/>
              </a:spcAft>
            </a:pPr>
            <a:r>
              <a:rPr lang="en-US" sz="1200" b="1" dirty="0"/>
              <a:t>Read: What are decodable books?</a:t>
            </a:r>
          </a:p>
          <a:p>
            <a:pPr>
              <a:spcAft>
                <a:spcPts val="1200"/>
              </a:spcAft>
            </a:pPr>
            <a:r>
              <a:rPr lang="en-US" sz="1200" dirty="0">
                <a:hlinkClick r:id="rId3"/>
              </a:rPr>
              <a:t>https://ohiofamiliesengage.osu.edu/resources/what-are-decodable-books/</a:t>
            </a:r>
            <a:endParaRPr lang="en-US" sz="1200" dirty="0"/>
          </a:p>
          <a:p>
            <a:pPr>
              <a:spcAft>
                <a:spcPts val="1200"/>
              </a:spcAft>
            </a:pPr>
            <a:endParaRPr lang="en-US" sz="1200" dirty="0"/>
          </a:p>
          <a:p>
            <a:pPr>
              <a:spcAft>
                <a:spcPts val="1200"/>
              </a:spcAft>
            </a:pPr>
            <a:r>
              <a:rPr lang="en-US" sz="1200" b="1" dirty="0"/>
              <a:t>Explore: The Family Literacy Toolkit</a:t>
            </a:r>
          </a:p>
          <a:p>
            <a:pPr>
              <a:spcAft>
                <a:spcPts val="1200"/>
              </a:spcAft>
            </a:pPr>
            <a:r>
              <a:rPr lang="en-US" sz="1200" dirty="0">
                <a:hlinkClick r:id="rId4"/>
              </a:rPr>
              <a:t>https://ohiofamiliesengage.osu.edu/family-literacy-toolkit/</a:t>
            </a:r>
            <a:endParaRPr lang="en-US" sz="1200" dirty="0"/>
          </a:p>
          <a:p>
            <a:pPr>
              <a:spcAft>
                <a:spcPts val="1200"/>
              </a:spcAft>
            </a:pPr>
            <a:endParaRPr lang="en-US" sz="1200" dirty="0"/>
          </a:p>
          <a:p>
            <a:r>
              <a:rPr lang="en-US" sz="1200" b="1" i="1" kern="1200" dirty="0">
                <a:solidFill>
                  <a:schemeClr val="tx1"/>
                </a:solidFill>
                <a:effectLst/>
                <a:latin typeface="+mn-lt"/>
                <a:ea typeface="+mn-ea"/>
                <a:cs typeface="+mn-cs"/>
              </a:rPr>
              <a:t>Virtual Tip: Share the links in the chat or question/answer box.</a:t>
            </a:r>
            <a:endParaRPr lang="en-US" sz="1200" kern="1200" dirty="0">
              <a:solidFill>
                <a:schemeClr val="tx1"/>
              </a:solidFill>
              <a:effectLst/>
              <a:latin typeface="+mn-lt"/>
              <a:ea typeface="+mn-ea"/>
              <a:cs typeface="+mn-cs"/>
            </a:endParaRPr>
          </a:p>
          <a:p>
            <a:pPr>
              <a:spcAft>
                <a:spcPts val="1200"/>
              </a:spcAft>
            </a:pPr>
            <a:endParaRPr lang="en-US" sz="1200" dirty="0"/>
          </a:p>
          <a:p>
            <a:endParaRPr lang="en-US" dirty="0"/>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43</a:t>
            </a:fld>
            <a:endParaRPr lang="en-US"/>
          </a:p>
        </p:txBody>
      </p:sp>
    </p:spTree>
    <p:extLst>
      <p:ext uri="{BB962C8B-B14F-4D97-AF65-F5344CB8AC3E}">
        <p14:creationId xmlns:p14="http://schemas.microsoft.com/office/powerpoint/2010/main" val="40503468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30 sec</a:t>
            </a:r>
          </a:p>
          <a:p>
            <a:endParaRPr lang="en-US">
              <a:latin typeface="Calibri"/>
              <a:ea typeface="Calibri"/>
              <a:cs typeface="Calibri"/>
            </a:endParaRPr>
          </a:p>
          <a:p>
            <a:r>
              <a:rPr lang="en-US">
                <a:latin typeface="Calibri"/>
                <a:ea typeface="Calibri"/>
                <a:cs typeface="Calibri"/>
              </a:rPr>
              <a:t>You are an important part of your child's reading and writing success. </a:t>
            </a:r>
          </a:p>
          <a:p>
            <a:endParaRPr lang="en-US">
              <a:latin typeface="Calibri"/>
              <a:ea typeface="Calibri"/>
              <a:cs typeface="Calibri"/>
            </a:endParaRPr>
          </a:p>
          <a:p>
            <a:r>
              <a:rPr lang="en-US">
                <a:latin typeface="Calibri"/>
                <a:ea typeface="Calibri"/>
                <a:cs typeface="Calibri"/>
              </a:rPr>
              <a:t>We want you to know:</a:t>
            </a:r>
            <a:endParaRPr lang="en-US">
              <a:latin typeface="Aptos" panose="02110004020202020204"/>
              <a:ea typeface="Calibri"/>
              <a:cs typeface="Calibri"/>
            </a:endParaRPr>
          </a:p>
          <a:p>
            <a:pPr marL="171450" indent="-171450">
              <a:buFont typeface="Arial"/>
              <a:buChar char="•"/>
            </a:pPr>
            <a:r>
              <a:rPr lang="en-US">
                <a:latin typeface="Calibri"/>
                <a:ea typeface="Calibri"/>
                <a:cs typeface="Calibri"/>
              </a:rPr>
              <a:t>what is being taught at school, </a:t>
            </a:r>
            <a:endParaRPr lang="en-US">
              <a:latin typeface="Aptos" panose="02110004020202020204"/>
              <a:ea typeface="Calibri"/>
              <a:cs typeface="Calibri"/>
            </a:endParaRPr>
          </a:p>
          <a:p>
            <a:pPr marL="171450" indent="-171450">
              <a:buFont typeface="Arial"/>
              <a:buChar char="•"/>
            </a:pPr>
            <a:r>
              <a:rPr lang="en-US">
                <a:latin typeface="Calibri"/>
                <a:ea typeface="Calibri"/>
                <a:cs typeface="Calibri"/>
              </a:rPr>
              <a:t>how your child is doing, and </a:t>
            </a:r>
            <a:endParaRPr lang="en-US">
              <a:latin typeface="Aptos" panose="02110004020202020204"/>
              <a:ea typeface="Calibri"/>
              <a:cs typeface="Calibri"/>
            </a:endParaRPr>
          </a:p>
          <a:p>
            <a:pPr marL="171450" indent="-171450">
              <a:buFont typeface="Arial"/>
              <a:buChar char="•"/>
            </a:pPr>
            <a:r>
              <a:rPr lang="en-US">
                <a:latin typeface="Calibri"/>
                <a:ea typeface="Calibri"/>
                <a:cs typeface="Calibri"/>
              </a:rPr>
              <a:t>how you can support your child at home.</a:t>
            </a:r>
            <a:endParaRPr lang="en-US"/>
          </a:p>
          <a:p>
            <a:endParaRPr lang="en-US">
              <a:latin typeface="Calibri"/>
              <a:ea typeface="Calibri"/>
              <a:cs typeface="Calibri"/>
            </a:endParaRPr>
          </a:p>
          <a:p>
            <a:r>
              <a:rPr lang="en-US">
                <a:latin typeface="Calibri"/>
                <a:ea typeface="Calibri"/>
                <a:cs typeface="Calibri"/>
              </a:rPr>
              <a:t>There is great evidence that shows that the more families and teachers talk and work together, the better the kids do!</a:t>
            </a:r>
          </a:p>
          <a:p>
            <a:r>
              <a:rPr lang="en-US">
                <a:latin typeface="Calibri"/>
                <a:ea typeface="Calibri"/>
                <a:cs typeface="Calibri"/>
              </a:rPr>
              <a:t>We invite and encourage you to talk with your child's teacher regularly. </a:t>
            </a:r>
            <a:endParaRPr lang="en-US">
              <a:latin typeface="Aptos" panose="02110004020202020204"/>
              <a:ea typeface="Calibri"/>
              <a:cs typeface="Calibri"/>
            </a:endParaRPr>
          </a:p>
          <a:p>
            <a:r>
              <a:rPr lang="en-US">
                <a:latin typeface="Calibri"/>
                <a:ea typeface="Calibri"/>
                <a:cs typeface="Calibri"/>
              </a:rPr>
              <a:t>You have the power to make a huge difference in your child's education.</a:t>
            </a:r>
            <a:endParaRPr lang="en-US">
              <a:latin typeface="Aptos" panose="02110004020202020204"/>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44</a:t>
            </a:fld>
            <a:endParaRPr lang="en-US"/>
          </a:p>
        </p:txBody>
      </p:sp>
    </p:spTree>
    <p:extLst>
      <p:ext uri="{BB962C8B-B14F-4D97-AF65-F5344CB8AC3E}">
        <p14:creationId xmlns:p14="http://schemas.microsoft.com/office/powerpoint/2010/main" val="16010858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7C275-6465-5EBC-6013-B156D4B63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DDD60-B861-2A5F-3075-756ACB1D0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24CD7-7CBB-C0E7-4730-B711614EF90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30 secs</a:t>
            </a:r>
          </a:p>
          <a:p>
            <a:endParaRPr lang="en-US" sz="1000" dirty="0">
              <a:latin typeface="Calibri" panose="020F0502020204030204" pitchFamily="34" charset="0"/>
              <a:cs typeface="Calibri" panose="020F0502020204030204" pitchFamily="34" charset="0"/>
            </a:endParaRPr>
          </a:p>
          <a:p>
            <a:r>
              <a:rPr lang="en-US" sz="1000" dirty="0">
                <a:latin typeface="Calibri" panose="020F0502020204030204" pitchFamily="34" charset="0"/>
                <a:cs typeface="Calibri" panose="020F0502020204030204" pitchFamily="34" charset="0"/>
              </a:rPr>
              <a:t>[Insert picture and contact information of the person at your school that families can contact with more questions]</a:t>
            </a:r>
          </a:p>
          <a:p>
            <a:endParaRPr lang="en-US" sz="1000" b="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6686D"/>
                </a:solidFill>
                <a:effectLst/>
                <a:uLnTx/>
                <a:uFillTx/>
                <a:latin typeface="Arial"/>
                <a:ea typeface="+mn-ea"/>
                <a:cs typeface="Arial"/>
              </a:rPr>
              <a:t>If you have more questions about how we teach kids </a:t>
            </a:r>
            <a:r>
              <a:rPr lang="en-US" sz="1000" b="0" dirty="0">
                <a:solidFill>
                  <a:srgbClr val="26686D"/>
                </a:solidFill>
                <a:latin typeface="Arial"/>
                <a:cs typeface="Arial"/>
              </a:rPr>
              <a:t>literacy skills, or about </a:t>
            </a:r>
            <a:r>
              <a:rPr kumimoji="0" lang="en-US" sz="1000" b="0" i="0" u="none" strike="noStrike" kern="1200" cap="none" spc="0" normalizeH="0" baseline="0" noProof="0" dirty="0">
                <a:ln>
                  <a:noFill/>
                </a:ln>
                <a:solidFill>
                  <a:srgbClr val="26686D"/>
                </a:solidFill>
                <a:effectLst/>
                <a:uLnTx/>
                <a:uFillTx/>
                <a:latin typeface="Arial"/>
                <a:ea typeface="+mn-ea"/>
                <a:cs typeface="Arial"/>
              </a:rPr>
              <a:t>the science of reading, you may reach out to __________________________________.</a:t>
            </a:r>
            <a:endParaRPr kumimoji="0" lang="en-US" sz="1000" b="0" i="0" u="none" strike="noStrike" kern="1200" cap="none" spc="0" normalizeH="0" baseline="0" noProof="0" dirty="0">
              <a:ln>
                <a:noFill/>
              </a:ln>
              <a:solidFill>
                <a:srgbClr val="26686D"/>
              </a:solidFill>
              <a:effectLst/>
              <a:uLnTx/>
              <a:uFillTx/>
              <a:latin typeface="Arial" panose="020B0604020202020204" pitchFamily="34" charset="0"/>
              <a:ea typeface="+mn-ea"/>
              <a:cs typeface="Arial" panose="020B0604020202020204" pitchFamily="34" charset="0"/>
            </a:endParaRPr>
          </a:p>
          <a:p>
            <a:endParaRPr lang="en-US" sz="10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D816247-0186-9050-AFBD-4F7FBE92B1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7B76A7-4E66-3945-98D2-356780C4720B}"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670336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min</a:t>
            </a:r>
          </a:p>
          <a:p>
            <a:endParaRPr lang="en-US" dirty="0"/>
          </a:p>
          <a:p>
            <a:r>
              <a:rPr lang="en-US" dirty="0"/>
              <a:t>It was lovely to see everyone today. Thanks for coming out! We would love to hear what you thought of the workshop! The Statewide Family Engagement Center loves feedback! It is important to all of us that we offer resources and events that help families like yours. So please take a minute to fill out this short survey. Your comments are very important to us. And when you’re done filling out the survey, please feel free to stay after for a while to talk and connect more with other families and staff.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Virtual Tip: Share the link in the chat or question/answer box.</a:t>
            </a: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rPr>
              <a:t>go.osu.edu/</a:t>
            </a:r>
            <a:r>
              <a:rPr lang="en-US" sz="1200" dirty="0" err="1">
                <a:hlinkClick r:id="rId3"/>
              </a:rPr>
              <a:t>SFECfamilysurvey</a:t>
            </a:r>
            <a:endParaRPr lang="en-US" sz="1200" dirty="0"/>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46</a:t>
            </a:fld>
            <a:endParaRPr lang="en-US"/>
          </a:p>
        </p:txBody>
      </p:sp>
    </p:spTree>
    <p:extLst>
      <p:ext uri="{BB962C8B-B14F-4D97-AF65-F5344CB8AC3E}">
        <p14:creationId xmlns:p14="http://schemas.microsoft.com/office/powerpoint/2010/main" val="800044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3463-8CA2-8DA1-B306-E14ACB3FB5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D974A3-A1FF-594D-0505-4CA445F7BF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6FF171-96E5-AF40-60A4-43183583660D}"/>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0283D0F7-41BC-87AE-955A-1EEA6B7B6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1225EF-A0DF-AC0A-F170-8C25CCD58D49}"/>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68632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AA9D8-29CD-4372-B56C-527E9C02FE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6E5722-7551-CA19-F27C-41F364C183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41BE32-78FF-CA3D-DC90-AA5CF1408F4B}"/>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13D1E2D3-0342-E293-655C-44DBA413F7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14CE48-6F1F-AC5D-6C77-2AD47C922928}"/>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962318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0F879-04E1-2398-8C2D-A96F47C42E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AD1789-D20B-51DB-80E1-18B3678857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8A33BF-D71E-FE93-F562-8E4A4CC3AA3D}"/>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39E9946A-B26B-008E-9A8C-1408C1614E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6182C-1FF5-310E-EE08-F0535A577A19}"/>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48410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5DB3-9F26-EB50-BC3E-705171C02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B1EE3-09B5-F4B1-877A-E0F2F67685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658ED3-F459-2EEE-0A55-E2E48531BD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1EA4A4-57F0-563C-7966-9C2C16393304}"/>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6" name="Footer Placeholder 5">
            <a:extLst>
              <a:ext uri="{FF2B5EF4-FFF2-40B4-BE49-F238E27FC236}">
                <a16:creationId xmlns:a16="http://schemas.microsoft.com/office/drawing/2014/main" id="{85725978-6E14-AB25-5C84-6FC11A7662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D9115A-A5F9-F002-A0AD-BD0285B7579F}"/>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732149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D9A44-29D8-4028-9698-95108B7996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EB2A8C-F2B7-3CEA-B1F2-7596854FC6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3FA327-54C4-2FAC-8D64-F30C575D9B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B8297B-E1AB-4585-50E2-95E1F1628E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C70244-F129-A03D-22D0-B112B730AE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B47930-5082-9135-DCE1-0821C30A8E02}"/>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8" name="Footer Placeholder 7">
            <a:extLst>
              <a:ext uri="{FF2B5EF4-FFF2-40B4-BE49-F238E27FC236}">
                <a16:creationId xmlns:a16="http://schemas.microsoft.com/office/drawing/2014/main" id="{F6E002C0-B8A5-4FD1-E812-2E826EC944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6591A8-B668-BBC7-F109-6B2F58195743}"/>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405386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0DDF-70EB-580E-BEE7-AD9F201EB9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170903-5DFC-863F-E34C-DAC2A24071CE}"/>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4" name="Footer Placeholder 3">
            <a:extLst>
              <a:ext uri="{FF2B5EF4-FFF2-40B4-BE49-F238E27FC236}">
                <a16:creationId xmlns:a16="http://schemas.microsoft.com/office/drawing/2014/main" id="{3BA45562-664C-DDFC-8A91-AC14F41B1A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32C1B3-ED04-EC0D-4C41-CC45B5D81406}"/>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77210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7E5562-D3F1-1835-013D-9692E3AA5EAA}"/>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3" name="Footer Placeholder 2">
            <a:extLst>
              <a:ext uri="{FF2B5EF4-FFF2-40B4-BE49-F238E27FC236}">
                <a16:creationId xmlns:a16="http://schemas.microsoft.com/office/drawing/2014/main" id="{246B8B75-994D-B3F8-001A-40FDB16A08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4B4DDB-59C9-EAE4-788A-25F637B3D018}"/>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4044967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B604-D26D-9B7B-F264-4CC115DA1D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828F2F-35A7-9B53-9AFC-80E4E7A755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96D0AE-01CB-A41D-01E6-0A12F7E1E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631532-0B5D-2EFD-BE59-4746BCEA0C97}"/>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6" name="Footer Placeholder 5">
            <a:extLst>
              <a:ext uri="{FF2B5EF4-FFF2-40B4-BE49-F238E27FC236}">
                <a16:creationId xmlns:a16="http://schemas.microsoft.com/office/drawing/2014/main" id="{C2B22E88-F0B6-3F23-598B-E945D9488E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B12A8A-577D-405A-BFB4-F831A5D6696B}"/>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344637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B002A-0C7F-7277-0A81-AF5BBC49A1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84FAEA-0745-74AE-F84A-24A7B857C3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18808D-6620-F9BE-4524-15963D277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6B9D2-BB8D-5262-CBE5-59DE3E38DC38}"/>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6" name="Footer Placeholder 5">
            <a:extLst>
              <a:ext uri="{FF2B5EF4-FFF2-40B4-BE49-F238E27FC236}">
                <a16:creationId xmlns:a16="http://schemas.microsoft.com/office/drawing/2014/main" id="{F41C199D-7474-2040-E17B-DBCC8F7A48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D87806-A2EF-B4BD-5870-C31F78FC742D}"/>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212193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E4F6B-5DAC-6DF9-027C-46FBBE5D23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77A7B2-96D5-1BAE-983E-5D8D80CFE4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63FE25-5433-EF75-F5C0-6CAF62073DEB}"/>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D6C4A766-8C4C-B9A4-D745-2F4AB52129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8CF916-2760-58ED-49F3-D0359D791890}"/>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504363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D75E9A-5AAF-FB28-FDD0-9E915AAC4B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FB562D-F0FD-B481-0638-AFC9B34565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A67D3-723C-148A-A4C1-3D68461FCA0B}"/>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B7151C33-70DF-EEB2-B75E-D84C1A6657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33AFA-ADCD-81BE-A7A7-494FF6DE84DB}"/>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4088144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Blank" type="tx">
  <p:cSld name="1_Blank">
    <p:spTree>
      <p:nvGrpSpPr>
        <p:cNvPr id="1" name="Shape 11"/>
        <p:cNvGrpSpPr/>
        <p:nvPr/>
      </p:nvGrpSpPr>
      <p:grpSpPr>
        <a:xfrm>
          <a:off x="0" y="0"/>
          <a:ext cx="0" cy="0"/>
          <a:chOff x="0" y="0"/>
          <a:chExt cx="0" cy="0"/>
        </a:xfrm>
      </p:grpSpPr>
      <p:sp>
        <p:nvSpPr>
          <p:cNvPr id="12" name="Google Shape;12;p2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19781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lt 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89D4BCA-67C7-0A4E-B5D6-29D019C0B150}"/>
              </a:ext>
            </a:extLst>
          </p:cNvPr>
          <p:cNvSpPr/>
          <p:nvPr/>
        </p:nvSpPr>
        <p:spPr>
          <a:xfrm>
            <a:off x="1523998" y="2689066"/>
            <a:ext cx="160777" cy="1526138"/>
          </a:xfrm>
          <a:prstGeom prst="rect">
            <a:avLst/>
          </a:prstGeom>
          <a:solidFill>
            <a:srgbClr val="FDB5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20CE678-30B6-1244-B990-C98CAE4ACC92}"/>
              </a:ext>
            </a:extLst>
          </p:cNvPr>
          <p:cNvSpPr>
            <a:spLocks noGrp="1"/>
          </p:cNvSpPr>
          <p:nvPr>
            <p:ph type="body" sz="quarter" idx="10"/>
          </p:nvPr>
        </p:nvSpPr>
        <p:spPr>
          <a:xfrm>
            <a:off x="1821948" y="2742932"/>
            <a:ext cx="6199105" cy="535531"/>
          </a:xfrm>
        </p:spPr>
        <p:txBody>
          <a:bodyPr wrap="square">
            <a:spAutoFit/>
          </a:bodyPr>
          <a:lstStyle>
            <a:lvl1pPr marL="0" indent="0">
              <a:buNone/>
              <a:defRPr sz="3200">
                <a:solidFill>
                  <a:srgbClr val="26686D"/>
                </a:solidFill>
                <a:latin typeface="Arial" panose="020B0604020202020204" pitchFamily="34" charset="0"/>
                <a:cs typeface="Arial" panose="020B0604020202020204" pitchFamily="34" charset="0"/>
              </a:defRPr>
            </a:lvl1pPr>
            <a:lvl2pPr marL="457200" indent="0">
              <a:buNone/>
              <a:defRPr sz="2400">
                <a:solidFill>
                  <a:srgbClr val="666666"/>
                </a:solidFill>
                <a:latin typeface="Arial" panose="020B0604020202020204" pitchFamily="34" charset="0"/>
                <a:cs typeface="Arial" panose="020B0604020202020204" pitchFamily="34" charset="0"/>
              </a:defRPr>
            </a:lvl2pPr>
            <a:lvl3pPr marL="914400" indent="0">
              <a:buNone/>
              <a:defRPr sz="2400">
                <a:solidFill>
                  <a:srgbClr val="666666"/>
                </a:solidFill>
                <a:latin typeface="Arial" panose="020B0604020202020204" pitchFamily="34" charset="0"/>
                <a:cs typeface="Arial" panose="020B0604020202020204" pitchFamily="34" charset="0"/>
              </a:defRPr>
            </a:lvl3pPr>
            <a:lvl4pPr marL="1371600" indent="0">
              <a:buNone/>
              <a:defRPr sz="2400">
                <a:solidFill>
                  <a:srgbClr val="666666"/>
                </a:solidFill>
                <a:latin typeface="Arial" panose="020B0604020202020204" pitchFamily="34" charset="0"/>
                <a:cs typeface="Arial" panose="020B0604020202020204" pitchFamily="34" charset="0"/>
              </a:defRPr>
            </a:lvl4pPr>
            <a:lvl5pPr marL="1828800" indent="0">
              <a:buNone/>
              <a:defRPr sz="2400">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 Placeholder 22">
            <a:extLst>
              <a:ext uri="{FF2B5EF4-FFF2-40B4-BE49-F238E27FC236}">
                <a16:creationId xmlns:a16="http://schemas.microsoft.com/office/drawing/2014/main" id="{551C00AD-70C0-904E-B4EA-4192E3CE9B8A}"/>
              </a:ext>
            </a:extLst>
          </p:cNvPr>
          <p:cNvSpPr>
            <a:spLocks noGrp="1"/>
          </p:cNvSpPr>
          <p:nvPr>
            <p:ph type="body" sz="quarter" idx="11"/>
          </p:nvPr>
        </p:nvSpPr>
        <p:spPr>
          <a:xfrm>
            <a:off x="1821948" y="3842712"/>
            <a:ext cx="6199105" cy="341632"/>
          </a:xfrm>
        </p:spPr>
        <p:txBody>
          <a:bodyPr wrap="square">
            <a:sp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2400">
                <a:solidFill>
                  <a:srgbClr val="666666"/>
                </a:solidFill>
                <a:latin typeface="Arial" panose="020B0604020202020204" pitchFamily="34" charset="0"/>
                <a:cs typeface="Arial" panose="020B0604020202020204" pitchFamily="34" charset="0"/>
              </a:defRPr>
            </a:lvl2pPr>
            <a:lvl3pPr marL="914400" indent="0">
              <a:buNone/>
              <a:defRPr sz="2400">
                <a:solidFill>
                  <a:srgbClr val="666666"/>
                </a:solidFill>
                <a:latin typeface="Arial" panose="020B0604020202020204" pitchFamily="34" charset="0"/>
                <a:cs typeface="Arial" panose="020B0604020202020204" pitchFamily="34" charset="0"/>
              </a:defRPr>
            </a:lvl3pPr>
            <a:lvl4pPr marL="1371600" indent="0">
              <a:buNone/>
              <a:defRPr sz="2400">
                <a:solidFill>
                  <a:srgbClr val="666666"/>
                </a:solidFill>
                <a:latin typeface="Arial" panose="020B0604020202020204" pitchFamily="34" charset="0"/>
                <a:cs typeface="Arial" panose="020B0604020202020204" pitchFamily="34" charset="0"/>
              </a:defRPr>
            </a:lvl4pPr>
            <a:lvl5pPr marL="1828800" indent="0">
              <a:buNone/>
              <a:defRPr sz="2400">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0" name="Rectangle 9">
            <a:extLst>
              <a:ext uri="{FF2B5EF4-FFF2-40B4-BE49-F238E27FC236}">
                <a16:creationId xmlns:a16="http://schemas.microsoft.com/office/drawing/2014/main" id="{4A77C345-A592-DB48-B355-2D223D7CC7D1}"/>
              </a:ext>
            </a:extLst>
          </p:cNvPr>
          <p:cNvSpPr/>
          <p:nvPr userDrawn="1"/>
        </p:nvSpPr>
        <p:spPr>
          <a:xfrm flipH="1" flipV="1">
            <a:off x="7180288" y="5636792"/>
            <a:ext cx="5027751" cy="1221203"/>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4E90991-AB76-684C-93C5-D0C718C6B2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3998" y="5876636"/>
            <a:ext cx="5396460" cy="749443"/>
          </a:xfrm>
          <a:prstGeom prst="rect">
            <a:avLst/>
          </a:prstGeom>
        </p:spPr>
      </p:pic>
      <p:sp>
        <p:nvSpPr>
          <p:cNvPr id="14" name="Rectangle 13">
            <a:extLst>
              <a:ext uri="{FF2B5EF4-FFF2-40B4-BE49-F238E27FC236}">
                <a16:creationId xmlns:a16="http://schemas.microsoft.com/office/drawing/2014/main" id="{6F096EFF-C5E3-2844-A922-565D5FB057C8}"/>
              </a:ext>
            </a:extLst>
          </p:cNvPr>
          <p:cNvSpPr/>
          <p:nvPr userDrawn="1"/>
        </p:nvSpPr>
        <p:spPr>
          <a:xfrm flipH="1" flipV="1">
            <a:off x="0" y="5636797"/>
            <a:ext cx="1264168" cy="1221203"/>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sign, clipart&#10;&#10;Description automatically generated">
            <a:extLst>
              <a:ext uri="{FF2B5EF4-FFF2-40B4-BE49-F238E27FC236}">
                <a16:creationId xmlns:a16="http://schemas.microsoft.com/office/drawing/2014/main" id="{0D7BD85F-9D15-F550-691B-744DE193C7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23998" y="996774"/>
            <a:ext cx="4572000" cy="1282700"/>
          </a:xfrm>
          <a:prstGeom prst="rect">
            <a:avLst/>
          </a:prstGeom>
        </p:spPr>
      </p:pic>
    </p:spTree>
    <p:extLst>
      <p:ext uri="{BB962C8B-B14F-4D97-AF65-F5344CB8AC3E}">
        <p14:creationId xmlns:p14="http://schemas.microsoft.com/office/powerpoint/2010/main" val="1656089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Intro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57F2-EDD4-F942-9442-E569D1A3FF04}"/>
              </a:ext>
            </a:extLst>
          </p:cNvPr>
          <p:cNvSpPr>
            <a:spLocks noGrp="1"/>
          </p:cNvSpPr>
          <p:nvPr>
            <p:ph type="title"/>
          </p:nvPr>
        </p:nvSpPr>
        <p:spPr>
          <a:xfrm>
            <a:off x="841248" y="987552"/>
            <a:ext cx="9616440" cy="701731"/>
          </a:xfrm>
        </p:spPr>
        <p:txBody>
          <a:bodyPr wrap="square">
            <a:spAutoFit/>
          </a:bodyPr>
          <a:lstStyle>
            <a:lvl1pPr>
              <a:defRPr b="1" spc="-100" baseline="0">
                <a:solidFill>
                  <a:srgbClr val="26686D"/>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76A527D-16DD-6B40-805D-4F67BC5A8A2F}"/>
              </a:ext>
            </a:extLst>
          </p:cNvPr>
          <p:cNvSpPr>
            <a:spLocks noGrp="1"/>
          </p:cNvSpPr>
          <p:nvPr>
            <p:ph idx="1"/>
          </p:nvPr>
        </p:nvSpPr>
        <p:spPr>
          <a:xfrm>
            <a:off x="841248" y="2304288"/>
            <a:ext cx="9616440" cy="2623410"/>
          </a:xfrm>
        </p:spPr>
        <p:txBody>
          <a:bodyPr wrap="square">
            <a:spAutoFit/>
          </a:bodyPr>
          <a:lstStyle>
            <a:lvl1pPr marL="0" indent="0">
              <a:lnSpc>
                <a:spcPts val="3560"/>
              </a:lnSpc>
              <a:buNone/>
              <a:defRPr sz="2800">
                <a:solidFill>
                  <a:schemeClr val="tx1"/>
                </a:solidFill>
                <a:latin typeface="Arial" panose="020B0604020202020204" pitchFamily="34" charset="0"/>
                <a:cs typeface="Arial" panose="020B0604020202020204" pitchFamily="34" charset="0"/>
              </a:defRPr>
            </a:lvl1pPr>
            <a:lvl2pPr marL="457200" indent="0">
              <a:lnSpc>
                <a:spcPts val="3560"/>
              </a:lnSpc>
              <a:buNone/>
              <a:defRPr sz="2800">
                <a:solidFill>
                  <a:schemeClr val="tx1"/>
                </a:solidFill>
                <a:latin typeface="Arial" panose="020B0604020202020204" pitchFamily="34" charset="0"/>
                <a:cs typeface="Arial" panose="020B0604020202020204" pitchFamily="34" charset="0"/>
              </a:defRPr>
            </a:lvl2pPr>
            <a:lvl3pPr marL="914400" indent="0">
              <a:lnSpc>
                <a:spcPts val="3560"/>
              </a:lnSpc>
              <a:buNone/>
              <a:defRPr sz="2800">
                <a:solidFill>
                  <a:schemeClr val="tx1"/>
                </a:solidFill>
                <a:latin typeface="Arial" panose="020B0604020202020204" pitchFamily="34" charset="0"/>
                <a:cs typeface="Arial" panose="020B0604020202020204" pitchFamily="34" charset="0"/>
              </a:defRPr>
            </a:lvl3pPr>
            <a:lvl4pPr marL="1371600" indent="0">
              <a:lnSpc>
                <a:spcPts val="3560"/>
              </a:lnSpc>
              <a:buNone/>
              <a:defRPr sz="2800">
                <a:solidFill>
                  <a:schemeClr val="tx1"/>
                </a:solidFill>
                <a:latin typeface="Arial" panose="020B0604020202020204" pitchFamily="34" charset="0"/>
                <a:cs typeface="Arial" panose="020B0604020202020204" pitchFamily="34" charset="0"/>
              </a:defRPr>
            </a:lvl4pPr>
            <a:lvl5pPr marL="1828800" indent="0">
              <a:lnSpc>
                <a:spcPts val="3560"/>
              </a:lnSpc>
              <a:buNone/>
              <a:defRPr sz="28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595BE5C9-4AEC-954D-8096-69C7219686F5}"/>
              </a:ext>
            </a:extLst>
          </p:cNvPr>
          <p:cNvCxnSpPr>
            <a:cxnSpLocks/>
          </p:cNvCxnSpPr>
          <p:nvPr userDrawn="1"/>
        </p:nvCxnSpPr>
        <p:spPr>
          <a:xfrm>
            <a:off x="6515100" y="6218820"/>
            <a:ext cx="4838700"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5093E4B-6E72-4D48-9B39-4A647BFCC01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763492" y="5898289"/>
            <a:ext cx="646746" cy="641061"/>
          </a:xfrm>
          <a:prstGeom prst="rect">
            <a:avLst/>
          </a:prstGeom>
        </p:spPr>
      </p:pic>
      <p:cxnSp>
        <p:nvCxnSpPr>
          <p:cNvPr id="9" name="Straight Connector 8">
            <a:extLst>
              <a:ext uri="{FF2B5EF4-FFF2-40B4-BE49-F238E27FC236}">
                <a16:creationId xmlns:a16="http://schemas.microsoft.com/office/drawing/2014/main" id="{F2CF8B21-5D53-FF4D-B447-71C0909883B7}"/>
              </a:ext>
            </a:extLst>
          </p:cNvPr>
          <p:cNvCxnSpPr>
            <a:cxnSpLocks/>
          </p:cNvCxnSpPr>
          <p:nvPr userDrawn="1"/>
        </p:nvCxnSpPr>
        <p:spPr>
          <a:xfrm>
            <a:off x="819931" y="6218820"/>
            <a:ext cx="4806169"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AF0D6A62-E279-5448-BE73-23CE99B56172}"/>
              </a:ext>
            </a:extLst>
          </p:cNvPr>
          <p:cNvSpPr>
            <a:spLocks noGrp="1"/>
          </p:cNvSpPr>
          <p:nvPr>
            <p:ph type="sldNum" sz="quarter" idx="12"/>
          </p:nvPr>
        </p:nvSpPr>
        <p:spPr>
          <a:xfrm>
            <a:off x="86106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fld id="{350833F6-E467-4A43-86ED-A1A94EB660F4}" type="slidenum">
              <a:rPr lang="en-US" smtClean="0"/>
              <a:pPr/>
              <a:t>‹#›</a:t>
            </a:fld>
            <a:endParaRPr lang="en-US"/>
          </a:p>
        </p:txBody>
      </p:sp>
      <p:sp>
        <p:nvSpPr>
          <p:cNvPr id="12" name="Rectangle 11">
            <a:extLst>
              <a:ext uri="{FF2B5EF4-FFF2-40B4-BE49-F238E27FC236}">
                <a16:creationId xmlns:a16="http://schemas.microsoft.com/office/drawing/2014/main" id="{BDAD2310-62B3-184B-98F6-9A8D3516521E}"/>
              </a:ext>
            </a:extLst>
          </p:cNvPr>
          <p:cNvSpPr/>
          <p:nvPr userDrawn="1"/>
        </p:nvSpPr>
        <p:spPr>
          <a:xfrm>
            <a:off x="0" y="0"/>
            <a:ext cx="12192000" cy="425302"/>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196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57F2-EDD4-F942-9442-E569D1A3FF04}"/>
              </a:ext>
            </a:extLst>
          </p:cNvPr>
          <p:cNvSpPr>
            <a:spLocks noGrp="1"/>
          </p:cNvSpPr>
          <p:nvPr>
            <p:ph type="title"/>
          </p:nvPr>
        </p:nvSpPr>
        <p:spPr>
          <a:xfrm>
            <a:off x="838200" y="987552"/>
            <a:ext cx="9616440" cy="701731"/>
          </a:xfrm>
        </p:spPr>
        <p:txBody>
          <a:bodyPr wrap="square">
            <a:spAutoFit/>
          </a:bodyPr>
          <a:lstStyle>
            <a:lvl1pPr>
              <a:defRPr b="1" spc="-100" baseline="0">
                <a:solidFill>
                  <a:srgbClr val="FDB512"/>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76A527D-16DD-6B40-805D-4F67BC5A8A2F}"/>
              </a:ext>
            </a:extLst>
          </p:cNvPr>
          <p:cNvSpPr>
            <a:spLocks noGrp="1"/>
          </p:cNvSpPr>
          <p:nvPr>
            <p:ph idx="1"/>
          </p:nvPr>
        </p:nvSpPr>
        <p:spPr>
          <a:xfrm>
            <a:off x="838200" y="2304288"/>
            <a:ext cx="9616440" cy="2623410"/>
          </a:xfrm>
        </p:spPr>
        <p:txBody>
          <a:bodyPr wrap="square">
            <a:spAutoFit/>
          </a:bodyPr>
          <a:lstStyle>
            <a:lvl1pPr marL="0" indent="0">
              <a:lnSpc>
                <a:spcPts val="3560"/>
              </a:lnSpc>
              <a:buNone/>
              <a:defRPr sz="2800">
                <a:solidFill>
                  <a:schemeClr val="tx1"/>
                </a:solidFill>
                <a:latin typeface="Arial" panose="020B0604020202020204" pitchFamily="34" charset="0"/>
                <a:cs typeface="Arial" panose="020B0604020202020204" pitchFamily="34" charset="0"/>
              </a:defRPr>
            </a:lvl1pPr>
            <a:lvl2pPr marL="457200" indent="0">
              <a:lnSpc>
                <a:spcPts val="3560"/>
              </a:lnSpc>
              <a:buNone/>
              <a:defRPr sz="2800">
                <a:solidFill>
                  <a:schemeClr val="tx1"/>
                </a:solidFill>
                <a:latin typeface="Arial" panose="020B0604020202020204" pitchFamily="34" charset="0"/>
                <a:cs typeface="Arial" panose="020B0604020202020204" pitchFamily="34" charset="0"/>
              </a:defRPr>
            </a:lvl2pPr>
            <a:lvl3pPr marL="914400" indent="0">
              <a:lnSpc>
                <a:spcPts val="3560"/>
              </a:lnSpc>
              <a:buNone/>
              <a:defRPr sz="2800">
                <a:solidFill>
                  <a:schemeClr val="tx1"/>
                </a:solidFill>
                <a:latin typeface="Arial" panose="020B0604020202020204" pitchFamily="34" charset="0"/>
                <a:cs typeface="Arial" panose="020B0604020202020204" pitchFamily="34" charset="0"/>
              </a:defRPr>
            </a:lvl3pPr>
            <a:lvl4pPr marL="1371600" indent="0">
              <a:lnSpc>
                <a:spcPts val="3560"/>
              </a:lnSpc>
              <a:buNone/>
              <a:defRPr sz="2800">
                <a:solidFill>
                  <a:schemeClr val="tx1"/>
                </a:solidFill>
                <a:latin typeface="Arial" panose="020B0604020202020204" pitchFamily="34" charset="0"/>
                <a:cs typeface="Arial" panose="020B0604020202020204" pitchFamily="34" charset="0"/>
              </a:defRPr>
            </a:lvl4pPr>
            <a:lvl5pPr marL="1828800" indent="0">
              <a:lnSpc>
                <a:spcPts val="3560"/>
              </a:lnSpc>
              <a:buNone/>
              <a:defRPr sz="28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4C2F4AFE-52CB-4847-A90E-0272ACB93B7B}"/>
              </a:ext>
            </a:extLst>
          </p:cNvPr>
          <p:cNvSpPr>
            <a:spLocks noGrp="1"/>
          </p:cNvSpPr>
          <p:nvPr>
            <p:ph type="dt" sz="half" idx="10"/>
          </p:nvPr>
        </p:nvSpPr>
        <p:spPr>
          <a:xfrm>
            <a:off x="8382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r>
              <a:rPr lang="en-US"/>
              <a:t>21stCAFE</a:t>
            </a:r>
          </a:p>
        </p:txBody>
      </p:sp>
      <p:sp>
        <p:nvSpPr>
          <p:cNvPr id="11" name="Slide Number Placeholder 5">
            <a:extLst>
              <a:ext uri="{FF2B5EF4-FFF2-40B4-BE49-F238E27FC236}">
                <a16:creationId xmlns:a16="http://schemas.microsoft.com/office/drawing/2014/main" id="{AF0D6A62-E279-5448-BE73-23CE99B56172}"/>
              </a:ext>
            </a:extLst>
          </p:cNvPr>
          <p:cNvSpPr>
            <a:spLocks noGrp="1"/>
          </p:cNvSpPr>
          <p:nvPr>
            <p:ph type="sldNum" sz="quarter" idx="12"/>
          </p:nvPr>
        </p:nvSpPr>
        <p:spPr>
          <a:xfrm>
            <a:off x="86106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fld id="{350833F6-E467-4A43-86ED-A1A94EB660F4}" type="slidenum">
              <a:rPr lang="en-US" smtClean="0"/>
              <a:pPr/>
              <a:t>‹#›</a:t>
            </a:fld>
            <a:endParaRPr lang="en-US"/>
          </a:p>
        </p:txBody>
      </p:sp>
      <p:sp>
        <p:nvSpPr>
          <p:cNvPr id="14" name="Rectangle 13">
            <a:extLst>
              <a:ext uri="{FF2B5EF4-FFF2-40B4-BE49-F238E27FC236}">
                <a16:creationId xmlns:a16="http://schemas.microsoft.com/office/drawing/2014/main" id="{0A3561F8-BF3D-574E-9A12-E8C63A08FE7E}"/>
              </a:ext>
            </a:extLst>
          </p:cNvPr>
          <p:cNvSpPr/>
          <p:nvPr userDrawn="1"/>
        </p:nvSpPr>
        <p:spPr>
          <a:xfrm>
            <a:off x="-9135" y="16961"/>
            <a:ext cx="12192000" cy="425302"/>
          </a:xfrm>
          <a:prstGeom prst="rect">
            <a:avLst/>
          </a:prstGeom>
          <a:solidFill>
            <a:srgbClr val="FDB5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70785BC-52D2-6F4E-A0F5-753F492607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763492" y="5898289"/>
            <a:ext cx="646746" cy="641061"/>
          </a:xfrm>
          <a:prstGeom prst="rect">
            <a:avLst/>
          </a:prstGeom>
        </p:spPr>
      </p:pic>
      <p:cxnSp>
        <p:nvCxnSpPr>
          <p:cNvPr id="13" name="Straight Connector 12">
            <a:extLst>
              <a:ext uri="{FF2B5EF4-FFF2-40B4-BE49-F238E27FC236}">
                <a16:creationId xmlns:a16="http://schemas.microsoft.com/office/drawing/2014/main" id="{4E975333-1ED6-A448-9E8A-AE51340347E1}"/>
              </a:ext>
            </a:extLst>
          </p:cNvPr>
          <p:cNvCxnSpPr>
            <a:cxnSpLocks/>
          </p:cNvCxnSpPr>
          <p:nvPr userDrawn="1"/>
        </p:nvCxnSpPr>
        <p:spPr>
          <a:xfrm>
            <a:off x="6515100" y="6218820"/>
            <a:ext cx="4838700"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A7B92C2-EBF8-D743-89C5-F88C08C7B8DC}"/>
              </a:ext>
            </a:extLst>
          </p:cNvPr>
          <p:cNvCxnSpPr>
            <a:cxnSpLocks/>
          </p:cNvCxnSpPr>
          <p:nvPr userDrawn="1"/>
        </p:nvCxnSpPr>
        <p:spPr>
          <a:xfrm>
            <a:off x="819931" y="6218820"/>
            <a:ext cx="4806169"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601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CDC4E-C360-DB47-B6AF-7D2E6579A4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902CB3-76AD-BB41-9EFC-16B98A206B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5AEA1E-37DB-9744-8AC3-5F70685AF486}"/>
              </a:ext>
            </a:extLst>
          </p:cNvPr>
          <p:cNvSpPr>
            <a:spLocks noGrp="1"/>
          </p:cNvSpPr>
          <p:nvPr>
            <p:ph type="dt" sz="half" idx="10"/>
          </p:nvPr>
        </p:nvSpPr>
        <p:spPr/>
        <p:txBody>
          <a:bodyPr/>
          <a:lstStyle/>
          <a:p>
            <a:r>
              <a:rPr lang="en-US"/>
              <a:t>21stCAFE</a:t>
            </a:r>
          </a:p>
        </p:txBody>
      </p:sp>
      <p:sp>
        <p:nvSpPr>
          <p:cNvPr id="5" name="Footer Placeholder 4">
            <a:extLst>
              <a:ext uri="{FF2B5EF4-FFF2-40B4-BE49-F238E27FC236}">
                <a16:creationId xmlns:a16="http://schemas.microsoft.com/office/drawing/2014/main" id="{F7217F5B-F4CC-F946-93B8-211345F92A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758C9-DBDC-5749-86DE-933B05CB931C}"/>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3080106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464D2-2700-7140-9803-FD908C5F4D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83B8B0-37BE-F649-AD41-730434CF18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C9F59-1BF6-9146-A6F3-E64D05F94D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66E462-C1F1-2843-8EAE-3B5AF4564B1E}"/>
              </a:ext>
            </a:extLst>
          </p:cNvPr>
          <p:cNvSpPr>
            <a:spLocks noGrp="1"/>
          </p:cNvSpPr>
          <p:nvPr>
            <p:ph type="dt" sz="half" idx="10"/>
          </p:nvPr>
        </p:nvSpPr>
        <p:spPr/>
        <p:txBody>
          <a:bodyPr/>
          <a:lstStyle/>
          <a:p>
            <a:r>
              <a:rPr lang="en-US"/>
              <a:t>21stCAFE</a:t>
            </a:r>
          </a:p>
        </p:txBody>
      </p:sp>
      <p:sp>
        <p:nvSpPr>
          <p:cNvPr id="6" name="Footer Placeholder 5">
            <a:extLst>
              <a:ext uri="{FF2B5EF4-FFF2-40B4-BE49-F238E27FC236}">
                <a16:creationId xmlns:a16="http://schemas.microsoft.com/office/drawing/2014/main" id="{11AD3C60-6129-6F4B-AB61-050922F3D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3128B7-0045-4A40-84B4-6C3994010B5E}"/>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3519292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A4CB1-6BDA-0D43-A7C7-4020D0B82D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C2E61E-0DE6-534E-8FD1-77D29FA259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182580-7202-924F-9A11-57569ECE7A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2A44F2-BF93-6D4D-86FA-1E21AB38CB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905C62-C8F8-7F44-9CE6-D27F10C952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9EDB6B-CB94-A048-AA01-9810EB04FDDE}"/>
              </a:ext>
            </a:extLst>
          </p:cNvPr>
          <p:cNvSpPr>
            <a:spLocks noGrp="1"/>
          </p:cNvSpPr>
          <p:nvPr>
            <p:ph type="dt" sz="half" idx="10"/>
          </p:nvPr>
        </p:nvSpPr>
        <p:spPr/>
        <p:txBody>
          <a:bodyPr/>
          <a:lstStyle/>
          <a:p>
            <a:r>
              <a:rPr lang="en-US"/>
              <a:t>21stCAFE</a:t>
            </a:r>
          </a:p>
        </p:txBody>
      </p:sp>
      <p:sp>
        <p:nvSpPr>
          <p:cNvPr id="8" name="Footer Placeholder 7">
            <a:extLst>
              <a:ext uri="{FF2B5EF4-FFF2-40B4-BE49-F238E27FC236}">
                <a16:creationId xmlns:a16="http://schemas.microsoft.com/office/drawing/2014/main" id="{79AD33ED-C010-E94D-9CE0-A867E3397D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11C34B-6D0C-0D4F-A0D8-5068F1CBA565}"/>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2067405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09CA5B-8999-084D-AD98-9B848EE85193}"/>
              </a:ext>
            </a:extLst>
          </p:cNvPr>
          <p:cNvSpPr>
            <a:spLocks noGrp="1"/>
          </p:cNvSpPr>
          <p:nvPr>
            <p:ph type="dt" sz="half" idx="10"/>
          </p:nvPr>
        </p:nvSpPr>
        <p:spPr/>
        <p:txBody>
          <a:bodyPr/>
          <a:lstStyle/>
          <a:p>
            <a:r>
              <a:rPr lang="en-US"/>
              <a:t>21stCAFE</a:t>
            </a:r>
          </a:p>
        </p:txBody>
      </p:sp>
      <p:sp>
        <p:nvSpPr>
          <p:cNvPr id="3" name="Footer Placeholder 2">
            <a:extLst>
              <a:ext uri="{FF2B5EF4-FFF2-40B4-BE49-F238E27FC236}">
                <a16:creationId xmlns:a16="http://schemas.microsoft.com/office/drawing/2014/main" id="{B0FA46F6-D3C5-2645-AE1A-A5AA42F66D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D97F15-0A6B-2C44-8E7A-B2D346FCC814}"/>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2202797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70D3B-591A-9241-A4D8-0FEDE48BBC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E244E1-3E4C-01E3-829B-F8DB96FA4D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B5485B-504D-C0EC-1500-51E769626CE0}"/>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5" name="Footer Placeholder 4">
            <a:extLst>
              <a:ext uri="{FF2B5EF4-FFF2-40B4-BE49-F238E27FC236}">
                <a16:creationId xmlns:a16="http://schemas.microsoft.com/office/drawing/2014/main" id="{5EF9486D-7BF4-83CD-7F5F-3E793F63A7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DA038F-E880-1C86-1427-07C27880318B}"/>
              </a:ext>
            </a:extLst>
          </p:cNvPr>
          <p:cNvSpPr>
            <a:spLocks noGrp="1"/>
          </p:cNvSpPr>
          <p:nvPr>
            <p:ph type="sldNum" sz="quarter" idx="12"/>
          </p:nvPr>
        </p:nvSpPr>
        <p:spPr/>
        <p:txBody>
          <a:bodyPr/>
          <a:lstStyle/>
          <a:p>
            <a:fld id="{6D41F068-C5AD-894F-9125-831199271592}" type="slidenum">
              <a:rPr lang="en-US" smtClean="0"/>
              <a:t>‹#›</a:t>
            </a:fld>
            <a:endParaRPr lang="en-US"/>
          </a:p>
        </p:txBody>
      </p:sp>
    </p:spTree>
    <p:extLst>
      <p:ext uri="{BB962C8B-B14F-4D97-AF65-F5344CB8AC3E}">
        <p14:creationId xmlns:p14="http://schemas.microsoft.com/office/powerpoint/2010/main" val="3997851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43F68-AD4B-3CB9-1AD9-A8A3B7D9C0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1E5682-121C-42AB-EEC7-ACE8ABB626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DD6E5F-BDBE-1734-C5DC-050C997C27FA}"/>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5" name="Footer Placeholder 4">
            <a:extLst>
              <a:ext uri="{FF2B5EF4-FFF2-40B4-BE49-F238E27FC236}">
                <a16:creationId xmlns:a16="http://schemas.microsoft.com/office/drawing/2014/main" id="{77C30155-8138-EC89-37F9-37107D9A56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40284C-2EB6-4700-5F28-9102AFAAD3D6}"/>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10975207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34CAD-BCF3-6A1B-7299-4E5ECAAC9C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6200D3-8B3D-ED6C-B436-FFC072FC72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FC8397-298D-1AF5-6785-84AECCDA1409}"/>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5" name="Footer Placeholder 4">
            <a:extLst>
              <a:ext uri="{FF2B5EF4-FFF2-40B4-BE49-F238E27FC236}">
                <a16:creationId xmlns:a16="http://schemas.microsoft.com/office/drawing/2014/main" id="{B39B47F4-00BD-BBCB-7B9B-0D7BDF0046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A3C03-54F3-E49D-8967-FA068343BEA5}"/>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386435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AE89D-5077-5731-ED89-9D2840F703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135EEB-A667-1903-433D-D8BDA47D45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D6FCCA-3EC0-E873-449F-EEB0BBD2D5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840A32-0C04-6BDE-2E48-BC0B42531970}"/>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6" name="Footer Placeholder 5">
            <a:extLst>
              <a:ext uri="{FF2B5EF4-FFF2-40B4-BE49-F238E27FC236}">
                <a16:creationId xmlns:a16="http://schemas.microsoft.com/office/drawing/2014/main" id="{E182C0DF-F648-0EE4-1DE2-C1972FEC2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42A1FC-0FF0-8341-66F8-E14C2CA12ADD}"/>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13262989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6FC7A-1C9A-3BDF-489D-4BC2FC4C58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902699-143D-8404-6E6A-281EFB499D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6D462C-A7DF-0A58-F882-3336986C49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5D0795-5324-FECF-F97C-EDAD93BD3F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8DFEBC-BCC1-3BCB-A252-181A05BFD7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83518E-2913-F430-FA57-41B9EB0CDB9F}"/>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8" name="Footer Placeholder 7">
            <a:extLst>
              <a:ext uri="{FF2B5EF4-FFF2-40B4-BE49-F238E27FC236}">
                <a16:creationId xmlns:a16="http://schemas.microsoft.com/office/drawing/2014/main" id="{C3DB599A-3479-5C7D-97CE-5ECF357DF6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4D7110-F57D-949D-7059-70E8F59A8456}"/>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29135367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8C86-3FE9-5AE9-7247-92B7291F07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C6211E-1E43-E7DE-74FA-6E95C4868248}"/>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4" name="Footer Placeholder 3">
            <a:extLst>
              <a:ext uri="{FF2B5EF4-FFF2-40B4-BE49-F238E27FC236}">
                <a16:creationId xmlns:a16="http://schemas.microsoft.com/office/drawing/2014/main" id="{FB7FED11-94F7-04CB-E205-07E133B49A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C8FBAA-84E7-A696-BC4A-06D90E94D25C}"/>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1018615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278E18-D65F-1BA4-BA7D-C8218697F578}"/>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3" name="Footer Placeholder 2">
            <a:extLst>
              <a:ext uri="{FF2B5EF4-FFF2-40B4-BE49-F238E27FC236}">
                <a16:creationId xmlns:a16="http://schemas.microsoft.com/office/drawing/2014/main" id="{DC0B5DA2-BA69-946C-D84E-482DFE7F16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64113D-886B-0180-7DAA-43D5AD3EEFC2}"/>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23001522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ADD-3F30-307B-981B-6DC2A2E012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26B4D3-0B70-433C-573E-AF033CEDEC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F67371-654E-226C-14D1-8F291B6A70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0C02E6-95CB-2014-1D16-2DA6CDF23978}"/>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6" name="Footer Placeholder 5">
            <a:extLst>
              <a:ext uri="{FF2B5EF4-FFF2-40B4-BE49-F238E27FC236}">
                <a16:creationId xmlns:a16="http://schemas.microsoft.com/office/drawing/2014/main" id="{7F0115B6-0C1D-335C-BE31-565ED5F5A3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1801B2-ADAD-C540-E481-6045039531A5}"/>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34144877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F723F-5BBD-D172-9D26-06343D6D70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E02998-A737-D766-35AF-34ADEF3694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5FB329-BA12-876C-03E1-0F63DF4636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C75E6D-E966-F67C-9C3D-AC28F2B5DCA5}"/>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6" name="Footer Placeholder 5">
            <a:extLst>
              <a:ext uri="{FF2B5EF4-FFF2-40B4-BE49-F238E27FC236}">
                <a16:creationId xmlns:a16="http://schemas.microsoft.com/office/drawing/2014/main" id="{9C88C1BE-3A7B-7F7A-ECF5-C23018813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263FD1-A7BE-8476-A033-660E76B2DFDF}"/>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27676188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FB9DA-5501-74B9-6582-AC89AE2869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C69D9F-F6E3-CE05-D5A0-FCD17F9D2E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6C798F-C66A-B02E-4708-9F94775B77B0}"/>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5" name="Footer Placeholder 4">
            <a:extLst>
              <a:ext uri="{FF2B5EF4-FFF2-40B4-BE49-F238E27FC236}">
                <a16:creationId xmlns:a16="http://schemas.microsoft.com/office/drawing/2014/main" id="{C9A80C26-1666-94E1-BF31-9E5B3B8184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0ABDC-E02A-5A44-EA7B-C5D22F61D12D}"/>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12153942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1A7422-69B9-7510-2FEC-DD1FC795EA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A38713-7583-DBC0-0E80-03342BAC30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4C9A71-270E-D583-8FEF-6DF1D8534405}"/>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5" name="Footer Placeholder 4">
            <a:extLst>
              <a:ext uri="{FF2B5EF4-FFF2-40B4-BE49-F238E27FC236}">
                <a16:creationId xmlns:a16="http://schemas.microsoft.com/office/drawing/2014/main" id="{8F2BADCD-049A-07CF-1434-E6909DB47C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2328CA-226A-A6DE-552C-6659341CD01A}"/>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3066339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ags" Target="../tags/tag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F8C474-D4EB-8777-02B0-944EA58EBF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2884EA-36C6-2A58-4FC8-E42C760390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5B682-FCA2-ECFB-6E9A-79B630744A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BE661E40-18C0-A1F3-1107-28457F188A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9289C04-04A0-6484-788B-5CAFBA7E2A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863D74-75F2-C840-9AA1-EE84E83279B6}" type="slidenum">
              <a:rPr lang="en-US" smtClean="0"/>
              <a:t>‹#›</a:t>
            </a:fld>
            <a:endParaRPr lang="en-US"/>
          </a:p>
        </p:txBody>
      </p:sp>
    </p:spTree>
    <p:extLst>
      <p:ext uri="{BB962C8B-B14F-4D97-AF65-F5344CB8AC3E}">
        <p14:creationId xmlns:p14="http://schemas.microsoft.com/office/powerpoint/2010/main" val="2800736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465182-6F37-0946-A3FD-38A79CC29F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610EC6-EB91-5944-B154-39DA300DAA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E6C9DC-692F-914E-A548-5123D2A97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21stCAFE</a:t>
            </a:r>
          </a:p>
        </p:txBody>
      </p:sp>
      <p:sp>
        <p:nvSpPr>
          <p:cNvPr id="5" name="Footer Placeholder 4">
            <a:extLst>
              <a:ext uri="{FF2B5EF4-FFF2-40B4-BE49-F238E27FC236}">
                <a16:creationId xmlns:a16="http://schemas.microsoft.com/office/drawing/2014/main" id="{BFBC22C4-98B7-6C41-8D60-A89C04948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7E94A8-B2EE-C643-B517-DC64D6F788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833F6-E467-4A43-86ED-A1A94EB660F4}" type="slidenum">
              <a:rPr lang="en-US" smtClean="0"/>
              <a:t>‹#›</a:t>
            </a:fld>
            <a:endParaRPr lang="en-US"/>
          </a:p>
        </p:txBody>
      </p:sp>
    </p:spTree>
    <p:extLst>
      <p:ext uri="{BB962C8B-B14F-4D97-AF65-F5344CB8AC3E}">
        <p14:creationId xmlns:p14="http://schemas.microsoft.com/office/powerpoint/2010/main" val="323617090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4FA22C-608B-E1DD-2DEB-13D5A7EDF5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62C919-2DCB-6FCC-A4AB-0113A97C72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24CCD1-D57E-7865-4DC3-FA67B03D39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Calibri" panose="020F0502020204030204" pitchFamily="34" charset="0"/>
              </a:defRPr>
            </a:lvl1pPr>
          </a:lstStyle>
          <a:p>
            <a:fld id="{BBDBA2D9-5548-D949-8013-1B1F2F8727A0}" type="datetimeFigureOut">
              <a:rPr lang="en-US" smtClean="0"/>
              <a:pPr/>
              <a:t>9/1/2026</a:t>
            </a:fld>
            <a:endParaRPr lang="en-US"/>
          </a:p>
        </p:txBody>
      </p:sp>
      <p:sp>
        <p:nvSpPr>
          <p:cNvPr id="5" name="Footer Placeholder 4">
            <a:extLst>
              <a:ext uri="{FF2B5EF4-FFF2-40B4-BE49-F238E27FC236}">
                <a16:creationId xmlns:a16="http://schemas.microsoft.com/office/drawing/2014/main" id="{07E2F7C6-BE83-EBE1-6568-5E3FFB3953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6DCC79E8-8F6E-1704-AAC6-4B4A1C397E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Calibri" panose="020F0502020204030204" pitchFamily="34" charset="0"/>
              </a:defRPr>
            </a:lvl1pPr>
          </a:lstStyle>
          <a:p>
            <a:fld id="{6D41F068-C5AD-894F-9125-831199271592}" type="slidenum">
              <a:rPr lang="en-US" smtClean="0"/>
              <a:pPr/>
              <a:t>‹#›</a:t>
            </a:fld>
            <a:endParaRPr lang="en-US"/>
          </a:p>
        </p:txBody>
      </p:sp>
    </p:spTree>
    <p:custDataLst>
      <p:tags r:id="rId13"/>
    </p:custDataLst>
    <p:extLst>
      <p:ext uri="{BB962C8B-B14F-4D97-AF65-F5344CB8AC3E}">
        <p14:creationId xmlns:p14="http://schemas.microsoft.com/office/powerpoint/2010/main" val="238804670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go.osu.edu/literacyvideoseries"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tags" Target="../tags/tag14.xml"/><Relationship Id="rId5" Type="http://schemas.openxmlformats.org/officeDocument/2006/relationships/image" Target="../media/image7.sv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15.xml"/><Relationship Id="rId6" Type="http://schemas.openxmlformats.org/officeDocument/2006/relationships/image" Target="../media/image9.png"/><Relationship Id="rId5" Type="http://schemas.openxmlformats.org/officeDocument/2006/relationships/hyperlink" Target="https://ohiofamiliesengage.osu.edu/"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tags" Target="../tags/tag1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1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18.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19.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6.xml"/><Relationship Id="rId1" Type="http://schemas.openxmlformats.org/officeDocument/2006/relationships/tags" Target="../tags/tag2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tags" Target="../tags/tag21.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22.xml"/><Relationship Id="rId5" Type="http://schemas.openxmlformats.org/officeDocument/2006/relationships/image" Target="../media/image15.sv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4.xml"/><Relationship Id="rId1" Type="http://schemas.openxmlformats.org/officeDocument/2006/relationships/tags" Target="../tags/tag23.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ags" Target="../tags/tag24.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3.xml"/><Relationship Id="rId7" Type="http://schemas.openxmlformats.org/officeDocument/2006/relationships/diagramColors" Target="../diagrams/colors1.xml"/><Relationship Id="rId12" Type="http://schemas.openxmlformats.org/officeDocument/2006/relationships/image" Target="../media/image21.png"/><Relationship Id="rId2" Type="http://schemas.openxmlformats.org/officeDocument/2006/relationships/slideLayout" Target="../slideLayouts/slideLayout14.xml"/><Relationship Id="rId1" Type="http://schemas.openxmlformats.org/officeDocument/2006/relationships/tags" Target="../tags/tag25.xml"/><Relationship Id="rId6" Type="http://schemas.openxmlformats.org/officeDocument/2006/relationships/diagramQuickStyle" Target="../diagrams/quickStyle1.xml"/><Relationship Id="rId11" Type="http://schemas.openxmlformats.org/officeDocument/2006/relationships/image" Target="../media/image20.png"/><Relationship Id="rId5" Type="http://schemas.openxmlformats.org/officeDocument/2006/relationships/diagramLayout" Target="../diagrams/layout1.xml"/><Relationship Id="rId10" Type="http://schemas.openxmlformats.org/officeDocument/2006/relationships/image" Target="../media/image19.png"/><Relationship Id="rId4" Type="http://schemas.openxmlformats.org/officeDocument/2006/relationships/diagramData" Target="../diagrams/data1.xml"/><Relationship Id="rId9"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26.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tags" Target="../tags/tag2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tags" Target="../tags/tag28.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4.xml"/><Relationship Id="rId1" Type="http://schemas.openxmlformats.org/officeDocument/2006/relationships/tags" Target="../tags/tag29.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tags" Target="../tags/tag30.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33.jpeg"/><Relationship Id="rId2" Type="http://schemas.openxmlformats.org/officeDocument/2006/relationships/slideLayout" Target="../slideLayouts/slideLayout14.xml"/><Relationship Id="rId1" Type="http://schemas.openxmlformats.org/officeDocument/2006/relationships/tags" Target="../tags/tag3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xml"/><Relationship Id="rId1" Type="http://schemas.openxmlformats.org/officeDocument/2006/relationships/tags" Target="../tags/tag32.xml"/><Relationship Id="rId5" Type="http://schemas.openxmlformats.org/officeDocument/2006/relationships/hyperlink" Target="https://education.ohio.gov/Topics/Learning-in-Ohio/English-Language-Art/Resources-for-English-Language-Arts/High-Quality-Instructional-Materials-in-ELA" TargetMode="Externa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tags" Target="../tags/tag33.xm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tags" Target="../tags/tag3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tags" Target="../tags/tag35.xml"/><Relationship Id="rId5" Type="http://schemas.openxmlformats.org/officeDocument/2006/relationships/image" Target="../media/image37.jpe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4.xml"/><Relationship Id="rId1" Type="http://schemas.openxmlformats.org/officeDocument/2006/relationships/tags" Target="../tags/tag36.xml"/><Relationship Id="rId5" Type="http://schemas.openxmlformats.org/officeDocument/2006/relationships/image" Target="../media/image39.jpeg"/><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tags" Target="../tags/tag37.xml"/><Relationship Id="rId5" Type="http://schemas.openxmlformats.org/officeDocument/2006/relationships/image" Target="../media/image41.jpe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tags" Target="../tags/tag38.xml"/><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tags" Target="../tags/tag39.xml"/><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tags" Target="../tags/tag40.xml"/><Relationship Id="rId4" Type="http://schemas.openxmlformats.org/officeDocument/2006/relationships/image" Target="../media/image44.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4.xml"/><Relationship Id="rId1" Type="http://schemas.openxmlformats.org/officeDocument/2006/relationships/tags" Target="../tags/tag41.xml"/><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C2I0tS-Z8iI?start=3&amp;feature=oembed" TargetMode="External"/><Relationship Id="rId1" Type="http://schemas.openxmlformats.org/officeDocument/2006/relationships/tags" Target="../tags/tag42.xml"/><Relationship Id="rId6" Type="http://schemas.openxmlformats.org/officeDocument/2006/relationships/image" Target="../media/image46.jpeg"/><Relationship Id="rId5" Type="http://schemas.openxmlformats.org/officeDocument/2006/relationships/hyperlink" Target="https://www.youtube.com/watch?v=C2I0tS-Z8iI&amp;t=3s" TargetMode="Externa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4.xml"/><Relationship Id="rId1" Type="http://schemas.openxmlformats.org/officeDocument/2006/relationships/tags" Target="../tags/tag43.xml"/><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rhZMjpcvpGA?start=1&amp;feature=oembed" TargetMode="External"/><Relationship Id="rId1" Type="http://schemas.openxmlformats.org/officeDocument/2006/relationships/tags" Target="../tags/tag44.xml"/><Relationship Id="rId6" Type="http://schemas.openxmlformats.org/officeDocument/2006/relationships/image" Target="../media/image48.jpeg"/><Relationship Id="rId5" Type="http://schemas.openxmlformats.org/officeDocument/2006/relationships/hyperlink" Target="https://www.youtube.com/watch?v=rhZMjpcvpGA&amp;t=1s" TargetMode="Externa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4.xml"/><Relationship Id="rId1" Type="http://schemas.openxmlformats.org/officeDocument/2006/relationships/tags" Target="../tags/tag45.xml"/><Relationship Id="rId4" Type="http://schemas.openxmlformats.org/officeDocument/2006/relationships/image" Target="../media/image47.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HYEHJiffwoM?feature=oembed" TargetMode="External"/><Relationship Id="rId1" Type="http://schemas.openxmlformats.org/officeDocument/2006/relationships/tags" Target="../tags/tag46.xml"/><Relationship Id="rId6" Type="http://schemas.openxmlformats.org/officeDocument/2006/relationships/hyperlink" Target="https://www.youtube.com/watch?v=HYEHJiffwoM" TargetMode="External"/><Relationship Id="rId5" Type="http://schemas.openxmlformats.org/officeDocument/2006/relationships/image" Target="../media/image49.jpe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tags" Target="../tags/tag47.xml"/><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nHNKNxNDuCU?feature=oembed" TargetMode="External"/><Relationship Id="rId1" Type="http://schemas.openxmlformats.org/officeDocument/2006/relationships/tags" Target="../tags/tag48.xml"/><Relationship Id="rId6" Type="http://schemas.openxmlformats.org/officeDocument/2006/relationships/hyperlink" Target="https://www.youtube.com/watch?v=nHNKNxNDuCU" TargetMode="External"/><Relationship Id="rId5" Type="http://schemas.openxmlformats.org/officeDocument/2006/relationships/image" Target="../media/image50.jpe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tags" Target="../tags/tag49.xml"/><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7oSp4OXe1qA?feature=oembed" TargetMode="External"/><Relationship Id="rId1" Type="http://schemas.openxmlformats.org/officeDocument/2006/relationships/tags" Target="../tags/tag50.xml"/><Relationship Id="rId6" Type="http://schemas.openxmlformats.org/officeDocument/2006/relationships/hyperlink" Target="https://www.youtube.com/watch?v=7oSp4OXe1qA&amp;t=1s" TargetMode="External"/><Relationship Id="rId5" Type="http://schemas.openxmlformats.org/officeDocument/2006/relationships/image" Target="../media/image51.jpe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4.xml"/><Relationship Id="rId1" Type="http://schemas.openxmlformats.org/officeDocument/2006/relationships/tags" Target="../tags/tag51.xml"/><Relationship Id="rId4" Type="http://schemas.openxmlformats.org/officeDocument/2006/relationships/image" Target="../media/image47.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4.xml"/><Relationship Id="rId1" Type="http://schemas.openxmlformats.org/officeDocument/2006/relationships/tags" Target="../tags/tag52.xml"/><Relationship Id="rId4" Type="http://schemas.openxmlformats.org/officeDocument/2006/relationships/image" Target="../media/image52.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4.xml"/><Relationship Id="rId1" Type="http://schemas.openxmlformats.org/officeDocument/2006/relationships/tags" Target="../tags/tag53.xml"/><Relationship Id="rId4" Type="http://schemas.openxmlformats.org/officeDocument/2006/relationships/image" Target="../media/image53.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4.xml"/><Relationship Id="rId1" Type="http://schemas.openxmlformats.org/officeDocument/2006/relationships/tags" Target="../tags/tag54.xml"/><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notesSlide" Target="../notesSlides/notesSlide43.xml"/><Relationship Id="rId7" Type="http://schemas.openxmlformats.org/officeDocument/2006/relationships/hyperlink" Target="https://go.osu.edu/odewhighqualitymaterials" TargetMode="External"/><Relationship Id="rId2" Type="http://schemas.openxmlformats.org/officeDocument/2006/relationships/slideLayout" Target="../slideLayouts/slideLayout14.xml"/><Relationship Id="rId1" Type="http://schemas.openxmlformats.org/officeDocument/2006/relationships/tags" Target="../tags/tag55.xml"/><Relationship Id="rId6" Type="http://schemas.openxmlformats.org/officeDocument/2006/relationships/image" Target="../media/image56.svg"/><Relationship Id="rId5" Type="http://schemas.openxmlformats.org/officeDocument/2006/relationships/image" Target="../media/image55.svg"/><Relationship Id="rId10" Type="http://schemas.openxmlformats.org/officeDocument/2006/relationships/hyperlink" Target="https://ohiofamiliesengage.osu.edu/family-literacy-toolkit/" TargetMode="External"/><Relationship Id="rId4" Type="http://schemas.openxmlformats.org/officeDocument/2006/relationships/hyperlink" Target="https://www.youtube.com/watch?v=qR-ctPFixzY" TargetMode="External"/><Relationship Id="rId9" Type="http://schemas.openxmlformats.org/officeDocument/2006/relationships/hyperlink" Target="https://ohiofamiliesengage.osu.edu/resources/what-are-decodable-books/"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notesSlide" Target="../notesSlides/notesSlide44.xml"/><Relationship Id="rId7" Type="http://schemas.openxmlformats.org/officeDocument/2006/relationships/image" Target="../media/image61.jpeg"/><Relationship Id="rId2" Type="http://schemas.openxmlformats.org/officeDocument/2006/relationships/slideLayout" Target="../slideLayouts/slideLayout14.xml"/><Relationship Id="rId1" Type="http://schemas.openxmlformats.org/officeDocument/2006/relationships/tags" Target="../tags/tag56.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6.xml"/><Relationship Id="rId1" Type="http://schemas.openxmlformats.org/officeDocument/2006/relationships/tags" Target="../tags/tag57.xml"/><Relationship Id="rId4" Type="http://schemas.openxmlformats.org/officeDocument/2006/relationships/image" Target="../media/image63.sv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4.xml"/><Relationship Id="rId1" Type="http://schemas.openxmlformats.org/officeDocument/2006/relationships/tags" Target="../tags/tag58.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hyperlink" Target="https://go.osu.edu/SFECfamilysurve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50" name="Google Shape;250;p1"/>
          <p:cNvSpPr/>
          <p:nvPr/>
        </p:nvSpPr>
        <p:spPr>
          <a:xfrm>
            <a:off x="-4" y="0"/>
            <a:ext cx="12192000" cy="1174883"/>
          </a:xfrm>
          <a:prstGeom prst="rect">
            <a:avLst/>
          </a:prstGeom>
          <a:solidFill>
            <a:srgbClr val="26686D"/>
          </a:solidFill>
          <a:ln>
            <a:noFill/>
          </a:ln>
        </p:spPr>
        <p:txBody>
          <a:bodyPr spcFirstLastPara="1" wrap="square" lIns="30467" tIns="60933" rIns="30467"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26686D"/>
              </a:solidFill>
              <a:effectLst/>
              <a:uLnTx/>
              <a:uFillTx/>
              <a:latin typeface="Arial"/>
              <a:ea typeface="Arial"/>
              <a:cs typeface="Arial"/>
              <a:sym typeface="Arial"/>
            </a:endParaRPr>
          </a:p>
        </p:txBody>
      </p:sp>
      <p:sp>
        <p:nvSpPr>
          <p:cNvPr id="3" name="Google Shape;250;p1">
            <a:extLst>
              <a:ext uri="{FF2B5EF4-FFF2-40B4-BE49-F238E27FC236}">
                <a16:creationId xmlns:a16="http://schemas.microsoft.com/office/drawing/2014/main" id="{A8E32F8B-AE45-71EB-AE67-454BEB880F92}"/>
              </a:ext>
            </a:extLst>
          </p:cNvPr>
          <p:cNvSpPr/>
          <p:nvPr/>
        </p:nvSpPr>
        <p:spPr>
          <a:xfrm>
            <a:off x="0" y="5683117"/>
            <a:ext cx="12192000" cy="1174883"/>
          </a:xfrm>
          <a:prstGeom prst="rect">
            <a:avLst/>
          </a:prstGeom>
          <a:solidFill>
            <a:srgbClr val="26686D"/>
          </a:solidFill>
          <a:ln>
            <a:noFill/>
          </a:ln>
        </p:spPr>
        <p:txBody>
          <a:bodyPr spcFirstLastPara="1" wrap="square" lIns="30467" tIns="60933" rIns="30467"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26686D"/>
              </a:solidFill>
              <a:effectLst/>
              <a:uLnTx/>
              <a:uFillTx/>
              <a:latin typeface="Arial"/>
              <a:ea typeface="Arial"/>
              <a:cs typeface="Arial"/>
              <a:sym typeface="Arial"/>
            </a:endParaRPr>
          </a:p>
        </p:txBody>
      </p:sp>
      <p:sp>
        <p:nvSpPr>
          <p:cNvPr id="252" name="Google Shape;252;p1"/>
          <p:cNvSpPr txBox="1"/>
          <p:nvPr/>
        </p:nvSpPr>
        <p:spPr>
          <a:xfrm>
            <a:off x="-4" y="1625574"/>
            <a:ext cx="12191999" cy="2810641"/>
          </a:xfrm>
          <a:prstGeom prst="rect">
            <a:avLst/>
          </a:prstGeom>
          <a:solidFill>
            <a:schemeClr val="bg1"/>
          </a:solidFill>
          <a:ln>
            <a:noFill/>
          </a:ln>
        </p:spPr>
        <p:txBody>
          <a:bodyPr spcFirstLastPara="1" wrap="square" lIns="0" tIns="0" rIns="0" bIns="0" anchor="ctr" anchorCtr="0">
            <a:spAutoFit/>
          </a:bodyPr>
          <a:lstStyle/>
          <a:p>
            <a:pPr algn="ctr">
              <a:lnSpc>
                <a:spcPct val="107000"/>
              </a:lnSpc>
              <a:spcAft>
                <a:spcPts val="800"/>
              </a:spcAft>
              <a:defRPr/>
            </a:pPr>
            <a:r>
              <a:rPr lang="en-US" sz="6000" b="1" kern="100">
                <a:solidFill>
                  <a:srgbClr val="26686D"/>
                </a:solidFill>
                <a:latin typeface="Arial"/>
                <a:ea typeface="Calibri"/>
                <a:cs typeface="Arial"/>
              </a:rPr>
              <a:t>The Science of Reading</a:t>
            </a:r>
          </a:p>
          <a:p>
            <a:pPr algn="ctr">
              <a:lnSpc>
                <a:spcPct val="107000"/>
              </a:lnSpc>
              <a:spcAft>
                <a:spcPts val="800"/>
              </a:spcAft>
              <a:defRPr/>
            </a:pPr>
            <a:r>
              <a:rPr lang="en-US" sz="6000" b="1" kern="100">
                <a:solidFill>
                  <a:srgbClr val="26686D"/>
                </a:solidFill>
                <a:latin typeface="Arial"/>
                <a:ea typeface="Calibri"/>
                <a:cs typeface="Arial"/>
              </a:rPr>
              <a:t>in Ohio Schools</a:t>
            </a:r>
          </a:p>
          <a:p>
            <a:pPr algn="ctr">
              <a:lnSpc>
                <a:spcPct val="107000"/>
              </a:lnSpc>
              <a:spcAft>
                <a:spcPts val="800"/>
              </a:spcAft>
              <a:defRPr/>
            </a:pPr>
            <a:r>
              <a:rPr lang="en-US" sz="3200" b="1" kern="100">
                <a:solidFill>
                  <a:srgbClr val="26686D"/>
                </a:solidFill>
                <a:latin typeface="Arial"/>
                <a:ea typeface="Calibri"/>
                <a:cs typeface="Arial"/>
              </a:rPr>
              <a:t>The basics for families</a:t>
            </a:r>
          </a:p>
        </p:txBody>
      </p:sp>
      <p:sp>
        <p:nvSpPr>
          <p:cNvPr id="2" name="TextBox 1">
            <a:extLst>
              <a:ext uri="{FF2B5EF4-FFF2-40B4-BE49-F238E27FC236}">
                <a16:creationId xmlns:a16="http://schemas.microsoft.com/office/drawing/2014/main" id="{604725E7-56FD-C148-D575-8DA4129B71FA}"/>
              </a:ext>
            </a:extLst>
          </p:cNvPr>
          <p:cNvSpPr txBox="1"/>
          <p:nvPr/>
        </p:nvSpPr>
        <p:spPr>
          <a:xfrm>
            <a:off x="501232" y="5978170"/>
            <a:ext cx="11189525" cy="584775"/>
          </a:xfrm>
          <a:prstGeom prst="rect">
            <a:avLst/>
          </a:prstGeom>
          <a:noFill/>
        </p:spPr>
        <p:txBody>
          <a:bodyPr wrap="square" lIns="91440" tIns="45720" rIns="91440" bIns="45720" rtlCol="0" anchor="t">
            <a:spAutoFit/>
          </a:bodyPr>
          <a:lstStyle/>
          <a:p>
            <a:pPr algn="ctr"/>
            <a:r>
              <a:rPr lang="en-US" sz="3200" b="1" dirty="0">
                <a:solidFill>
                  <a:schemeClr val="bg1"/>
                </a:solidFill>
                <a:hlinkClick r:id="rId4">
                  <a:extLst>
                    <a:ext uri="{A12FA001-AC4F-418D-AE19-62706E023703}">
                      <ahyp:hlinkClr xmlns:ahyp="http://schemas.microsoft.com/office/drawing/2018/hyperlinkcolor" val="tx"/>
                    </a:ext>
                  </a:extLst>
                </a:hlinkClick>
              </a:rPr>
              <a:t>go.osu.edu/</a:t>
            </a:r>
            <a:r>
              <a:rPr lang="en-US" sz="3200" b="1" dirty="0" err="1">
                <a:solidFill>
                  <a:schemeClr val="bg1"/>
                </a:solidFill>
                <a:hlinkClick r:id="rId4">
                  <a:extLst>
                    <a:ext uri="{A12FA001-AC4F-418D-AE19-62706E023703}">
                      <ahyp:hlinkClr xmlns:ahyp="http://schemas.microsoft.com/office/drawing/2018/hyperlinkcolor" val="tx"/>
                    </a:ext>
                  </a:extLst>
                </a:hlinkClick>
              </a:rPr>
              <a:t>literacyvideoseries</a:t>
            </a:r>
            <a:endParaRPr lang="en-US" sz="3200" b="1" dirty="0">
              <a:solidFill>
                <a:schemeClr val="bg1"/>
              </a:solidFill>
            </a:endParaRPr>
          </a:p>
        </p:txBody>
      </p:sp>
      <p:pic>
        <p:nvPicPr>
          <p:cNvPr id="6" name="Picture 5">
            <a:extLst>
              <a:ext uri="{FF2B5EF4-FFF2-40B4-BE49-F238E27FC236}">
                <a16:creationId xmlns:a16="http://schemas.microsoft.com/office/drawing/2014/main" id="{0EF7D94A-68C1-8876-F85D-4413A21941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108" y="4840704"/>
            <a:ext cx="3866667" cy="704762"/>
          </a:xfrm>
          <a:prstGeom prst="rect">
            <a:avLst/>
          </a:prstGeom>
        </p:spPr>
      </p:pic>
      <p:pic>
        <p:nvPicPr>
          <p:cNvPr id="7" name="Picture 6">
            <a:extLst>
              <a:ext uri="{FF2B5EF4-FFF2-40B4-BE49-F238E27FC236}">
                <a16:creationId xmlns:a16="http://schemas.microsoft.com/office/drawing/2014/main" id="{897F727C-22AB-E41E-6AB6-B2C7889BFC42}"/>
              </a:ext>
            </a:extLst>
          </p:cNvPr>
          <p:cNvPicPr>
            <a:picLocks noChangeAspect="1"/>
          </p:cNvPicPr>
          <p:nvPr/>
        </p:nvPicPr>
        <p:blipFill>
          <a:blip r:embed="rId6"/>
          <a:stretch>
            <a:fillRect/>
          </a:stretch>
        </p:blipFill>
        <p:spPr>
          <a:xfrm>
            <a:off x="10826667" y="4722314"/>
            <a:ext cx="1038225" cy="762000"/>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70936" y="829214"/>
            <a:ext cx="9616440" cy="701731"/>
          </a:xfrm>
        </p:spPr>
        <p:txBody>
          <a:bodyPr/>
          <a:lstStyle/>
          <a:p>
            <a:r>
              <a:rPr lang="en-US">
                <a:latin typeface="Arial"/>
                <a:cs typeface="Arial"/>
              </a:rPr>
              <a:t>Introductions</a:t>
            </a:r>
            <a:endParaRPr lang="en-US"/>
          </a:p>
        </p:txBody>
      </p:sp>
      <p:pic>
        <p:nvPicPr>
          <p:cNvPr id="5" name="Graphic 4" descr="Male profile with solid fill">
            <a:extLst>
              <a:ext uri="{FF2B5EF4-FFF2-40B4-BE49-F238E27FC236}">
                <a16:creationId xmlns:a16="http://schemas.microsoft.com/office/drawing/2014/main" id="{A0D55EE1-3E10-EB6B-F9A8-87CF4CA32C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16412" y="1074158"/>
            <a:ext cx="2679936" cy="2679936"/>
          </a:xfrm>
          <a:prstGeom prst="rect">
            <a:avLst/>
          </a:prstGeom>
        </p:spPr>
      </p:pic>
      <p:pic>
        <p:nvPicPr>
          <p:cNvPr id="7" name="Graphic 6" descr="Female Profile with solid fill">
            <a:extLst>
              <a:ext uri="{FF2B5EF4-FFF2-40B4-BE49-F238E27FC236}">
                <a16:creationId xmlns:a16="http://schemas.microsoft.com/office/drawing/2014/main" id="{E34F7989-F989-D51C-045C-230859037E7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66430" y="1115101"/>
            <a:ext cx="2614959" cy="2614959"/>
          </a:xfrm>
          <a:prstGeom prst="rect">
            <a:avLst/>
          </a:prstGeom>
        </p:spPr>
      </p:pic>
      <p:sp>
        <p:nvSpPr>
          <p:cNvPr id="9" name="TextBox 8">
            <a:extLst>
              <a:ext uri="{FF2B5EF4-FFF2-40B4-BE49-F238E27FC236}">
                <a16:creationId xmlns:a16="http://schemas.microsoft.com/office/drawing/2014/main" id="{A872823E-5A91-694F-3212-CD7BB32CE7DA}"/>
              </a:ext>
            </a:extLst>
          </p:cNvPr>
          <p:cNvSpPr txBox="1"/>
          <p:nvPr/>
        </p:nvSpPr>
        <p:spPr>
          <a:xfrm>
            <a:off x="6012616" y="3730060"/>
            <a:ext cx="267993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Facilitator Name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Title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Role</a:t>
            </a:r>
          </a:p>
        </p:txBody>
      </p:sp>
      <p:sp>
        <p:nvSpPr>
          <p:cNvPr id="11" name="TextBox 10">
            <a:extLst>
              <a:ext uri="{FF2B5EF4-FFF2-40B4-BE49-F238E27FC236}">
                <a16:creationId xmlns:a16="http://schemas.microsoft.com/office/drawing/2014/main" id="{B63CB2BE-2EAC-14CD-CE17-3C42861FF27B}"/>
              </a:ext>
            </a:extLst>
          </p:cNvPr>
          <p:cNvSpPr txBox="1"/>
          <p:nvPr/>
        </p:nvSpPr>
        <p:spPr>
          <a:xfrm>
            <a:off x="870936" y="1816832"/>
            <a:ext cx="5068587" cy="38472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Organization Name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Description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Mission Statement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(Organization Logo)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5F4BB4AF-E0C1-B944-6D6C-534F3ED483BC}"/>
              </a:ext>
            </a:extLst>
          </p:cNvPr>
          <p:cNvSpPr txBox="1"/>
          <p:nvPr/>
        </p:nvSpPr>
        <p:spPr>
          <a:xfrm>
            <a:off x="8489505" y="3754094"/>
            <a:ext cx="267993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Facilitator Name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Title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Role</a:t>
            </a:r>
          </a:p>
        </p:txBody>
      </p:sp>
    </p:spTree>
    <p:custDataLst>
      <p:tags r:id="rId1"/>
    </p:custDataLst>
    <p:extLst>
      <p:ext uri="{BB962C8B-B14F-4D97-AF65-F5344CB8AC3E}">
        <p14:creationId xmlns:p14="http://schemas.microsoft.com/office/powerpoint/2010/main" val="4027110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41F3E0-78EB-FA41-CE97-AA828EDBB46C}"/>
              </a:ext>
            </a:extLst>
          </p:cNvPr>
          <p:cNvPicPr>
            <a:picLocks noChangeAspect="1"/>
          </p:cNvPicPr>
          <p:nvPr/>
        </p:nvPicPr>
        <p:blipFill>
          <a:blip r:embed="rId4"/>
          <a:stretch>
            <a:fillRect/>
          </a:stretch>
        </p:blipFill>
        <p:spPr>
          <a:xfrm>
            <a:off x="5817410" y="2092094"/>
            <a:ext cx="5933698" cy="2418610"/>
          </a:xfrm>
          <a:prstGeom prst="rect">
            <a:avLst/>
          </a:prstGeom>
        </p:spPr>
      </p:pic>
      <p:sp>
        <p:nvSpPr>
          <p:cNvPr id="11" name="Rectangle 10">
            <a:extLst>
              <a:ext uri="{FF2B5EF4-FFF2-40B4-BE49-F238E27FC236}">
                <a16:creationId xmlns:a16="http://schemas.microsoft.com/office/drawing/2014/main" id="{6B5C92A4-67CB-3EA9-C198-0FD0E6693D8B}"/>
              </a:ext>
            </a:extLst>
          </p:cNvPr>
          <p:cNvSpPr/>
          <p:nvPr/>
        </p:nvSpPr>
        <p:spPr>
          <a:xfrm>
            <a:off x="2889" y="5856514"/>
            <a:ext cx="12167339" cy="100148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8BA43858-59C3-4471-B34A-8E26F2485DF3}"/>
              </a:ext>
            </a:extLst>
          </p:cNvPr>
          <p:cNvSpPr>
            <a:spLocks noGrp="1"/>
          </p:cNvSpPr>
          <p:nvPr>
            <p:ph type="sldNum" sz="quarter" idx="12"/>
          </p:nvPr>
        </p:nvSpPr>
        <p:spPr>
          <a:xfrm>
            <a:off x="8403566"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CF955EA-1E1F-8598-5DA6-95798B7CE0FF}"/>
              </a:ext>
            </a:extLst>
          </p:cNvPr>
          <p:cNvSpPr txBox="1"/>
          <p:nvPr/>
        </p:nvSpPr>
        <p:spPr>
          <a:xfrm>
            <a:off x="3788435" y="6091502"/>
            <a:ext cx="5201945" cy="523220"/>
          </a:xfrm>
          <a:prstGeom prst="rect">
            <a:avLst/>
          </a:prstGeom>
          <a:noFill/>
        </p:spPr>
        <p:txBody>
          <a:bodyPr wrap="square" lIns="91440" tIns="45720" rIns="91440" bIns="45720" anchor="t">
            <a:spAutoFit/>
          </a:bodyPr>
          <a:lstStyle/>
          <a:p>
            <a:r>
              <a:rPr lang="en-US" sz="2800" b="1">
                <a:latin typeface="Arial"/>
                <a:cs typeface="Arial"/>
                <a:hlinkClick r:id="rId5"/>
              </a:rPr>
              <a:t>OhioFamiliesEngage.osu.edu</a:t>
            </a:r>
            <a:r>
              <a:rPr lang="en-US" sz="2800" b="1">
                <a:latin typeface="Arial"/>
                <a:cs typeface="Arial"/>
              </a:rPr>
              <a:t> </a:t>
            </a:r>
          </a:p>
        </p:txBody>
      </p:sp>
      <p:sp>
        <p:nvSpPr>
          <p:cNvPr id="9" name="Title 1">
            <a:extLst>
              <a:ext uri="{FF2B5EF4-FFF2-40B4-BE49-F238E27FC236}">
                <a16:creationId xmlns:a16="http://schemas.microsoft.com/office/drawing/2014/main" id="{FC616C8B-2990-1587-3345-90E625CA93B9}"/>
              </a:ext>
            </a:extLst>
          </p:cNvPr>
          <p:cNvSpPr>
            <a:spLocks noGrp="1"/>
          </p:cNvSpPr>
          <p:nvPr>
            <p:ph type="title"/>
          </p:nvPr>
        </p:nvSpPr>
        <p:spPr>
          <a:xfrm>
            <a:off x="440892" y="997856"/>
            <a:ext cx="4754009" cy="1920526"/>
          </a:xfrm>
        </p:spPr>
        <p:txBody>
          <a:bodyPr/>
          <a:lstStyle/>
          <a:p>
            <a:r>
              <a:rPr lang="en-US">
                <a:latin typeface="Arial"/>
                <a:cs typeface="Arial"/>
              </a:rPr>
              <a:t>Visit the Family Engagement Center’s Website!</a:t>
            </a:r>
            <a:endParaRPr lang="en-US"/>
          </a:p>
        </p:txBody>
      </p:sp>
      <p:sp>
        <p:nvSpPr>
          <p:cNvPr id="10" name="Arrow: Right 9">
            <a:extLst>
              <a:ext uri="{FF2B5EF4-FFF2-40B4-BE49-F238E27FC236}">
                <a16:creationId xmlns:a16="http://schemas.microsoft.com/office/drawing/2014/main" id="{8A2F6DE7-E776-3561-5087-D8203ACF4424}"/>
              </a:ext>
              <a:ext uri="{C183D7F6-B498-43B3-948B-1728B52AA6E4}">
                <adec:decorative xmlns:adec="http://schemas.microsoft.com/office/drawing/2017/decorative" val="1"/>
              </a:ext>
            </a:extLst>
          </p:cNvPr>
          <p:cNvSpPr/>
          <p:nvPr/>
        </p:nvSpPr>
        <p:spPr>
          <a:xfrm>
            <a:off x="8328860" y="3053104"/>
            <a:ext cx="644538" cy="363645"/>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QR code for ohiofamiliesengage.osu.edu website">
            <a:extLst>
              <a:ext uri="{FF2B5EF4-FFF2-40B4-BE49-F238E27FC236}">
                <a16:creationId xmlns:a16="http://schemas.microsoft.com/office/drawing/2014/main" id="{250B576A-6CB9-8D54-9284-CC8AD41A0AC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53600" y="3337310"/>
            <a:ext cx="1928591" cy="1928591"/>
          </a:xfrm>
          <a:prstGeom prst="rect">
            <a:avLst/>
          </a:prstGeom>
          <a:ln w="88900" cap="sq" cmpd="thickThin">
            <a:solidFill>
              <a:srgbClr val="000000"/>
            </a:solidFill>
            <a:prstDash val="solid"/>
            <a:miter lim="800000"/>
          </a:ln>
          <a:effectLst>
            <a:innerShdw blurRad="76200">
              <a:srgbClr val="000000"/>
            </a:innerShdw>
          </a:effectLst>
        </p:spPr>
      </p:pic>
    </p:spTree>
    <p:custDataLst>
      <p:tags r:id="rId1"/>
    </p:custDataLst>
    <p:extLst>
      <p:ext uri="{BB962C8B-B14F-4D97-AF65-F5344CB8AC3E}">
        <p14:creationId xmlns:p14="http://schemas.microsoft.com/office/powerpoint/2010/main" val="2269471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91B14-AF9D-472B-711C-18B60CBAD334}"/>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7B1152A3-117D-6C4D-E7C9-DF1CE7A37037}"/>
              </a:ext>
            </a:extLst>
          </p:cNvPr>
          <p:cNvSpPr>
            <a:spLocks noGrp="1"/>
          </p:cNvSpPr>
          <p:nvPr>
            <p:ph idx="1"/>
          </p:nvPr>
        </p:nvSpPr>
        <p:spPr>
          <a:xfrm>
            <a:off x="841248" y="2304288"/>
            <a:ext cx="9616440" cy="3675045"/>
          </a:xfrm>
        </p:spPr>
        <p:txBody>
          <a:bodyPr/>
          <a:lstStyle/>
          <a:p>
            <a:pPr marL="457200" lvl="0" indent="-457200">
              <a:buFont typeface="Arial" panose="020B0604020202020204" pitchFamily="34" charset="0"/>
              <a:buChar char="•"/>
            </a:pPr>
            <a:r>
              <a:rPr lang="en-US"/>
              <a:t>I can make connections with other families, my school, and community partners.</a:t>
            </a:r>
          </a:p>
          <a:p>
            <a:pPr marL="457200" lvl="0" indent="-457200">
              <a:buFont typeface="Arial" panose="020B0604020202020204" pitchFamily="34" charset="0"/>
              <a:buChar char="•"/>
            </a:pPr>
            <a:r>
              <a:rPr lang="en-US"/>
              <a:t>I can explain how science says reading and writing should be taught.</a:t>
            </a:r>
          </a:p>
          <a:p>
            <a:pPr marL="457200" lvl="0" indent="-457200">
              <a:buFont typeface="Arial" panose="020B0604020202020204" pitchFamily="34" charset="0"/>
              <a:buChar char="•"/>
            </a:pPr>
            <a:r>
              <a:rPr lang="en-US"/>
              <a:t>I can identify information, language, and resources needed to support and advocate for my child.</a:t>
            </a:r>
          </a:p>
          <a:p>
            <a:endParaRPr lang="en-US"/>
          </a:p>
        </p:txBody>
      </p:sp>
      <p:sp>
        <p:nvSpPr>
          <p:cNvPr id="4" name="Slide Number Placeholder 3">
            <a:extLst>
              <a:ext uri="{FF2B5EF4-FFF2-40B4-BE49-F238E27FC236}">
                <a16:creationId xmlns:a16="http://schemas.microsoft.com/office/drawing/2014/main" id="{B6ED2DE1-4279-E564-3BC0-E6D43AE1B94F}"/>
              </a:ext>
            </a:extLst>
          </p:cNvPr>
          <p:cNvSpPr>
            <a:spLocks noGrp="1"/>
          </p:cNvSpPr>
          <p:nvPr>
            <p:ph type="sldNum" sz="quarter" idx="12"/>
          </p:nvPr>
        </p:nvSpPr>
        <p:spPr/>
        <p:txBody>
          <a:bodyPr/>
          <a:lstStyle/>
          <a:p>
            <a:fld id="{350833F6-E467-4A43-86ED-A1A94EB660F4}" type="slidenum">
              <a:rPr lang="en-US" smtClean="0"/>
              <a:pPr/>
              <a:t>4</a:t>
            </a:fld>
            <a:endParaRPr lang="en-US"/>
          </a:p>
        </p:txBody>
      </p:sp>
    </p:spTree>
    <p:custDataLst>
      <p:tags r:id="rId1"/>
    </p:custDataLst>
    <p:extLst>
      <p:ext uri="{BB962C8B-B14F-4D97-AF65-F5344CB8AC3E}">
        <p14:creationId xmlns:p14="http://schemas.microsoft.com/office/powerpoint/2010/main" val="161113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70936" y="829214"/>
            <a:ext cx="9616440" cy="701731"/>
          </a:xfrm>
        </p:spPr>
        <p:txBody>
          <a:bodyPr/>
          <a:lstStyle/>
          <a:p>
            <a:r>
              <a:rPr lang="en-US">
                <a:latin typeface="Arial"/>
                <a:cs typeface="Arial"/>
              </a:rPr>
              <a:t>Why we are here?</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69620" y="1835174"/>
            <a:ext cx="5543425" cy="4934624"/>
          </a:xfrm>
        </p:spPr>
        <p:txBody>
          <a:bodyPr vert="horz" lIns="91440" tIns="45720" rIns="91440" bIns="45720" rtlCol="0" anchor="t">
            <a:normAutofit/>
          </a:bodyPr>
          <a:lstStyle/>
          <a:p>
            <a:pPr marL="457200" indent="-457200">
              <a:lnSpc>
                <a:spcPct val="200000"/>
              </a:lnSpc>
              <a:buFont typeface="Arial"/>
              <a:buChar char="•"/>
            </a:pPr>
            <a:r>
              <a:rPr lang="en-US" sz="3600">
                <a:latin typeface="Arial"/>
                <a:cs typeface="Arial"/>
              </a:rPr>
              <a:t>Work together</a:t>
            </a:r>
          </a:p>
          <a:p>
            <a:pPr marL="457200" indent="-457200">
              <a:lnSpc>
                <a:spcPct val="200000"/>
              </a:lnSpc>
              <a:buFont typeface="Arial"/>
              <a:buChar char="•"/>
            </a:pPr>
            <a:r>
              <a:rPr lang="en-US" sz="3600">
                <a:latin typeface="Arial"/>
                <a:cs typeface="Arial"/>
              </a:rPr>
              <a:t>Ask good questions</a:t>
            </a:r>
            <a:endParaRPr lang="en-US" sz="3600"/>
          </a:p>
          <a:p>
            <a:pPr marL="457200" indent="-457200">
              <a:lnSpc>
                <a:spcPct val="200000"/>
              </a:lnSpc>
              <a:buFont typeface="Arial"/>
              <a:buChar char="•"/>
            </a:pPr>
            <a:r>
              <a:rPr lang="en-US" sz="3600">
                <a:latin typeface="Arial"/>
                <a:cs typeface="Arial"/>
              </a:rPr>
              <a:t>Support your child</a:t>
            </a:r>
            <a:endParaRPr lang="en-US" sz="3600"/>
          </a:p>
        </p:txBody>
      </p:sp>
      <p:pic>
        <p:nvPicPr>
          <p:cNvPr id="8" name="Picture 7" descr="Question mark against red wall">
            <a:extLst>
              <a:ext uri="{FF2B5EF4-FFF2-40B4-BE49-F238E27FC236}">
                <a16:creationId xmlns:a16="http://schemas.microsoft.com/office/drawing/2014/main" id="{2EE6D98C-7FB9-26F9-2601-6DCBE52A160B}"/>
              </a:ext>
            </a:extLst>
          </p:cNvPr>
          <p:cNvPicPr>
            <a:picLocks noChangeAspect="1"/>
          </p:cNvPicPr>
          <p:nvPr/>
        </p:nvPicPr>
        <p:blipFill>
          <a:blip r:embed="rId4" cstate="screen">
            <a:extLst>
              <a:ext uri="{28A0092B-C50C-407E-A947-70E740481C1C}">
                <a14:useLocalDpi xmlns:a14="http://schemas.microsoft.com/office/drawing/2010/main"/>
              </a:ext>
            </a:extLst>
          </a:blip>
          <a:srcRect l="21810" t="227" r="464" b="-373"/>
          <a:stretch/>
        </p:blipFill>
        <p:spPr>
          <a:xfrm>
            <a:off x="6523960" y="1834831"/>
            <a:ext cx="4819763" cy="386352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8593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p:txBody>
          <a:bodyPr/>
          <a:lstStyle/>
          <a:p>
            <a:r>
              <a:rPr lang="en-US">
                <a:latin typeface="Arial"/>
                <a:cs typeface="Arial"/>
              </a:rPr>
              <a:t>Overview</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69620" y="1763287"/>
            <a:ext cx="7110558" cy="4934624"/>
          </a:xfrm>
        </p:spPr>
        <p:txBody>
          <a:bodyPr vert="horz" wrap="square" lIns="91440" tIns="45720" rIns="91440" bIns="45720" rtlCol="0" anchor="t">
            <a:noAutofit/>
          </a:bodyPr>
          <a:lstStyle/>
          <a:p>
            <a:pPr marL="457200" indent="-457200">
              <a:lnSpc>
                <a:spcPct val="150000"/>
              </a:lnSpc>
              <a:buFont typeface="Arial"/>
              <a:buChar char="•"/>
            </a:pPr>
            <a:r>
              <a:rPr lang="en-US" sz="3200">
                <a:solidFill>
                  <a:srgbClr val="000000"/>
                </a:solidFill>
                <a:latin typeface="Arial"/>
                <a:ea typeface="Arial"/>
                <a:cs typeface="Arial"/>
              </a:rPr>
              <a:t>Learning to talk vs. Learning to read/write</a:t>
            </a:r>
            <a:endParaRPr lang="en-US" sz="3200"/>
          </a:p>
          <a:p>
            <a:pPr marL="457200" lvl="0" indent="-457200" algn="l" rtl="0">
              <a:lnSpc>
                <a:spcPct val="150000"/>
              </a:lnSpc>
              <a:buFont typeface="Arial"/>
              <a:buChar char="•"/>
            </a:pPr>
            <a:r>
              <a:rPr lang="en-US" sz="3200" b="0" i="0" u="none" strike="noStrike">
                <a:solidFill>
                  <a:srgbClr val="000000"/>
                </a:solidFill>
                <a:latin typeface="Arial"/>
                <a:ea typeface="Arial"/>
                <a:cs typeface="Arial"/>
              </a:rPr>
              <a:t>The science of reading</a:t>
            </a:r>
            <a:r>
              <a:rPr lang="en-US" sz="3200" b="0" i="0">
                <a:solidFill>
                  <a:srgbClr val="000000"/>
                </a:solidFill>
                <a:latin typeface="Arial"/>
                <a:ea typeface="Arial"/>
                <a:cs typeface="Arial"/>
              </a:rPr>
              <a:t>​</a:t>
            </a:r>
            <a:endParaRPr lang="en-US" sz="3200">
              <a:solidFill>
                <a:srgbClr val="000000"/>
              </a:solidFill>
              <a:latin typeface="Arial"/>
              <a:ea typeface="Arial"/>
              <a:cs typeface="Arial"/>
            </a:endParaRPr>
          </a:p>
          <a:p>
            <a:pPr marL="457200" indent="-457200">
              <a:lnSpc>
                <a:spcPct val="150000"/>
              </a:lnSpc>
              <a:buFont typeface="Arial"/>
              <a:buChar char="•"/>
            </a:pPr>
            <a:r>
              <a:rPr lang="en-US" sz="3200">
                <a:solidFill>
                  <a:srgbClr val="000000"/>
                </a:solidFill>
                <a:latin typeface="Arial"/>
                <a:ea typeface="Arial"/>
                <a:cs typeface="Arial"/>
              </a:rPr>
              <a:t>The structured</a:t>
            </a:r>
            <a:r>
              <a:rPr lang="en-US" sz="3200" b="0" i="0" u="none" strike="noStrike">
                <a:solidFill>
                  <a:srgbClr val="000000"/>
                </a:solidFill>
                <a:latin typeface="Arial"/>
                <a:ea typeface="Arial"/>
                <a:cs typeface="Arial"/>
              </a:rPr>
              <a:t> literacy</a:t>
            </a:r>
            <a:r>
              <a:rPr lang="en-US" sz="3200">
                <a:solidFill>
                  <a:srgbClr val="000000"/>
                </a:solidFill>
                <a:latin typeface="Arial"/>
                <a:ea typeface="Arial"/>
                <a:cs typeface="Arial"/>
              </a:rPr>
              <a:t> approach</a:t>
            </a:r>
            <a:r>
              <a:rPr lang="en-US" sz="3200" b="0" i="0">
                <a:solidFill>
                  <a:srgbClr val="000000"/>
                </a:solidFill>
                <a:latin typeface="Arial"/>
                <a:ea typeface="Arial"/>
                <a:cs typeface="Arial"/>
              </a:rPr>
              <a:t>​</a:t>
            </a:r>
            <a:endParaRPr lang="en-US" sz="3200">
              <a:latin typeface="Arial"/>
              <a:cs typeface="Arial"/>
            </a:endParaRPr>
          </a:p>
          <a:p>
            <a:pPr marL="457200" indent="-457200" algn="l">
              <a:lnSpc>
                <a:spcPct val="150000"/>
              </a:lnSpc>
              <a:buFont typeface="Arial"/>
              <a:buChar char="•"/>
            </a:pPr>
            <a:r>
              <a:rPr lang="en-US" sz="3200">
                <a:latin typeface="Arial"/>
                <a:cs typeface="Arial"/>
              </a:rPr>
              <a:t>Questions to ask</a:t>
            </a:r>
            <a:endParaRPr lang="en-US" sz="3200"/>
          </a:p>
        </p:txBody>
      </p:sp>
      <p:pic>
        <p:nvPicPr>
          <p:cNvPr id="8" name="Picture 7" descr="a notebook with a to do list&#10;&#10;">
            <a:extLst>
              <a:ext uri="{FF2B5EF4-FFF2-40B4-BE49-F238E27FC236}">
                <a16:creationId xmlns:a16="http://schemas.microsoft.com/office/drawing/2014/main" id="{7ED16AB2-9E47-2610-B983-FC703FE13103}"/>
              </a:ext>
            </a:extLst>
          </p:cNvPr>
          <p:cNvPicPr>
            <a:picLocks noChangeAspect="1"/>
          </p:cNvPicPr>
          <p:nvPr/>
        </p:nvPicPr>
        <p:blipFill>
          <a:blip r:embed="rId4" cstate="screen">
            <a:extLst>
              <a:ext uri="{28A0092B-C50C-407E-A947-70E740481C1C}">
                <a14:useLocalDpi xmlns:a14="http://schemas.microsoft.com/office/drawing/2010/main"/>
              </a:ext>
            </a:extLst>
          </a:blip>
          <a:srcRect l="43036" r="5197"/>
          <a:stretch/>
        </p:blipFill>
        <p:spPr>
          <a:xfrm>
            <a:off x="7793685" y="1081957"/>
            <a:ext cx="3546816" cy="453569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19881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87C26-4DA6-31EF-D722-52EF4428E9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20C88-776B-829F-D30F-0CF1ABF7D29A}"/>
              </a:ext>
            </a:extLst>
          </p:cNvPr>
          <p:cNvSpPr>
            <a:spLocks noGrp="1"/>
          </p:cNvSpPr>
          <p:nvPr>
            <p:ph type="title"/>
          </p:nvPr>
        </p:nvSpPr>
        <p:spPr>
          <a:xfrm>
            <a:off x="755176" y="734131"/>
            <a:ext cx="9616440" cy="701731"/>
          </a:xfrm>
        </p:spPr>
        <p:txBody>
          <a:bodyPr/>
          <a:lstStyle/>
          <a:p>
            <a:r>
              <a:rPr lang="en-US">
                <a:latin typeface="Arial"/>
                <a:cs typeface="Arial"/>
              </a:rPr>
              <a:t>Greeting &amp; Connect</a:t>
            </a:r>
            <a:endParaRPr lang="en-US"/>
          </a:p>
        </p:txBody>
      </p:sp>
      <p:pic>
        <p:nvPicPr>
          <p:cNvPr id="5" name="Picture 4" descr="Smiling woman waving at camera">
            <a:extLst>
              <a:ext uri="{FF2B5EF4-FFF2-40B4-BE49-F238E27FC236}">
                <a16:creationId xmlns:a16="http://schemas.microsoft.com/office/drawing/2014/main" id="{8D1B6AD1-C4A0-628B-0E83-78AA3E0A8B10}"/>
              </a:ext>
            </a:extLst>
          </p:cNvPr>
          <p:cNvPicPr>
            <a:picLocks noChangeAspect="1"/>
          </p:cNvPicPr>
          <p:nvPr/>
        </p:nvPicPr>
        <p:blipFill>
          <a:blip r:embed="rId4" cstate="screen">
            <a:extLst>
              <a:ext uri="{28A0092B-C50C-407E-A947-70E740481C1C}">
                <a14:useLocalDpi xmlns:a14="http://schemas.microsoft.com/office/drawing/2010/main"/>
              </a:ext>
            </a:extLst>
          </a:blip>
          <a:srcRect l="11305" r="26899" b="15636"/>
          <a:stretch/>
        </p:blipFill>
        <p:spPr>
          <a:xfrm>
            <a:off x="6193689" y="897823"/>
            <a:ext cx="5243135" cy="477184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8CBF0EBB-3098-BC8E-944C-508410305652}"/>
              </a:ext>
            </a:extLst>
          </p:cNvPr>
          <p:cNvSpPr txBox="1"/>
          <p:nvPr/>
        </p:nvSpPr>
        <p:spPr>
          <a:xfrm>
            <a:off x="559558" y="1435862"/>
            <a:ext cx="5677469" cy="4524315"/>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Introduce yourself</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Children’s names/ages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Favorite song, rhyme, or children’s story</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Why you came</a:t>
            </a:r>
          </a:p>
        </p:txBody>
      </p:sp>
    </p:spTree>
    <p:custDataLst>
      <p:tags r:id="rId1"/>
    </p:custDataLst>
    <p:extLst>
      <p:ext uri="{BB962C8B-B14F-4D97-AF65-F5344CB8AC3E}">
        <p14:creationId xmlns:p14="http://schemas.microsoft.com/office/powerpoint/2010/main" val="2968972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13E53-8672-5856-C162-6EC56CCCC7F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7C58A7-BB73-9D8C-9818-BCE1E2E1FF64}"/>
              </a:ext>
              <a:ext uri="{C183D7F6-B498-43B3-948B-1728B52AA6E4}">
                <adec:decorative xmlns:adec="http://schemas.microsoft.com/office/drawing/2017/decorative" val="1"/>
              </a:ext>
            </a:extLst>
          </p:cNvPr>
          <p:cNvSpPr/>
          <p:nvPr/>
        </p:nvSpPr>
        <p:spPr>
          <a:xfrm>
            <a:off x="262223" y="309916"/>
            <a:ext cx="11399894" cy="6287832"/>
          </a:xfrm>
          <a:prstGeom prst="rect">
            <a:avLst/>
          </a:prstGeom>
          <a:solidFill>
            <a:srgbClr val="FBA519">
              <a:alpha val="1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reeform 5">
            <a:extLst>
              <a:ext uri="{FF2B5EF4-FFF2-40B4-BE49-F238E27FC236}">
                <a16:creationId xmlns:a16="http://schemas.microsoft.com/office/drawing/2014/main" id="{7BCE571C-C47D-8257-857B-F28FB5A050BF}"/>
              </a:ext>
              <a:ext uri="{C183D7F6-B498-43B3-948B-1728B52AA6E4}">
                <adec:decorative xmlns:adec="http://schemas.microsoft.com/office/drawing/2017/decorative" val="1"/>
              </a:ext>
            </a:extLst>
          </p:cNvPr>
          <p:cNvSpPr/>
          <p:nvPr/>
        </p:nvSpPr>
        <p:spPr>
          <a:xfrm>
            <a:off x="1" y="1363078"/>
            <a:ext cx="10354961" cy="1006048"/>
          </a:xfrm>
          <a:prstGeom prst="rect">
            <a:avLst/>
          </a:prstGeom>
          <a:solidFill>
            <a:schemeClr val="bg1">
              <a:lumMod val="65000"/>
            </a:schemeClr>
          </a:solidFill>
          <a:ln w="12700">
            <a:miter lim="400000"/>
          </a:ln>
        </p:spPr>
        <p:txBody>
          <a:bodyPr lIns="30479" rIns="3047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Placeholder 1">
            <a:extLst>
              <a:ext uri="{FF2B5EF4-FFF2-40B4-BE49-F238E27FC236}">
                <a16:creationId xmlns:a16="http://schemas.microsoft.com/office/drawing/2014/main" id="{84975925-EFE7-4142-B681-EAFE2C687AC2}"/>
              </a:ext>
              <a:ext uri="{C183D7F6-B498-43B3-948B-1728B52AA6E4}">
                <adec:decorative xmlns:adec="http://schemas.microsoft.com/office/drawing/2017/decorative" val="0"/>
              </a:ext>
            </a:extLst>
          </p:cNvPr>
          <p:cNvSpPr txBox="1">
            <a:spLocks/>
          </p:cNvSpPr>
          <p:nvPr/>
        </p:nvSpPr>
        <p:spPr>
          <a:xfrm>
            <a:off x="262223" y="532081"/>
            <a:ext cx="6585292" cy="830997"/>
          </a:xfrm>
          <a:prstGeom prst="rect">
            <a:avLst/>
          </a:prstGeom>
        </p:spPr>
        <p:txBody>
          <a:bodyPr vert="horz" wrap="square" lIns="91440" tIns="45720" rIns="91440" bIns="45720" rtlCol="0" anchor="t">
            <a:sp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26686D"/>
                </a:solidFill>
                <a:effectLst/>
                <a:uLnTx/>
                <a:uFillTx/>
                <a:latin typeface="Arial" panose="020B0604020202020204" pitchFamily="34" charset="0"/>
                <a:ea typeface="+mn-ea"/>
                <a:cs typeface="Arial" panose="020B0604020202020204" pitchFamily="34" charset="0"/>
              </a:rPr>
              <a:t>Greeting &amp; Connect!</a:t>
            </a:r>
          </a:p>
        </p:txBody>
      </p:sp>
      <p:sp>
        <p:nvSpPr>
          <p:cNvPr id="7" name="TextBox 6">
            <a:extLst>
              <a:ext uri="{FF2B5EF4-FFF2-40B4-BE49-F238E27FC236}">
                <a16:creationId xmlns:a16="http://schemas.microsoft.com/office/drawing/2014/main" id="{CD1CD589-B318-D4C8-5043-51665ED0B99D}"/>
              </a:ext>
            </a:extLst>
          </p:cNvPr>
          <p:cNvSpPr txBox="1"/>
          <p:nvPr/>
        </p:nvSpPr>
        <p:spPr>
          <a:xfrm>
            <a:off x="391338" y="1529332"/>
            <a:ext cx="1000748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Family Engagement in Literacy Bingo</a:t>
            </a:r>
            <a:endParaRPr kumimoji="0" lang="en-US"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6BD6B546-2205-B180-63FA-EEFBBEAD653C}"/>
              </a:ext>
            </a:extLst>
          </p:cNvPr>
          <p:cNvSpPr txBox="1"/>
          <p:nvPr/>
        </p:nvSpPr>
        <p:spPr>
          <a:xfrm>
            <a:off x="838200" y="2782951"/>
            <a:ext cx="10007485" cy="32316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Say “Hello!” </a:t>
            </a:r>
          </a:p>
          <a:p>
            <a:pPr marL="1028700" marR="0" lvl="1" indent="-5715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Find someone</a:t>
            </a:r>
          </a:p>
          <a:p>
            <a:pPr marL="1028700" marR="0" lvl="1" indent="-5715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Introduce yourself</a:t>
            </a:r>
          </a:p>
          <a:p>
            <a:pPr marL="1028700" marR="0" lvl="1" indent="-5715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Discuss something you each do from the bingo board</a:t>
            </a:r>
          </a:p>
          <a:p>
            <a:pPr marL="1028700" marR="0" lvl="1" indent="-5715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Write that person’s name in the space</a:t>
            </a:r>
          </a:p>
          <a:p>
            <a:pPr marL="1028700" marR="0" lvl="1" indent="-5715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Find someone new!</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CFE6A0E5-9E1F-C189-0240-AC9A92E2EB00}"/>
              </a:ext>
            </a:extLst>
          </p:cNvPr>
          <p:cNvSpPr txBox="1"/>
          <p:nvPr/>
        </p:nvSpPr>
        <p:spPr>
          <a:xfrm>
            <a:off x="1462201" y="5803713"/>
            <a:ext cx="9791700" cy="584775"/>
          </a:xfrm>
          <a:prstGeom prst="rect">
            <a:avLst/>
          </a:prstGeom>
          <a:noFill/>
        </p:spPr>
        <p:txBody>
          <a:bodyPr wrap="square" rtlCol="0">
            <a:spAutoFit/>
          </a:bodyPr>
          <a:lstStyle/>
          <a:p>
            <a:r>
              <a:rPr lang="en-US" sz="3200">
                <a:latin typeface="Arial" panose="020B0604020202020204" pitchFamily="34" charset="0"/>
                <a:cs typeface="Arial" panose="020B0604020202020204" pitchFamily="34" charset="0"/>
              </a:rPr>
              <a:t>Who can be the first person to get a BINGO!</a:t>
            </a:r>
          </a:p>
        </p:txBody>
      </p:sp>
    </p:spTree>
    <p:custDataLst>
      <p:tags r:id="rId1"/>
    </p:custDataLst>
    <p:extLst>
      <p:ext uri="{BB962C8B-B14F-4D97-AF65-F5344CB8AC3E}">
        <p14:creationId xmlns:p14="http://schemas.microsoft.com/office/powerpoint/2010/main" val="38207472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496191" y="707194"/>
            <a:ext cx="11212327" cy="701731"/>
          </a:xfrm>
        </p:spPr>
        <p:txBody>
          <a:bodyPr/>
          <a:lstStyle/>
          <a:p>
            <a:r>
              <a:rPr lang="en-US">
                <a:latin typeface="Arial"/>
                <a:cs typeface="Arial"/>
              </a:rPr>
              <a:t>Learning to Talk: It's natural!</a:t>
            </a:r>
            <a:endParaRPr lang="en-US"/>
          </a:p>
        </p:txBody>
      </p:sp>
      <p:sp>
        <p:nvSpPr>
          <p:cNvPr id="4" name="Rectangle 3">
            <a:extLst>
              <a:ext uri="{FF2B5EF4-FFF2-40B4-BE49-F238E27FC236}">
                <a16:creationId xmlns:a16="http://schemas.microsoft.com/office/drawing/2014/main" id="{CEF6283A-E52B-FB9C-2275-9BAA62688C09}"/>
              </a:ext>
            </a:extLst>
          </p:cNvPr>
          <p:cNvSpPr/>
          <p:nvPr/>
        </p:nvSpPr>
        <p:spPr>
          <a:xfrm>
            <a:off x="0" y="5985737"/>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miling baby">
            <a:extLst>
              <a:ext uri="{FF2B5EF4-FFF2-40B4-BE49-F238E27FC236}">
                <a16:creationId xmlns:a16="http://schemas.microsoft.com/office/drawing/2014/main" id="{2B1F4781-5E7D-6D08-45C6-A84A70EDA7E4}"/>
              </a:ext>
            </a:extLst>
          </p:cNvPr>
          <p:cNvPicPr>
            <a:picLocks noChangeAspect="1"/>
          </p:cNvPicPr>
          <p:nvPr/>
        </p:nvPicPr>
        <p:blipFill>
          <a:blip r:embed="rId4" cstate="screen">
            <a:extLst>
              <a:ext uri="{28A0092B-C50C-407E-A947-70E740481C1C}">
                <a14:useLocalDpi xmlns:a14="http://schemas.microsoft.com/office/drawing/2010/main"/>
              </a:ext>
            </a:extLst>
          </a:blip>
          <a:srcRect t="7870" r="-163" b="6132"/>
          <a:stretch/>
        </p:blipFill>
        <p:spPr>
          <a:xfrm>
            <a:off x="2400855" y="1715298"/>
            <a:ext cx="7401033" cy="43778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51349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41248" y="700005"/>
            <a:ext cx="9616440" cy="701731"/>
          </a:xfrm>
        </p:spPr>
        <p:txBody>
          <a:bodyPr/>
          <a:lstStyle/>
          <a:p>
            <a:r>
              <a:rPr lang="en-US">
                <a:latin typeface="Arial"/>
                <a:cs typeface="Arial"/>
              </a:rPr>
              <a:t>Learning to Read: The code</a:t>
            </a:r>
            <a:endParaRPr lang="en-US"/>
          </a:p>
        </p:txBody>
      </p:sp>
      <p:sp>
        <p:nvSpPr>
          <p:cNvPr id="5" name="Rectangle 4">
            <a:extLst>
              <a:ext uri="{FF2B5EF4-FFF2-40B4-BE49-F238E27FC236}">
                <a16:creationId xmlns:a16="http://schemas.microsoft.com/office/drawing/2014/main" id="{812A8CA6-1CE1-BB3F-E8E1-56319EC7F6CD}"/>
              </a:ext>
            </a:extLst>
          </p:cNvPr>
          <p:cNvSpPr/>
          <p:nvPr/>
        </p:nvSpPr>
        <p:spPr>
          <a:xfrm>
            <a:off x="0" y="5755700"/>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By Excavations and Israel Antiquities - [1], Public Domain, https://commons.wikimedia.org/w/index.php?curid=3746228</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Child playing with letters puzzle">
            <a:extLst>
              <a:ext uri="{FF2B5EF4-FFF2-40B4-BE49-F238E27FC236}">
                <a16:creationId xmlns:a16="http://schemas.microsoft.com/office/drawing/2014/main" id="{82218ECC-70FD-86E3-650B-5159E64068EE}"/>
              </a:ext>
            </a:extLst>
          </p:cNvPr>
          <p:cNvPicPr>
            <a:picLocks noChangeAspect="1"/>
          </p:cNvPicPr>
          <p:nvPr/>
        </p:nvPicPr>
        <p:blipFill>
          <a:blip r:embed="rId4" cstate="screen">
            <a:extLst>
              <a:ext uri="{28A0092B-C50C-407E-A947-70E740481C1C}">
                <a14:useLocalDpi xmlns:a14="http://schemas.microsoft.com/office/drawing/2010/main"/>
              </a:ext>
            </a:extLst>
          </a:blip>
          <a:srcRect l="24159" t="6530" r="10694" b="37606"/>
          <a:stretch/>
        </p:blipFill>
        <p:spPr>
          <a:xfrm>
            <a:off x="3916059" y="1632882"/>
            <a:ext cx="7697920" cy="4453233"/>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39499C5F-072D-B181-068B-DF414A66B63A}"/>
              </a:ext>
            </a:extLst>
          </p:cNvPr>
          <p:cNvSpPr txBox="1"/>
          <p:nvPr/>
        </p:nvSpPr>
        <p:spPr>
          <a:xfrm>
            <a:off x="1004115" y="3069279"/>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a:latin typeface="Arial"/>
                <a:ea typeface="Calibri"/>
                <a:cs typeface="Calibri"/>
              </a:rPr>
              <a:t>a = </a:t>
            </a:r>
            <a:endParaRPr lang="en-US">
              <a:ea typeface="Calibri" panose="020F0502020204030204"/>
              <a:cs typeface="Calibri" panose="020F0502020204030204"/>
            </a:endParaRPr>
          </a:p>
        </p:txBody>
      </p:sp>
      <p:pic>
        <p:nvPicPr>
          <p:cNvPr id="7" name="Graphic 6" descr="Voice with solid fill">
            <a:extLst>
              <a:ext uri="{FF2B5EF4-FFF2-40B4-BE49-F238E27FC236}">
                <a16:creationId xmlns:a16="http://schemas.microsoft.com/office/drawing/2014/main" id="{EF908EF3-90BB-5998-3025-D1EAA39190A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75524" y="3430977"/>
            <a:ext cx="727494" cy="741871"/>
          </a:xfrm>
          <a:prstGeom prst="rect">
            <a:avLst/>
          </a:prstGeom>
        </p:spPr>
      </p:pic>
      <p:sp>
        <p:nvSpPr>
          <p:cNvPr id="8" name="TextBox 7">
            <a:extLst>
              <a:ext uri="{FF2B5EF4-FFF2-40B4-BE49-F238E27FC236}">
                <a16:creationId xmlns:a16="http://schemas.microsoft.com/office/drawing/2014/main" id="{871E9D0E-54C6-BB25-3BA0-4018DDD6A051}"/>
              </a:ext>
            </a:extLst>
          </p:cNvPr>
          <p:cNvSpPr txBox="1"/>
          <p:nvPr/>
        </p:nvSpPr>
        <p:spPr>
          <a:xfrm>
            <a:off x="983987" y="1712057"/>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a:latin typeface="Arial"/>
                <a:ea typeface="Calibri"/>
                <a:cs typeface="Calibri"/>
              </a:rPr>
              <a:t>alphabet</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2F86E210-B1E5-36D2-AEB6-7AE24487114A}"/>
              </a:ext>
            </a:extLst>
          </p:cNvPr>
          <p:cNvSpPr txBox="1"/>
          <p:nvPr/>
        </p:nvSpPr>
        <p:spPr>
          <a:xfrm>
            <a:off x="1006990" y="4438004"/>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a:latin typeface="Arial"/>
                <a:ea typeface="Calibri"/>
                <a:cs typeface="Calibri"/>
              </a:rPr>
              <a:t>apple</a:t>
            </a:r>
            <a:endParaRPr lang="en-US" err="1"/>
          </a:p>
        </p:txBody>
      </p:sp>
    </p:spTree>
    <p:custDataLst>
      <p:tags r:id="rId1"/>
    </p:custDataLst>
    <p:extLst>
      <p:ext uri="{BB962C8B-B14F-4D97-AF65-F5344CB8AC3E}">
        <p14:creationId xmlns:p14="http://schemas.microsoft.com/office/powerpoint/2010/main" val="243978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E9B29-3D3F-4413-6FCD-C890E2368D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7AB1E76-7D5B-E2A5-07EB-B04BA4B832B4}"/>
              </a:ext>
            </a:extLst>
          </p:cNvPr>
          <p:cNvSpPr txBox="1"/>
          <p:nvPr/>
        </p:nvSpPr>
        <p:spPr>
          <a:xfrm>
            <a:off x="841247" y="1436620"/>
            <a:ext cx="752974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How would you say this word:</a:t>
            </a:r>
          </a:p>
        </p:txBody>
      </p:sp>
      <p:pic>
        <p:nvPicPr>
          <p:cNvPr id="4" name="Picture 3" descr="Adult with rainbow headband under tree thinking with her hand on her chin.">
            <a:extLst>
              <a:ext uri="{FF2B5EF4-FFF2-40B4-BE49-F238E27FC236}">
                <a16:creationId xmlns:a16="http://schemas.microsoft.com/office/drawing/2014/main" id="{9A360983-3192-ECD9-9FA5-C160BE2D1AA6}"/>
              </a:ext>
            </a:extLst>
          </p:cNvPr>
          <p:cNvPicPr>
            <a:picLocks noChangeAspect="1"/>
          </p:cNvPicPr>
          <p:nvPr/>
        </p:nvPicPr>
        <p:blipFill>
          <a:blip r:embed="rId4" cstate="screen">
            <a:extLst>
              <a:ext uri="{28A0092B-C50C-407E-A947-70E740481C1C}">
                <a14:useLocalDpi xmlns:a14="http://schemas.microsoft.com/office/drawing/2010/main"/>
              </a:ext>
            </a:extLst>
          </a:blip>
          <a:srcRect l="24910" r="27356"/>
          <a:stretch/>
        </p:blipFill>
        <p:spPr>
          <a:xfrm>
            <a:off x="7689857" y="811344"/>
            <a:ext cx="3450894" cy="482134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9917F80B-9936-CFEC-4A4F-B81C2D122A8A}"/>
              </a:ext>
            </a:extLst>
          </p:cNvPr>
          <p:cNvSpPr txBox="1"/>
          <p:nvPr/>
        </p:nvSpPr>
        <p:spPr>
          <a:xfrm>
            <a:off x="2118571" y="1510012"/>
            <a:ext cx="3287352" cy="1138773"/>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err="1">
                <a:ln>
                  <a:noFill/>
                </a:ln>
                <a:solidFill>
                  <a:srgbClr val="7030A0"/>
                </a:solidFill>
                <a:effectLst/>
                <a:uLnTx/>
                <a:uFillTx/>
                <a:latin typeface="Calibri" panose="020F0502020204030204"/>
                <a:ea typeface="+mn-ea"/>
                <a:cs typeface="+mn-cs"/>
              </a:rPr>
              <a:t>flimbloaded</a:t>
            </a:r>
            <a:endParaRPr kumimoji="0" lang="en-US" sz="3200" b="0" i="0" u="none" strike="noStrike" kern="1200" cap="none" spc="0" normalizeH="0" baseline="0" noProof="0">
              <a:ln>
                <a:noFill/>
              </a:ln>
              <a:solidFill>
                <a:srgbClr val="7030A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8118FB3-890B-7509-1CDE-F7C5D8BC5D1F}"/>
              </a:ext>
            </a:extLst>
          </p:cNvPr>
          <p:cNvSpPr txBox="1"/>
          <p:nvPr/>
        </p:nvSpPr>
        <p:spPr>
          <a:xfrm>
            <a:off x="2358134" y="2637241"/>
            <a:ext cx="2808225" cy="584775"/>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err="1">
                <a:ln>
                  <a:noFill/>
                </a:ln>
                <a:solidFill>
                  <a:srgbClr val="009999"/>
                </a:solidFill>
                <a:effectLst/>
                <a:uLnTx/>
                <a:uFillTx/>
                <a:latin typeface="Calibri" panose="020F0502020204030204"/>
                <a:ea typeface="+mn-ea"/>
                <a:cs typeface="+mn-cs"/>
              </a:rPr>
              <a:t>prevoudle</a:t>
            </a:r>
            <a:endParaRPr kumimoji="0" lang="en-US" sz="3200" b="0" i="0" u="none" strike="noStrike" kern="1200" cap="none" spc="0" normalizeH="0" baseline="0" noProof="0">
              <a:ln>
                <a:noFill/>
              </a:ln>
              <a:solidFill>
                <a:srgbClr val="009999"/>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811E297-F2DE-F73D-0866-CECE67E4EBE8}"/>
              </a:ext>
            </a:extLst>
          </p:cNvPr>
          <p:cNvSpPr txBox="1"/>
          <p:nvPr/>
        </p:nvSpPr>
        <p:spPr>
          <a:xfrm>
            <a:off x="564893" y="3429000"/>
            <a:ext cx="639470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How are you working to figure these words out?</a:t>
            </a:r>
          </a:p>
        </p:txBody>
      </p:sp>
      <p:sp>
        <p:nvSpPr>
          <p:cNvPr id="8" name="TextBox 7">
            <a:extLst>
              <a:ext uri="{FF2B5EF4-FFF2-40B4-BE49-F238E27FC236}">
                <a16:creationId xmlns:a16="http://schemas.microsoft.com/office/drawing/2014/main" id="{1F249252-B1EB-3843-3AD7-B3FBE26EE4AE}"/>
              </a:ext>
            </a:extLst>
          </p:cNvPr>
          <p:cNvSpPr txBox="1"/>
          <p:nvPr/>
        </p:nvSpPr>
        <p:spPr>
          <a:xfrm>
            <a:off x="1972050" y="5183326"/>
            <a:ext cx="3260348" cy="584775"/>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err="1">
                <a:ln>
                  <a:noFill/>
                </a:ln>
                <a:solidFill>
                  <a:srgbClr val="EE8640"/>
                </a:solidFill>
                <a:effectLst/>
                <a:uLnTx/>
                <a:uFillTx/>
                <a:latin typeface="Calibri" panose="020F0502020204030204"/>
                <a:ea typeface="+mn-ea"/>
                <a:cs typeface="+mn-cs"/>
              </a:rPr>
              <a:t>commisterable</a:t>
            </a:r>
            <a:endParaRPr kumimoji="0" lang="en-US" sz="3200" b="0" i="0" u="none" strike="noStrike" kern="1200" cap="none" spc="0" normalizeH="0" baseline="0" noProof="0">
              <a:ln>
                <a:noFill/>
              </a:ln>
              <a:solidFill>
                <a:srgbClr val="EE864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9EE892D0-2E2B-FF92-8AE6-89B7F92423D9}"/>
              </a:ext>
            </a:extLst>
          </p:cNvPr>
          <p:cNvSpPr>
            <a:spLocks noGrp="1"/>
          </p:cNvSpPr>
          <p:nvPr>
            <p:ph type="title"/>
          </p:nvPr>
        </p:nvSpPr>
        <p:spPr>
          <a:xfrm>
            <a:off x="286595" y="631397"/>
            <a:ext cx="2089847" cy="701731"/>
          </a:xfrm>
        </p:spPr>
        <p:txBody>
          <a:bodyPr/>
          <a:lstStyle/>
          <a:p>
            <a:r>
              <a:rPr lang="en-US">
                <a:latin typeface="Arial"/>
                <a:cs typeface="Arial"/>
              </a:rPr>
              <a:t>Try It!</a:t>
            </a:r>
            <a:endParaRPr lang="en-US"/>
          </a:p>
        </p:txBody>
      </p:sp>
    </p:spTree>
    <p:custDataLst>
      <p:tags r:id="rId1"/>
    </p:custDataLst>
    <p:extLst>
      <p:ext uri="{BB962C8B-B14F-4D97-AF65-F5344CB8AC3E}">
        <p14:creationId xmlns:p14="http://schemas.microsoft.com/office/powerpoint/2010/main" val="100779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p:txBody>
          <a:bodyPr/>
          <a:lstStyle/>
          <a:p>
            <a:r>
              <a:rPr lang="en-US">
                <a:latin typeface="Arial"/>
                <a:cs typeface="Arial"/>
              </a:rPr>
              <a:t>Teaching Reading</a:t>
            </a:r>
            <a:endParaRPr lang="en-US"/>
          </a:p>
        </p:txBody>
      </p:sp>
      <p:sp>
        <p:nvSpPr>
          <p:cNvPr id="5" name="Content Placeholder 2">
            <a:extLst>
              <a:ext uri="{FF2B5EF4-FFF2-40B4-BE49-F238E27FC236}">
                <a16:creationId xmlns:a16="http://schemas.microsoft.com/office/drawing/2014/main" id="{B33587FC-D6E7-8E36-6139-F89D738B132F}"/>
              </a:ext>
            </a:extLst>
          </p:cNvPr>
          <p:cNvSpPr>
            <a:spLocks noGrp="1"/>
          </p:cNvSpPr>
          <p:nvPr>
            <p:ph idx="1"/>
          </p:nvPr>
        </p:nvSpPr>
        <p:spPr>
          <a:xfrm>
            <a:off x="674403" y="2127664"/>
            <a:ext cx="4981246" cy="3458143"/>
          </a:xfrm>
        </p:spPr>
        <p:txBody>
          <a:bodyPr vert="horz" wrap="square" lIns="91440" tIns="45720" rIns="91440" bIns="45720" rtlCol="0" anchor="t">
            <a:noAutofit/>
          </a:bodyPr>
          <a:lstStyle/>
          <a:p>
            <a:pPr marL="571500" indent="-571500">
              <a:lnSpc>
                <a:spcPct val="150000"/>
              </a:lnSpc>
              <a:buChar char="•"/>
            </a:pPr>
            <a:r>
              <a:rPr lang="en-US" sz="4000">
                <a:latin typeface="Arial"/>
                <a:cs typeface="Arial"/>
              </a:rPr>
              <a:t>Letters &amp; sounds</a:t>
            </a:r>
            <a:endParaRPr lang="en-US" sz="4000"/>
          </a:p>
          <a:p>
            <a:pPr>
              <a:lnSpc>
                <a:spcPct val="150000"/>
              </a:lnSpc>
            </a:pPr>
            <a:r>
              <a:rPr lang="en-US" sz="4000">
                <a:latin typeface="Arial"/>
                <a:cs typeface="Arial"/>
              </a:rPr>
              <a:t>    vs.</a:t>
            </a:r>
            <a:endParaRPr lang="en-US" sz="4000"/>
          </a:p>
          <a:p>
            <a:pPr marL="571500" indent="-571500">
              <a:lnSpc>
                <a:spcPct val="150000"/>
              </a:lnSpc>
              <a:buChar char="•"/>
            </a:pPr>
            <a:r>
              <a:rPr lang="en-US" sz="4000">
                <a:latin typeface="Arial"/>
                <a:cs typeface="Arial"/>
              </a:rPr>
              <a:t>Whole word</a:t>
            </a:r>
            <a:endParaRPr lang="en-US" sz="4000"/>
          </a:p>
        </p:txBody>
      </p:sp>
      <p:sp>
        <p:nvSpPr>
          <p:cNvPr id="6" name="Rectangle 5">
            <a:extLst>
              <a:ext uri="{FF2B5EF4-FFF2-40B4-BE49-F238E27FC236}">
                <a16:creationId xmlns:a16="http://schemas.microsoft.com/office/drawing/2014/main" id="{346954A1-6786-7508-D7A2-0FD6C39A1766}"/>
              </a:ext>
            </a:extLst>
          </p:cNvPr>
          <p:cNvSpPr/>
          <p:nvPr/>
        </p:nvSpPr>
        <p:spPr>
          <a:xfrm>
            <a:off x="0" y="5755700"/>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Father reading to his child">
            <a:extLst>
              <a:ext uri="{FF2B5EF4-FFF2-40B4-BE49-F238E27FC236}">
                <a16:creationId xmlns:a16="http://schemas.microsoft.com/office/drawing/2014/main" id="{18C98872-4A38-DC3E-9205-BF6F15A512BC}"/>
              </a:ext>
            </a:extLst>
          </p:cNvPr>
          <p:cNvPicPr>
            <a:picLocks noChangeAspect="1"/>
          </p:cNvPicPr>
          <p:nvPr/>
        </p:nvPicPr>
        <p:blipFill>
          <a:blip r:embed="rId4" cstate="screen">
            <a:extLst>
              <a:ext uri="{28A0092B-C50C-407E-A947-70E740481C1C}">
                <a14:useLocalDpi xmlns:a14="http://schemas.microsoft.com/office/drawing/2010/main"/>
              </a:ext>
            </a:extLst>
          </a:blip>
          <a:srcRect l="11940" r="8436"/>
          <a:stretch/>
        </p:blipFill>
        <p:spPr>
          <a:xfrm>
            <a:off x="5907314" y="1713780"/>
            <a:ext cx="5312229" cy="430028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5609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8" name="Rectangle 3497">
            <a:extLst>
              <a:ext uri="{FF2B5EF4-FFF2-40B4-BE49-F238E27FC236}">
                <a16:creationId xmlns:a16="http://schemas.microsoft.com/office/drawing/2014/main" id="{B0C647FE-C075-2A68-546A-20AC994171DA}"/>
              </a:ext>
            </a:extLst>
          </p:cNvPr>
          <p:cNvSpPr/>
          <p:nvPr/>
        </p:nvSpPr>
        <p:spPr>
          <a:xfrm>
            <a:off x="0" y="5712568"/>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740606" y="714382"/>
            <a:ext cx="9616440" cy="701731"/>
          </a:xfrm>
        </p:spPr>
        <p:txBody>
          <a:bodyPr/>
          <a:lstStyle/>
          <a:p>
            <a:r>
              <a:rPr lang="en-US">
                <a:latin typeface="Arial"/>
                <a:cs typeface="Arial"/>
              </a:rPr>
              <a:t>Teaching Reading</a:t>
            </a:r>
            <a:endParaRPr lang="en-US"/>
          </a:p>
        </p:txBody>
      </p:sp>
      <p:graphicFrame>
        <p:nvGraphicFramePr>
          <p:cNvPr id="20" name="Content Placeholder 19">
            <a:extLst>
              <a:ext uri="{FF2B5EF4-FFF2-40B4-BE49-F238E27FC236}">
                <a16:creationId xmlns:a16="http://schemas.microsoft.com/office/drawing/2014/main" id="{EED90316-C569-C432-39C1-D0C19AB959F5}"/>
              </a:ext>
            </a:extLst>
          </p:cNvPr>
          <p:cNvGraphicFramePr>
            <a:graphicFrameLocks noGrp="1"/>
          </p:cNvGraphicFramePr>
          <p:nvPr>
            <p:ph idx="1"/>
            <p:extLst>
              <p:ext uri="{D42A27DB-BD31-4B8C-83A1-F6EECF244321}">
                <p14:modId xmlns:p14="http://schemas.microsoft.com/office/powerpoint/2010/main" val="3795760574"/>
              </p:ext>
            </p:extLst>
          </p:nvPr>
        </p:nvGraphicFramePr>
        <p:xfrm>
          <a:off x="923935" y="2521147"/>
          <a:ext cx="9617075" cy="26225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046" name="Picture 3045" descr="Jeanne Chall, researcher in the 1960s who found the alphabetic code to be important for learning to read. ">
            <a:extLst>
              <a:ext uri="{FF2B5EF4-FFF2-40B4-BE49-F238E27FC236}">
                <a16:creationId xmlns:a16="http://schemas.microsoft.com/office/drawing/2014/main" id="{F4AA649E-EE81-8C8B-0A91-A33E3652BBB7}"/>
              </a:ext>
            </a:extLst>
          </p:cNvPr>
          <p:cNvPicPr>
            <a:picLocks noChangeAspect="1"/>
          </p:cNvPicPr>
          <p:nvPr/>
        </p:nvPicPr>
        <p:blipFill>
          <a:blip r:embed="rId9" cstate="screen">
            <a:extLst>
              <a:ext uri="{28A0092B-C50C-407E-A947-70E740481C1C}">
                <a14:useLocalDpi xmlns:a14="http://schemas.microsoft.com/office/drawing/2010/main"/>
              </a:ext>
            </a:extLst>
          </a:blip>
          <a:srcRect l="2317" t="7921" r="26692" b="39109"/>
          <a:stretch/>
        </p:blipFill>
        <p:spPr>
          <a:xfrm>
            <a:off x="5175460" y="1749308"/>
            <a:ext cx="1027652" cy="1142709"/>
          </a:xfrm>
          <a:prstGeom prst="rect">
            <a:avLst/>
          </a:prstGeom>
          <a:ln>
            <a:noFill/>
          </a:ln>
          <a:effectLst>
            <a:outerShdw blurRad="292100" dist="139700" dir="2700000" algn="tl" rotWithShape="0">
              <a:srgbClr val="333333">
                <a:alpha val="65000"/>
              </a:srgbClr>
            </a:outerShdw>
          </a:effectLst>
        </p:spPr>
      </p:pic>
      <p:pic>
        <p:nvPicPr>
          <p:cNvPr id="3269" name="Picture 3268" descr="A diagram of three circles, showing the three ways to look at words, meaning, structure, visual features.&#10;&#10;">
            <a:extLst>
              <a:ext uri="{FF2B5EF4-FFF2-40B4-BE49-F238E27FC236}">
                <a16:creationId xmlns:a16="http://schemas.microsoft.com/office/drawing/2014/main" id="{AC071348-6A3B-15F9-B41E-2503A76BC3A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56098" y="4656857"/>
            <a:ext cx="1851806" cy="1498057"/>
          </a:xfrm>
          <a:prstGeom prst="rect">
            <a:avLst/>
          </a:prstGeom>
          <a:ln>
            <a:noFill/>
          </a:ln>
          <a:effectLst>
            <a:outerShdw blurRad="190500" algn="tl" rotWithShape="0">
              <a:srgbClr val="000000">
                <a:alpha val="70000"/>
              </a:srgbClr>
            </a:outerShdw>
          </a:effectLst>
        </p:spPr>
      </p:pic>
      <p:sp>
        <p:nvSpPr>
          <p:cNvPr id="4482" name="TextBox 4481" descr="whole word text box">
            <a:extLst>
              <a:ext uri="{FF2B5EF4-FFF2-40B4-BE49-F238E27FC236}">
                <a16:creationId xmlns:a16="http://schemas.microsoft.com/office/drawing/2014/main" id="{00F3CBBD-4978-49F1-D50D-4D5C2677006E}"/>
              </a:ext>
            </a:extLst>
          </p:cNvPr>
          <p:cNvSpPr txBox="1"/>
          <p:nvPr/>
        </p:nvSpPr>
        <p:spPr>
          <a:xfrm>
            <a:off x="1925789" y="1744324"/>
            <a:ext cx="1647568" cy="1200329"/>
          </a:xfrm>
          <a:prstGeom prst="rect">
            <a:avLst/>
          </a:prstGeom>
          <a:solidFill>
            <a:schemeClr val="bg1"/>
          </a:solidFill>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solidFill>
                  <a:schemeClr val="tx1">
                    <a:lumMod val="76000"/>
                    <a:lumOff val="24000"/>
                  </a:schemeClr>
                </a:solidFill>
                <a:latin typeface="Arial"/>
                <a:ea typeface="Calibri"/>
                <a:cs typeface="Calibri"/>
              </a:rPr>
              <a:t>Whole Word </a:t>
            </a:r>
            <a:endParaRPr lang="en-US" sz="3600" b="1">
              <a:solidFill>
                <a:schemeClr val="tx1">
                  <a:lumMod val="76000"/>
                  <a:lumOff val="24000"/>
                </a:schemeClr>
              </a:solidFill>
              <a:latin typeface="Arial"/>
              <a:cs typeface="Arial"/>
            </a:endParaRPr>
          </a:p>
        </p:txBody>
      </p:sp>
      <p:pic>
        <p:nvPicPr>
          <p:cNvPr id="4518" name="Picture 4517" descr="the title: National Reading Panel&#10;&#10;">
            <a:extLst>
              <a:ext uri="{FF2B5EF4-FFF2-40B4-BE49-F238E27FC236}">
                <a16:creationId xmlns:a16="http://schemas.microsoft.com/office/drawing/2014/main" id="{64BF5DBD-A0C5-B3B2-2A48-5DC83E8F837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584990" y="1672265"/>
            <a:ext cx="2354473" cy="148626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3273" name="Picture 3272" descr="A book cover of the book &quot;Why Johnny Can't Read&quot; &#10;&#10;">
            <a:extLst>
              <a:ext uri="{FF2B5EF4-FFF2-40B4-BE49-F238E27FC236}">
                <a16:creationId xmlns:a16="http://schemas.microsoft.com/office/drawing/2014/main" id="{B9578B71-52D1-F19C-1E3D-D6659B15AF26}"/>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523082" y="4671741"/>
            <a:ext cx="1048291" cy="151142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99764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758116" y="1925259"/>
            <a:ext cx="4798941" cy="3712956"/>
          </a:xfrm>
        </p:spPr>
        <p:txBody>
          <a:bodyPr vert="horz" wrap="square" lIns="91440" tIns="45720" rIns="91440" bIns="45720" rtlCol="0" anchor="t">
            <a:noAutofit/>
          </a:bodyPr>
          <a:lstStyle/>
          <a:p>
            <a:pPr marL="342900" indent="-342900">
              <a:lnSpc>
                <a:spcPct val="100000"/>
              </a:lnSpc>
              <a:buChar char="•"/>
            </a:pPr>
            <a:r>
              <a:rPr lang="en-US" sz="3600">
                <a:latin typeface="Arial"/>
                <a:cs typeface="Poppins"/>
              </a:rPr>
              <a:t>Listen and hear </a:t>
            </a:r>
            <a:endParaRPr lang="en-US" sz="3600">
              <a:cs typeface="Poppins"/>
            </a:endParaRPr>
          </a:p>
          <a:p>
            <a:pPr marL="342900" indent="-342900">
              <a:lnSpc>
                <a:spcPct val="100000"/>
              </a:lnSpc>
              <a:buChar char="•"/>
            </a:pPr>
            <a:r>
              <a:rPr lang="en-US" sz="3600">
                <a:latin typeface="Arial"/>
                <a:cs typeface="Poppins"/>
              </a:rPr>
              <a:t>Letter-sound </a:t>
            </a:r>
          </a:p>
          <a:p>
            <a:pPr marL="342900" indent="-342900">
              <a:lnSpc>
                <a:spcPct val="100000"/>
              </a:lnSpc>
              <a:buChar char="•"/>
            </a:pPr>
            <a:r>
              <a:rPr lang="en-US" sz="3600">
                <a:latin typeface="Arial"/>
                <a:cs typeface="Poppins"/>
              </a:rPr>
              <a:t>Practice</a:t>
            </a:r>
            <a:endParaRPr lang="en-US" sz="3600">
              <a:cs typeface="Poppins"/>
            </a:endParaRPr>
          </a:p>
          <a:p>
            <a:pPr marL="342900" indent="-342900">
              <a:lnSpc>
                <a:spcPct val="100000"/>
              </a:lnSpc>
              <a:buChar char="•"/>
            </a:pPr>
            <a:r>
              <a:rPr lang="en-US" sz="3600">
                <a:latin typeface="Arial"/>
                <a:cs typeface="Poppins"/>
              </a:rPr>
              <a:t>New words </a:t>
            </a:r>
            <a:endParaRPr lang="en-US" sz="3600">
              <a:cs typeface="Poppins"/>
            </a:endParaRPr>
          </a:p>
          <a:p>
            <a:pPr marL="342900" indent="-342900">
              <a:lnSpc>
                <a:spcPct val="100000"/>
              </a:lnSpc>
              <a:buChar char="•"/>
            </a:pPr>
            <a:r>
              <a:rPr lang="en-US" sz="3600">
                <a:latin typeface="Arial"/>
                <a:cs typeface="Poppins"/>
              </a:rPr>
              <a:t>Understanding  </a:t>
            </a:r>
          </a:p>
          <a:p>
            <a:pPr>
              <a:lnSpc>
                <a:spcPct val="150000"/>
              </a:lnSpc>
            </a:pPr>
            <a:endParaRPr lang="en-US" sz="3600">
              <a:latin typeface="Arial"/>
              <a:cs typeface="Poppins"/>
            </a:endParaRPr>
          </a:p>
        </p:txBody>
      </p:sp>
      <p:sp>
        <p:nvSpPr>
          <p:cNvPr id="4" name="Title 1">
            <a:extLst>
              <a:ext uri="{FF2B5EF4-FFF2-40B4-BE49-F238E27FC236}">
                <a16:creationId xmlns:a16="http://schemas.microsoft.com/office/drawing/2014/main" id="{26BBB0CD-88CF-3844-9566-B8554EA9ADFA}"/>
              </a:ext>
            </a:extLst>
          </p:cNvPr>
          <p:cNvSpPr>
            <a:spLocks noGrp="1"/>
          </p:cNvSpPr>
          <p:nvPr>
            <p:ph type="title"/>
          </p:nvPr>
        </p:nvSpPr>
        <p:spPr>
          <a:xfrm>
            <a:off x="752896" y="780704"/>
            <a:ext cx="9616440" cy="701731"/>
          </a:xfrm>
        </p:spPr>
        <p:txBody>
          <a:bodyPr/>
          <a:lstStyle/>
          <a:p>
            <a:r>
              <a:rPr lang="en-US">
                <a:latin typeface="Arial"/>
                <a:cs typeface="Arial"/>
              </a:rPr>
              <a:t>Five Things</a:t>
            </a:r>
            <a:endParaRPr lang="en-US"/>
          </a:p>
        </p:txBody>
      </p:sp>
      <p:sp>
        <p:nvSpPr>
          <p:cNvPr id="7" name="Rectangle 6">
            <a:extLst>
              <a:ext uri="{FF2B5EF4-FFF2-40B4-BE49-F238E27FC236}">
                <a16:creationId xmlns:a16="http://schemas.microsoft.com/office/drawing/2014/main" id="{2C7F8ED7-E645-7E04-5413-A00542839A11}"/>
              </a:ext>
            </a:extLst>
          </p:cNvPr>
          <p:cNvSpPr/>
          <p:nvPr/>
        </p:nvSpPr>
        <p:spPr>
          <a:xfrm>
            <a:off x="0" y="578445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national reading panel title&#10;&#10;">
            <a:extLst>
              <a:ext uri="{FF2B5EF4-FFF2-40B4-BE49-F238E27FC236}">
                <a16:creationId xmlns:a16="http://schemas.microsoft.com/office/drawing/2014/main" id="{4B99E65B-3392-0BCE-4DD5-4C781662701D}"/>
              </a:ext>
            </a:extLst>
          </p:cNvPr>
          <p:cNvPicPr>
            <a:picLocks noChangeAspect="1"/>
          </p:cNvPicPr>
          <p:nvPr/>
        </p:nvPicPr>
        <p:blipFill>
          <a:blip r:embed="rId4"/>
          <a:stretch>
            <a:fillRect/>
          </a:stretch>
        </p:blipFill>
        <p:spPr>
          <a:xfrm>
            <a:off x="5565745" y="2103587"/>
            <a:ext cx="5114925" cy="3714750"/>
          </a:xfrm>
          <a:prstGeom prst="rect">
            <a:avLst/>
          </a:prstGeom>
        </p:spPr>
      </p:pic>
      <p:pic>
        <p:nvPicPr>
          <p:cNvPr id="5" name="Picture 4" descr="National reading panel logo of a child reading in a house&#10;&#10;">
            <a:extLst>
              <a:ext uri="{FF2B5EF4-FFF2-40B4-BE49-F238E27FC236}">
                <a16:creationId xmlns:a16="http://schemas.microsoft.com/office/drawing/2014/main" id="{BBD3B6CB-BC79-F1EA-AB89-E4EF36A3285C}"/>
              </a:ext>
            </a:extLst>
          </p:cNvPr>
          <p:cNvPicPr>
            <a:picLocks noChangeAspect="1"/>
          </p:cNvPicPr>
          <p:nvPr/>
        </p:nvPicPr>
        <p:blipFill>
          <a:blip r:embed="rId5"/>
          <a:stretch>
            <a:fillRect/>
          </a:stretch>
        </p:blipFill>
        <p:spPr>
          <a:xfrm>
            <a:off x="7456457" y="625235"/>
            <a:ext cx="1333500" cy="1466850"/>
          </a:xfrm>
          <a:prstGeom prst="rect">
            <a:avLst/>
          </a:prstGeom>
        </p:spPr>
      </p:pic>
    </p:spTree>
    <p:custDataLst>
      <p:tags r:id="rId1"/>
    </p:custDataLst>
    <p:extLst>
      <p:ext uri="{BB962C8B-B14F-4D97-AF65-F5344CB8AC3E}">
        <p14:creationId xmlns:p14="http://schemas.microsoft.com/office/powerpoint/2010/main" val="427919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5BADD-AAE5-2E13-3059-D8BC1A8F9F1C}"/>
              </a:ext>
            </a:extLst>
          </p:cNvPr>
          <p:cNvSpPr>
            <a:spLocks noGrp="1"/>
          </p:cNvSpPr>
          <p:nvPr>
            <p:ph type="title"/>
          </p:nvPr>
        </p:nvSpPr>
        <p:spPr>
          <a:xfrm>
            <a:off x="841248" y="843778"/>
            <a:ext cx="9616440" cy="701731"/>
          </a:xfrm>
        </p:spPr>
        <p:txBody>
          <a:bodyPr/>
          <a:lstStyle/>
          <a:p>
            <a:r>
              <a:rPr lang="en-US"/>
              <a:t>What is the science of reading?</a:t>
            </a:r>
          </a:p>
        </p:txBody>
      </p:sp>
      <p:pic>
        <p:nvPicPr>
          <p:cNvPr id="9" name="Picture 8" descr="two women neurologists looking at MRI of the brain">
            <a:extLst>
              <a:ext uri="{FF2B5EF4-FFF2-40B4-BE49-F238E27FC236}">
                <a16:creationId xmlns:a16="http://schemas.microsoft.com/office/drawing/2014/main" id="{52E92C2E-6D1B-3402-53AC-717EE78431B3}"/>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7380" y="3423783"/>
            <a:ext cx="4072604" cy="2750753"/>
          </a:xfrm>
          <a:prstGeom prst="rect">
            <a:avLst/>
          </a:prstGeom>
          <a:ln>
            <a:noFill/>
          </a:ln>
          <a:effectLst>
            <a:outerShdw blurRad="292100" dist="139700" dir="2700000" algn="tl" rotWithShape="0">
              <a:srgbClr val="333333">
                <a:alpha val="65000"/>
              </a:srgbClr>
            </a:outerShdw>
          </a:effectLst>
        </p:spPr>
      </p:pic>
      <p:pic>
        <p:nvPicPr>
          <p:cNvPr id="12" name="Picture 11" descr="Psychologist working with a child playing with blocks">
            <a:extLst>
              <a:ext uri="{FF2B5EF4-FFF2-40B4-BE49-F238E27FC236}">
                <a16:creationId xmlns:a16="http://schemas.microsoft.com/office/drawing/2014/main" id="{519016F5-635F-8BEC-716C-712CCA4782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49952" y="1645995"/>
            <a:ext cx="3930939" cy="2723876"/>
          </a:xfrm>
          <a:prstGeom prst="rect">
            <a:avLst/>
          </a:prstGeom>
          <a:ln>
            <a:noFill/>
          </a:ln>
          <a:effectLst>
            <a:outerShdw blurRad="292100" dist="139700" dir="2700000" algn="tl" rotWithShape="0">
              <a:srgbClr val="333333">
                <a:alpha val="65000"/>
              </a:srgbClr>
            </a:outerShdw>
          </a:effectLst>
        </p:spPr>
      </p:pic>
      <p:pic>
        <p:nvPicPr>
          <p:cNvPr id="13" name="Picture 12" descr="African American male teacher with students behind him, smiling in his middle school classroom">
            <a:extLst>
              <a:ext uri="{FF2B5EF4-FFF2-40B4-BE49-F238E27FC236}">
                <a16:creationId xmlns:a16="http://schemas.microsoft.com/office/drawing/2014/main" id="{D03037F3-1C9F-0FB8-0308-D1764879537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35587" y="3429211"/>
            <a:ext cx="4190579" cy="275643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899353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erson in a library carrying a very tall stack of research books">
            <a:extLst>
              <a:ext uri="{FF2B5EF4-FFF2-40B4-BE49-F238E27FC236}">
                <a16:creationId xmlns:a16="http://schemas.microsoft.com/office/drawing/2014/main" id="{D06E4CBD-DA2A-00FF-BE3F-0E93DC4D9723}"/>
              </a:ext>
            </a:extLst>
          </p:cNvPr>
          <p:cNvPicPr>
            <a:picLocks noChangeAspect="1"/>
          </p:cNvPicPr>
          <p:nvPr/>
        </p:nvPicPr>
        <p:blipFill>
          <a:blip r:embed="rId4" cstate="screen">
            <a:extLst>
              <a:ext uri="{28A0092B-C50C-407E-A947-70E740481C1C}">
                <a14:useLocalDpi xmlns:a14="http://schemas.microsoft.com/office/drawing/2010/main"/>
              </a:ext>
            </a:extLst>
          </a:blip>
          <a:srcRect l="24768" t="8414" r="3096" b="-6047"/>
          <a:stretch/>
        </p:blipFill>
        <p:spPr>
          <a:xfrm>
            <a:off x="8197102" y="977337"/>
            <a:ext cx="2750494" cy="4909508"/>
          </a:xfrm>
          <a:prstGeom prst="rect">
            <a:avLst/>
          </a:prstGeom>
          <a:ln>
            <a:noFill/>
          </a:ln>
          <a:effectLst>
            <a:outerShdw blurRad="292100" dist="139700" dir="2700000" algn="tl" rotWithShape="0">
              <a:srgbClr val="333333">
                <a:alpha val="65000"/>
              </a:srgbClr>
            </a:outerShdw>
          </a:effectLst>
        </p:spPr>
      </p:pic>
      <p:sp>
        <p:nvSpPr>
          <p:cNvPr id="6" name="Content Placeholder 2">
            <a:extLst>
              <a:ext uri="{FF2B5EF4-FFF2-40B4-BE49-F238E27FC236}">
                <a16:creationId xmlns:a16="http://schemas.microsoft.com/office/drawing/2014/main" id="{0578443C-4552-4CB0-CD30-FAABFB5462F8}"/>
              </a:ext>
            </a:extLst>
          </p:cNvPr>
          <p:cNvSpPr txBox="1">
            <a:spLocks/>
          </p:cNvSpPr>
          <p:nvPr/>
        </p:nvSpPr>
        <p:spPr>
          <a:xfrm>
            <a:off x="927608" y="975333"/>
            <a:ext cx="8610025" cy="984391"/>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b="1">
                <a:solidFill>
                  <a:srgbClr val="26686D"/>
                </a:solidFill>
                <a:latin typeface="Arial"/>
                <a:cs typeface="Arial"/>
              </a:rPr>
              <a:t>The Science of Reading </a:t>
            </a:r>
            <a:endParaRPr lang="en-US">
              <a:solidFill>
                <a:srgbClr val="000000"/>
              </a:solidFill>
            </a:endParaRPr>
          </a:p>
          <a:p>
            <a:endParaRPr lang="en-US" sz="4400" b="1" i="1" u="sng">
              <a:solidFill>
                <a:srgbClr val="26686D"/>
              </a:solidFill>
            </a:endParaRPr>
          </a:p>
          <a:p>
            <a:pPr marL="457200" indent="-457200">
              <a:buChar char="•"/>
            </a:pPr>
            <a:endParaRPr lang="en-US" sz="3600"/>
          </a:p>
        </p:txBody>
      </p:sp>
      <p:sp>
        <p:nvSpPr>
          <p:cNvPr id="4" name="Content Placeholder 2">
            <a:extLst>
              <a:ext uri="{FF2B5EF4-FFF2-40B4-BE49-F238E27FC236}">
                <a16:creationId xmlns:a16="http://schemas.microsoft.com/office/drawing/2014/main" id="{103E1791-8B00-E389-6A2B-B23548D39B7E}"/>
              </a:ext>
            </a:extLst>
          </p:cNvPr>
          <p:cNvSpPr txBox="1">
            <a:spLocks/>
          </p:cNvSpPr>
          <p:nvPr/>
        </p:nvSpPr>
        <p:spPr>
          <a:xfrm>
            <a:off x="917028" y="1965154"/>
            <a:ext cx="7438039" cy="978129"/>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n-US" sz="3600">
                <a:latin typeface="Arial"/>
                <a:cs typeface="Arial"/>
              </a:rPr>
              <a:t>is </a:t>
            </a:r>
            <a:r>
              <a:rPr lang="en-US" sz="3600" i="1">
                <a:latin typeface="Arial"/>
                <a:cs typeface="Arial"/>
              </a:rPr>
              <a:t>not</a:t>
            </a:r>
            <a:r>
              <a:rPr lang="en-US" sz="3600">
                <a:latin typeface="Arial"/>
                <a:cs typeface="Arial"/>
              </a:rPr>
              <a:t> a book you can read</a:t>
            </a:r>
          </a:p>
        </p:txBody>
      </p:sp>
      <p:sp>
        <p:nvSpPr>
          <p:cNvPr id="7" name="Content Placeholder 2">
            <a:extLst>
              <a:ext uri="{FF2B5EF4-FFF2-40B4-BE49-F238E27FC236}">
                <a16:creationId xmlns:a16="http://schemas.microsoft.com/office/drawing/2014/main" id="{32DE4AF3-B3F7-1528-A0E4-5EFE49DF0577}"/>
              </a:ext>
            </a:extLst>
          </p:cNvPr>
          <p:cNvSpPr txBox="1">
            <a:spLocks/>
          </p:cNvSpPr>
          <p:nvPr/>
        </p:nvSpPr>
        <p:spPr>
          <a:xfrm>
            <a:off x="925654" y="4452349"/>
            <a:ext cx="7509926" cy="2042053"/>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n-US" sz="3600">
                <a:latin typeface="Arial"/>
                <a:cs typeface="Arial"/>
              </a:rPr>
              <a:t>shows us the best way to teach</a:t>
            </a:r>
            <a:endParaRPr lang="en-US"/>
          </a:p>
          <a:p>
            <a:pPr marL="457200" indent="-457200">
              <a:buFont typeface="Arial,Sans-Serif" panose="020B0604020202020204" pitchFamily="34" charset="0"/>
              <a:buChar char="•"/>
            </a:pPr>
            <a:endParaRPr lang="en-US" sz="3600">
              <a:latin typeface="Arial"/>
              <a:cs typeface="Arial"/>
            </a:endParaRPr>
          </a:p>
        </p:txBody>
      </p:sp>
      <p:sp>
        <p:nvSpPr>
          <p:cNvPr id="3" name="Content Placeholder 2">
            <a:extLst>
              <a:ext uri="{FF2B5EF4-FFF2-40B4-BE49-F238E27FC236}">
                <a16:creationId xmlns:a16="http://schemas.microsoft.com/office/drawing/2014/main" id="{28F9CE43-E811-AC70-B6B9-AE938537ADAC}"/>
              </a:ext>
            </a:extLst>
          </p:cNvPr>
          <p:cNvSpPr txBox="1">
            <a:spLocks/>
          </p:cNvSpPr>
          <p:nvPr/>
        </p:nvSpPr>
        <p:spPr>
          <a:xfrm>
            <a:off x="925654" y="3198731"/>
            <a:ext cx="7509926" cy="1035638"/>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n-US" sz="3600">
                <a:latin typeface="Arial"/>
                <a:cs typeface="Arial"/>
              </a:rPr>
              <a:t>is </a:t>
            </a:r>
            <a:r>
              <a:rPr lang="en-US" sz="3600" i="1">
                <a:latin typeface="Arial"/>
                <a:cs typeface="Arial"/>
              </a:rPr>
              <a:t>not</a:t>
            </a:r>
            <a:r>
              <a:rPr lang="en-US" sz="3600">
                <a:latin typeface="Arial"/>
                <a:cs typeface="Arial"/>
              </a:rPr>
              <a:t> just letters and sounds</a:t>
            </a:r>
            <a:endParaRPr lang="en-US"/>
          </a:p>
          <a:p>
            <a:pPr marL="457200" indent="-457200">
              <a:buFont typeface="Arial,Sans-Serif" panose="020B0604020202020204" pitchFamily="34" charset="0"/>
              <a:buChar char="•"/>
            </a:pPr>
            <a:endParaRPr lang="en-US" sz="3600">
              <a:latin typeface="Arial"/>
              <a:cs typeface="Arial"/>
            </a:endParaRPr>
          </a:p>
        </p:txBody>
      </p:sp>
    </p:spTree>
    <p:custDataLst>
      <p:tags r:id="rId1"/>
    </p:custDataLst>
    <p:extLst>
      <p:ext uri="{BB962C8B-B14F-4D97-AF65-F5344CB8AC3E}">
        <p14:creationId xmlns:p14="http://schemas.microsoft.com/office/powerpoint/2010/main" val="56182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95C8B9F-3D7F-DA29-2127-C4E9B55FC2C6}"/>
              </a:ext>
            </a:extLst>
          </p:cNvPr>
          <p:cNvSpPr/>
          <p:nvPr/>
        </p:nvSpPr>
        <p:spPr>
          <a:xfrm>
            <a:off x="0" y="6862757"/>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64029" y="978484"/>
            <a:ext cx="4282441" cy="590931"/>
          </a:xfrm>
        </p:spPr>
        <p:txBody>
          <a:bodyPr/>
          <a:lstStyle/>
          <a:p>
            <a:r>
              <a:rPr lang="en-US" sz="3600">
                <a:latin typeface="Arial"/>
                <a:cs typeface="Arial"/>
              </a:rPr>
              <a:t>Structured</a:t>
            </a:r>
            <a:r>
              <a:rPr lang="en-US" sz="3600" b="1">
                <a:latin typeface="Arial"/>
                <a:cs typeface="Arial"/>
              </a:rPr>
              <a:t> </a:t>
            </a:r>
            <a:r>
              <a:rPr lang="en-US" sz="3600">
                <a:latin typeface="Arial"/>
                <a:cs typeface="Arial"/>
              </a:rPr>
              <a:t>Literacy</a:t>
            </a:r>
            <a:endParaRPr lang="en-US" sz="3600" b="1">
              <a:latin typeface="Arial"/>
              <a:cs typeface="Arial"/>
            </a:endParaRPr>
          </a:p>
        </p:txBody>
      </p:sp>
      <p:sp>
        <p:nvSpPr>
          <p:cNvPr id="3" name="TextBox 2">
            <a:extLst>
              <a:ext uri="{FF2B5EF4-FFF2-40B4-BE49-F238E27FC236}">
                <a16:creationId xmlns:a16="http://schemas.microsoft.com/office/drawing/2014/main" id="{C4E462D0-FC43-B9E2-4F4C-2FE736213527}"/>
              </a:ext>
            </a:extLst>
          </p:cNvPr>
          <p:cNvSpPr txBox="1"/>
          <p:nvPr/>
        </p:nvSpPr>
        <p:spPr>
          <a:xfrm>
            <a:off x="856800" y="2252750"/>
            <a:ext cx="35875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Calibri"/>
              </a:rPr>
              <a:t>Like a recipe</a:t>
            </a:r>
            <a:endParaRPr lang="en-US" sz="3600">
              <a:ea typeface="Calibri" panose="020F0502020204030204"/>
              <a:cs typeface="Calibri" panose="020F0502020204030204"/>
            </a:endParaRPr>
          </a:p>
        </p:txBody>
      </p:sp>
      <p:pic>
        <p:nvPicPr>
          <p:cNvPr id="10" name="Picture 9" descr="Diverse group of five smiling children of different ages with arms on each other's shoulders standing in a school hallway">
            <a:extLst>
              <a:ext uri="{FF2B5EF4-FFF2-40B4-BE49-F238E27FC236}">
                <a16:creationId xmlns:a16="http://schemas.microsoft.com/office/drawing/2014/main" id="{E1C06341-FD33-D2B5-11BC-51C22657CE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05262" y="1421239"/>
            <a:ext cx="6005838" cy="4282406"/>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5E132BEB-1E6A-4016-D69E-48C9B8829B16}"/>
              </a:ext>
            </a:extLst>
          </p:cNvPr>
          <p:cNvSpPr txBox="1"/>
          <p:nvPr/>
        </p:nvSpPr>
        <p:spPr>
          <a:xfrm>
            <a:off x="865427" y="3425943"/>
            <a:ext cx="35875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Calibri"/>
              </a:rPr>
              <a:t>Everyone</a:t>
            </a:r>
            <a:endParaRPr lang="en-US" sz="3600">
              <a:ea typeface="Calibri" panose="020F0502020204030204"/>
              <a:cs typeface="Calibri" panose="020F0502020204030204"/>
            </a:endParaRPr>
          </a:p>
        </p:txBody>
      </p:sp>
      <p:sp>
        <p:nvSpPr>
          <p:cNvPr id="7" name="TextBox 6">
            <a:extLst>
              <a:ext uri="{FF2B5EF4-FFF2-40B4-BE49-F238E27FC236}">
                <a16:creationId xmlns:a16="http://schemas.microsoft.com/office/drawing/2014/main" id="{26D8C4F2-3973-635D-C624-30FFC2986BF8}"/>
              </a:ext>
            </a:extLst>
          </p:cNvPr>
          <p:cNvSpPr txBox="1"/>
          <p:nvPr/>
        </p:nvSpPr>
        <p:spPr>
          <a:xfrm>
            <a:off x="859677" y="4512874"/>
            <a:ext cx="36163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Calibri"/>
              </a:rPr>
              <a:t>Dyslexia</a:t>
            </a:r>
            <a:endParaRPr lang="en-US" sz="3600">
              <a:ea typeface="Calibri"/>
              <a:cs typeface="Calibri"/>
            </a:endParaRPr>
          </a:p>
        </p:txBody>
      </p:sp>
    </p:spTree>
    <p:custDataLst>
      <p:tags r:id="rId1"/>
    </p:custDataLst>
    <p:extLst>
      <p:ext uri="{BB962C8B-B14F-4D97-AF65-F5344CB8AC3E}">
        <p14:creationId xmlns:p14="http://schemas.microsoft.com/office/powerpoint/2010/main" val="150820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F58A9A-C901-3F87-4234-1DC11A760B6B}"/>
              </a:ext>
            </a:extLst>
          </p:cNvPr>
          <p:cNvSpPr/>
          <p:nvPr/>
        </p:nvSpPr>
        <p:spPr>
          <a:xfrm>
            <a:off x="4514491" y="7409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66954" y="704622"/>
            <a:ext cx="8236214" cy="701731"/>
          </a:xfrm>
        </p:spPr>
        <p:txBody>
          <a:bodyPr/>
          <a:lstStyle/>
          <a:p>
            <a:r>
              <a:rPr lang="en-US">
                <a:latin typeface="Arial"/>
                <a:cs typeface="Arial"/>
              </a:rPr>
              <a:t>The "Structure": What is taught</a:t>
            </a:r>
            <a:endParaRPr lang="en-US" b="1"/>
          </a:p>
        </p:txBody>
      </p:sp>
      <p:sp>
        <p:nvSpPr>
          <p:cNvPr id="13" name="TextBox 12">
            <a:extLst>
              <a:ext uri="{FF2B5EF4-FFF2-40B4-BE49-F238E27FC236}">
                <a16:creationId xmlns:a16="http://schemas.microsoft.com/office/drawing/2014/main" id="{F113E089-D76E-90EA-F544-62267066D410}"/>
              </a:ext>
            </a:extLst>
          </p:cNvPr>
          <p:cNvSpPr txBox="1"/>
          <p:nvPr/>
        </p:nvSpPr>
        <p:spPr>
          <a:xfrm>
            <a:off x="1015999" y="1776783"/>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Lists</a:t>
            </a:r>
          </a:p>
        </p:txBody>
      </p:sp>
      <p:pic>
        <p:nvPicPr>
          <p:cNvPr id="15" name="Picture 14" descr="A person holding a clipboard and looking at a list&#10;&#10;">
            <a:extLst>
              <a:ext uri="{FF2B5EF4-FFF2-40B4-BE49-F238E27FC236}">
                <a16:creationId xmlns:a16="http://schemas.microsoft.com/office/drawing/2014/main" id="{CCFD5F68-C84D-C8E7-8A0F-E7F453BD4BE2}"/>
              </a:ext>
            </a:extLst>
          </p:cNvPr>
          <p:cNvPicPr>
            <a:picLocks noChangeAspect="1"/>
          </p:cNvPicPr>
          <p:nvPr/>
        </p:nvPicPr>
        <p:blipFill>
          <a:blip r:embed="rId4" cstate="screen">
            <a:extLst>
              <a:ext uri="{28A0092B-C50C-407E-A947-70E740481C1C}">
                <a14:useLocalDpi xmlns:a14="http://schemas.microsoft.com/office/drawing/2010/main"/>
              </a:ext>
            </a:extLst>
          </a:blip>
          <a:srcRect t="3151" r="-160" b="13292"/>
          <a:stretch/>
        </p:blipFill>
        <p:spPr>
          <a:xfrm>
            <a:off x="4979781" y="1552752"/>
            <a:ext cx="6401880" cy="4091337"/>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A35D9953-926E-66B2-58A8-1177EEB34010}"/>
              </a:ext>
            </a:extLst>
          </p:cNvPr>
          <p:cNvSpPr txBox="1"/>
          <p:nvPr/>
        </p:nvSpPr>
        <p:spPr>
          <a:xfrm>
            <a:off x="1010249" y="2777447"/>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Order</a:t>
            </a:r>
            <a:endParaRPr lang="en-US"/>
          </a:p>
        </p:txBody>
      </p:sp>
      <p:sp>
        <p:nvSpPr>
          <p:cNvPr id="7" name="TextBox 6">
            <a:extLst>
              <a:ext uri="{FF2B5EF4-FFF2-40B4-BE49-F238E27FC236}">
                <a16:creationId xmlns:a16="http://schemas.microsoft.com/office/drawing/2014/main" id="{DC48C62C-8B93-83B5-AF5F-4A7E27B6A536}"/>
              </a:ext>
            </a:extLst>
          </p:cNvPr>
          <p:cNvSpPr txBox="1"/>
          <p:nvPr/>
        </p:nvSpPr>
        <p:spPr>
          <a:xfrm>
            <a:off x="1018874" y="4727017"/>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Together</a:t>
            </a:r>
            <a:endParaRPr lang="en-US"/>
          </a:p>
        </p:txBody>
      </p:sp>
      <p:sp>
        <p:nvSpPr>
          <p:cNvPr id="9" name="TextBox 8">
            <a:extLst>
              <a:ext uri="{FF2B5EF4-FFF2-40B4-BE49-F238E27FC236}">
                <a16:creationId xmlns:a16="http://schemas.microsoft.com/office/drawing/2014/main" id="{44534398-1B41-8ADD-C969-831F9168D78F}"/>
              </a:ext>
            </a:extLst>
          </p:cNvPr>
          <p:cNvSpPr txBox="1"/>
          <p:nvPr/>
        </p:nvSpPr>
        <p:spPr>
          <a:xfrm>
            <a:off x="1013123" y="3714850"/>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Build up</a:t>
            </a:r>
          </a:p>
        </p:txBody>
      </p:sp>
    </p:spTree>
    <p:custDataLst>
      <p:tags r:id="rId1"/>
    </p:custDataLst>
    <p:extLst>
      <p:ext uri="{BB962C8B-B14F-4D97-AF65-F5344CB8AC3E}">
        <p14:creationId xmlns:p14="http://schemas.microsoft.com/office/powerpoint/2010/main" val="42116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 grpId="0"/>
      <p:bldP spid="7"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9" y="711811"/>
            <a:ext cx="9616440" cy="701731"/>
          </a:xfrm>
        </p:spPr>
        <p:txBody>
          <a:bodyPr/>
          <a:lstStyle/>
          <a:p>
            <a:r>
              <a:rPr lang="en-US">
                <a:latin typeface="Arial"/>
                <a:cs typeface="Arial"/>
              </a:rPr>
              <a:t>The "Structure": How we teach it</a:t>
            </a:r>
            <a:endParaRPr lang="en-US" b="1"/>
          </a:p>
        </p:txBody>
      </p:sp>
      <p:sp>
        <p:nvSpPr>
          <p:cNvPr id="9" name="Content Placeholder 2">
            <a:extLst>
              <a:ext uri="{FF2B5EF4-FFF2-40B4-BE49-F238E27FC236}">
                <a16:creationId xmlns:a16="http://schemas.microsoft.com/office/drawing/2014/main" id="{A62013DB-2570-1E39-1BE4-A065BF7F2A59}"/>
              </a:ext>
            </a:extLst>
          </p:cNvPr>
          <p:cNvSpPr txBox="1">
            <a:spLocks/>
          </p:cNvSpPr>
          <p:nvPr/>
        </p:nvSpPr>
        <p:spPr>
          <a:xfrm>
            <a:off x="834975" y="3466001"/>
            <a:ext cx="5053941" cy="9547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Direct instruction</a:t>
            </a:r>
            <a:endParaRPr lang="en-US" sz="3600">
              <a:ea typeface="Calibri" panose="020F0502020204030204"/>
              <a:cs typeface="Calibri" panose="020F0502020204030204"/>
            </a:endParaRPr>
          </a:p>
        </p:txBody>
      </p:sp>
      <p:pic>
        <p:nvPicPr>
          <p:cNvPr id="3" name="Picture 2" descr="eyes">
            <a:extLst>
              <a:ext uri="{FF2B5EF4-FFF2-40B4-BE49-F238E27FC236}">
                <a16:creationId xmlns:a16="http://schemas.microsoft.com/office/drawing/2014/main" id="{E511FEC1-A0E0-FF31-C644-FBCB73D191A7}"/>
              </a:ext>
            </a:extLst>
          </p:cNvPr>
          <p:cNvPicPr>
            <a:picLocks noChangeAspect="1"/>
          </p:cNvPicPr>
          <p:nvPr/>
        </p:nvPicPr>
        <p:blipFill>
          <a:blip r:embed="rId4" cstate="screen">
            <a:extLst>
              <a:ext uri="{28A0092B-C50C-407E-A947-70E740481C1C}">
                <a14:useLocalDpi xmlns:a14="http://schemas.microsoft.com/office/drawing/2010/main"/>
              </a:ext>
            </a:extLst>
          </a:blip>
          <a:srcRect t="806" r="1657" b="6452"/>
          <a:stretch/>
        </p:blipFill>
        <p:spPr>
          <a:xfrm>
            <a:off x="835742" y="1570430"/>
            <a:ext cx="2569926" cy="1663455"/>
          </a:xfrm>
          <a:prstGeom prst="rect">
            <a:avLst/>
          </a:prstGeom>
          <a:ln>
            <a:noFill/>
          </a:ln>
          <a:effectLst>
            <a:outerShdw blurRad="292100" dist="139700" dir="2700000" algn="tl" rotWithShape="0">
              <a:srgbClr val="333333">
                <a:alpha val="65000"/>
              </a:srgbClr>
            </a:outerShdw>
          </a:effectLst>
        </p:spPr>
      </p:pic>
      <p:pic>
        <p:nvPicPr>
          <p:cNvPr id="4" name="Picture 3" descr="Hands behind ear listening">
            <a:extLst>
              <a:ext uri="{FF2B5EF4-FFF2-40B4-BE49-F238E27FC236}">
                <a16:creationId xmlns:a16="http://schemas.microsoft.com/office/drawing/2014/main" id="{B8D5ADD3-E1F4-9B4B-102E-BB2D2273F04E}"/>
              </a:ext>
            </a:extLst>
          </p:cNvPr>
          <p:cNvPicPr>
            <a:picLocks noChangeAspect="1"/>
          </p:cNvPicPr>
          <p:nvPr/>
        </p:nvPicPr>
        <p:blipFill>
          <a:blip r:embed="rId5" cstate="screen">
            <a:extLst>
              <a:ext uri="{28A0092B-C50C-407E-A947-70E740481C1C}">
                <a14:useLocalDpi xmlns:a14="http://schemas.microsoft.com/office/drawing/2010/main"/>
              </a:ext>
            </a:extLst>
          </a:blip>
          <a:srcRect l="-449" t="220" r="-449" b="7285"/>
          <a:stretch/>
        </p:blipFill>
        <p:spPr>
          <a:xfrm>
            <a:off x="3385076" y="1576951"/>
            <a:ext cx="2616068" cy="1674661"/>
          </a:xfrm>
          <a:prstGeom prst="rect">
            <a:avLst/>
          </a:prstGeom>
          <a:ln>
            <a:noFill/>
          </a:ln>
          <a:effectLst>
            <a:outerShdw blurRad="292100" dist="139700" dir="2700000" algn="tl" rotWithShape="0">
              <a:srgbClr val="333333">
                <a:alpha val="65000"/>
              </a:srgbClr>
            </a:outerShdw>
          </a:effectLst>
        </p:spPr>
      </p:pic>
      <p:pic>
        <p:nvPicPr>
          <p:cNvPr id="5" name="Picture 4" descr="Hands writing in notebook">
            <a:extLst>
              <a:ext uri="{FF2B5EF4-FFF2-40B4-BE49-F238E27FC236}">
                <a16:creationId xmlns:a16="http://schemas.microsoft.com/office/drawing/2014/main" id="{7BB6CC65-BFB7-F3AE-C0D1-CF707E238F50}"/>
              </a:ext>
            </a:extLst>
          </p:cNvPr>
          <p:cNvPicPr>
            <a:picLocks noChangeAspect="1"/>
          </p:cNvPicPr>
          <p:nvPr/>
        </p:nvPicPr>
        <p:blipFill>
          <a:blip r:embed="rId6" cstate="screen">
            <a:extLst>
              <a:ext uri="{28A0092B-C50C-407E-A947-70E740481C1C}">
                <a14:useLocalDpi xmlns:a14="http://schemas.microsoft.com/office/drawing/2010/main"/>
              </a:ext>
            </a:extLst>
          </a:blip>
          <a:srcRect l="-45" t="-943" r="-508" b="11313"/>
          <a:stretch/>
        </p:blipFill>
        <p:spPr>
          <a:xfrm>
            <a:off x="8551378" y="1570953"/>
            <a:ext cx="2741838" cy="1678094"/>
          </a:xfrm>
          <a:prstGeom prst="rect">
            <a:avLst/>
          </a:prstGeom>
          <a:ln>
            <a:noFill/>
          </a:ln>
          <a:effectLst>
            <a:outerShdw blurRad="292100" dist="139700" dir="2700000" algn="tl" rotWithShape="0">
              <a:srgbClr val="333333">
                <a:alpha val="65000"/>
              </a:srgbClr>
            </a:outerShdw>
          </a:effectLst>
        </p:spPr>
      </p:pic>
      <p:pic>
        <p:nvPicPr>
          <p:cNvPr id="6" name="Picture 5" descr="hand cupped aside mouth speaking">
            <a:extLst>
              <a:ext uri="{FF2B5EF4-FFF2-40B4-BE49-F238E27FC236}">
                <a16:creationId xmlns:a16="http://schemas.microsoft.com/office/drawing/2014/main" id="{AE0538A8-207B-72E4-996E-F758249E132F}"/>
              </a:ext>
            </a:extLst>
          </p:cNvPr>
          <p:cNvPicPr>
            <a:picLocks noChangeAspect="1"/>
          </p:cNvPicPr>
          <p:nvPr/>
        </p:nvPicPr>
        <p:blipFill>
          <a:blip r:embed="rId7"/>
          <a:srcRect l="-1579" t="4000" r="1579" b="-5600"/>
          <a:stretch/>
        </p:blipFill>
        <p:spPr>
          <a:xfrm>
            <a:off x="5947769" y="1584806"/>
            <a:ext cx="2625700" cy="1768681"/>
          </a:xfrm>
          <a:prstGeom prst="rect">
            <a:avLst/>
          </a:prstGeom>
          <a:ln>
            <a:noFill/>
          </a:ln>
          <a:effectLst>
            <a:outerShdw blurRad="292100" dist="139700" dir="2700000" algn="tl" rotWithShape="0">
              <a:srgbClr val="333333">
                <a:alpha val="65000"/>
              </a:srgbClr>
            </a:outerShdw>
          </a:effectLst>
        </p:spPr>
      </p:pic>
      <p:sp>
        <p:nvSpPr>
          <p:cNvPr id="7" name="Content Placeholder 2">
            <a:extLst>
              <a:ext uri="{FF2B5EF4-FFF2-40B4-BE49-F238E27FC236}">
                <a16:creationId xmlns:a16="http://schemas.microsoft.com/office/drawing/2014/main" id="{EBC05F56-BB1C-1CC7-DFDC-1BCCC62CCD7A}"/>
              </a:ext>
            </a:extLst>
          </p:cNvPr>
          <p:cNvSpPr txBox="1">
            <a:spLocks/>
          </p:cNvSpPr>
          <p:nvPr/>
        </p:nvSpPr>
        <p:spPr>
          <a:xfrm>
            <a:off x="6183352" y="3480376"/>
            <a:ext cx="5614657" cy="9547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Many senses</a:t>
            </a:r>
            <a:endParaRPr lang="en-US" sz="3600">
              <a:ea typeface="Calibri" panose="020F0502020204030204"/>
              <a:cs typeface="Calibri" panose="020F0502020204030204"/>
            </a:endParaRPr>
          </a:p>
        </p:txBody>
      </p:sp>
      <p:sp>
        <p:nvSpPr>
          <p:cNvPr id="8" name="Content Placeholder 2">
            <a:extLst>
              <a:ext uri="{FF2B5EF4-FFF2-40B4-BE49-F238E27FC236}">
                <a16:creationId xmlns:a16="http://schemas.microsoft.com/office/drawing/2014/main" id="{F0EFC9E9-4664-0F96-6A70-5417D5D7E708}"/>
              </a:ext>
            </a:extLst>
          </p:cNvPr>
          <p:cNvSpPr txBox="1">
            <a:spLocks/>
          </p:cNvSpPr>
          <p:nvPr/>
        </p:nvSpPr>
        <p:spPr>
          <a:xfrm>
            <a:off x="863729" y="5162528"/>
            <a:ext cx="4910168" cy="9978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New stuff </a:t>
            </a:r>
            <a:endParaRPr lang="en-US"/>
          </a:p>
        </p:txBody>
      </p:sp>
      <p:sp>
        <p:nvSpPr>
          <p:cNvPr id="10" name="Content Placeholder 2">
            <a:extLst>
              <a:ext uri="{FF2B5EF4-FFF2-40B4-BE49-F238E27FC236}">
                <a16:creationId xmlns:a16="http://schemas.microsoft.com/office/drawing/2014/main" id="{6627C98D-BF6E-A81A-C393-B7F283DBD21B}"/>
              </a:ext>
            </a:extLst>
          </p:cNvPr>
          <p:cNvSpPr txBox="1">
            <a:spLocks/>
          </p:cNvSpPr>
          <p:nvPr/>
        </p:nvSpPr>
        <p:spPr>
          <a:xfrm>
            <a:off x="806220" y="4314265"/>
            <a:ext cx="5010809" cy="91160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Teach everything</a:t>
            </a:r>
            <a:endParaRPr lang="en-US" sz="3600">
              <a:ea typeface="Calibri"/>
              <a:cs typeface="Calibri"/>
            </a:endParaRPr>
          </a:p>
        </p:txBody>
      </p:sp>
      <p:sp>
        <p:nvSpPr>
          <p:cNvPr id="11" name="Content Placeholder 2">
            <a:extLst>
              <a:ext uri="{FF2B5EF4-FFF2-40B4-BE49-F238E27FC236}">
                <a16:creationId xmlns:a16="http://schemas.microsoft.com/office/drawing/2014/main" id="{721B7D64-07AE-0092-C161-B25ABFAD4100}"/>
              </a:ext>
            </a:extLst>
          </p:cNvPr>
          <p:cNvSpPr txBox="1">
            <a:spLocks/>
          </p:cNvSpPr>
          <p:nvPr/>
        </p:nvSpPr>
        <p:spPr>
          <a:xfrm>
            <a:off x="6183352" y="4314263"/>
            <a:ext cx="5010809" cy="9978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Reading = Spelling</a:t>
            </a:r>
            <a:endParaRPr lang="en-US" sz="3600">
              <a:latin typeface="Calibri" panose="020F0502020204030204"/>
              <a:ea typeface="Calibri" panose="020F0502020204030204"/>
              <a:cs typeface="Calibri" panose="020F0502020204030204"/>
            </a:endParaRPr>
          </a:p>
        </p:txBody>
      </p:sp>
    </p:spTree>
    <p:custDataLst>
      <p:tags r:id="rId1"/>
    </p:custDataLst>
    <p:extLst>
      <p:ext uri="{BB962C8B-B14F-4D97-AF65-F5344CB8AC3E}">
        <p14:creationId xmlns:p14="http://schemas.microsoft.com/office/powerpoint/2010/main" val="106588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8"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9" y="725133"/>
            <a:ext cx="9616440" cy="646331"/>
          </a:xfrm>
        </p:spPr>
        <p:txBody>
          <a:bodyPr/>
          <a:lstStyle/>
          <a:p>
            <a:r>
              <a:rPr lang="en-US" sz="4000">
                <a:latin typeface="Arial"/>
                <a:cs typeface="Arial"/>
              </a:rPr>
              <a:t>Ohio Laws Support Structured</a:t>
            </a:r>
            <a:r>
              <a:rPr lang="en-US" sz="4000" b="1">
                <a:latin typeface="Arial"/>
                <a:cs typeface="Arial"/>
              </a:rPr>
              <a:t> </a:t>
            </a:r>
            <a:r>
              <a:rPr lang="en-US" sz="4000">
                <a:latin typeface="Arial"/>
                <a:cs typeface="Arial"/>
              </a:rPr>
              <a:t>Literacy!</a:t>
            </a:r>
            <a:endParaRPr lang="en-US"/>
          </a:p>
        </p:txBody>
      </p:sp>
      <p:pic>
        <p:nvPicPr>
          <p:cNvPr id="5" name="Picture 4" descr="Child writing on paper with book and workbook off to the side">
            <a:extLst>
              <a:ext uri="{FF2B5EF4-FFF2-40B4-BE49-F238E27FC236}">
                <a16:creationId xmlns:a16="http://schemas.microsoft.com/office/drawing/2014/main" id="{0BAE3F3F-CE43-AD1F-8DF1-9E3E4F69CD3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21453" y="1903128"/>
            <a:ext cx="5590885" cy="3609393"/>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774E599A-A321-569C-E74C-9E18792E76C7}"/>
              </a:ext>
            </a:extLst>
          </p:cNvPr>
          <p:cNvSpPr txBox="1"/>
          <p:nvPr/>
        </p:nvSpPr>
        <p:spPr>
          <a:xfrm>
            <a:off x="1193496" y="2344660"/>
            <a:ext cx="4452923"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spcAft>
                <a:spcPts val="1200"/>
              </a:spcAft>
              <a:buFont typeface="Arial"/>
              <a:buChar char="•"/>
            </a:pPr>
            <a:r>
              <a:rPr lang="en-US" sz="3600">
                <a:latin typeface="Arial"/>
                <a:cs typeface="Arial"/>
              </a:rPr>
              <a:t>Science-based materials</a:t>
            </a:r>
          </a:p>
          <a:p>
            <a:pPr marL="571500" indent="-571500">
              <a:spcAft>
                <a:spcPts val="1200"/>
              </a:spcAft>
              <a:buFont typeface="Arial"/>
              <a:buChar char="•"/>
            </a:pPr>
            <a:r>
              <a:rPr lang="en-US" sz="3600">
                <a:latin typeface="Arial"/>
                <a:ea typeface="Calibri" panose="020F0502020204030204"/>
                <a:cs typeface="Arial"/>
                <a:hlinkClick r:id="rId5"/>
              </a:rPr>
              <a:t>Approved list</a:t>
            </a:r>
            <a:endParaRPr lang="en-US" sz="3600">
              <a:latin typeface="Arial"/>
              <a:ea typeface="Calibri" panose="020F0502020204030204"/>
              <a:cs typeface="Arial"/>
            </a:endParaRPr>
          </a:p>
          <a:p>
            <a:pPr marL="571500" indent="-571500">
              <a:spcAft>
                <a:spcPts val="1200"/>
              </a:spcAft>
              <a:buFont typeface="Arial"/>
              <a:buChar char="•"/>
            </a:pPr>
            <a:r>
              <a:rPr lang="en-US" sz="3600">
                <a:latin typeface="Arial"/>
                <a:ea typeface="Calibri" panose="020F0502020204030204"/>
                <a:cs typeface="Arial"/>
              </a:rPr>
              <a:t>Teacher training</a:t>
            </a:r>
            <a:endParaRPr lang="en-US">
              <a:ea typeface="Calibri" panose="020F0502020204030204"/>
              <a:cs typeface="Calibri" panose="020F0502020204030204"/>
            </a:endParaRPr>
          </a:p>
          <a:p>
            <a:pPr marL="571500" indent="-571500">
              <a:buFont typeface="Arial"/>
              <a:buChar char="•"/>
            </a:pPr>
            <a:endParaRPr lang="en-US">
              <a:ea typeface="Calibri" panose="020F0502020204030204"/>
              <a:cs typeface="Calibri" panose="020F0502020204030204"/>
            </a:endParaRPr>
          </a:p>
        </p:txBody>
      </p:sp>
    </p:spTree>
    <p:custDataLst>
      <p:tags r:id="rId1"/>
    </p:custDataLst>
    <p:extLst>
      <p:ext uri="{BB962C8B-B14F-4D97-AF65-F5344CB8AC3E}">
        <p14:creationId xmlns:p14="http://schemas.microsoft.com/office/powerpoint/2010/main" val="338486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DD6DB-BE89-72A5-21F2-FE629D30C84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2B7589E-6E75-08C0-8C85-1D94C20289F1}"/>
              </a:ext>
            </a:extLst>
          </p:cNvPr>
          <p:cNvSpPr txBox="1"/>
          <p:nvPr/>
        </p:nvSpPr>
        <p:spPr>
          <a:xfrm>
            <a:off x="696832" y="5577840"/>
            <a:ext cx="11105307" cy="11125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5B6E56D-F7A9-5AE0-D4DD-2BE543ACC78A}"/>
              </a:ext>
              <a:ext uri="{C183D7F6-B498-43B3-948B-1728B52AA6E4}">
                <adec:decorative xmlns:adec="http://schemas.microsoft.com/office/drawing/2017/decorative" val="1"/>
              </a:ext>
            </a:extLst>
          </p:cNvPr>
          <p:cNvSpPr/>
          <p:nvPr/>
        </p:nvSpPr>
        <p:spPr>
          <a:xfrm>
            <a:off x="-1" y="1549372"/>
            <a:ext cx="12192001" cy="5308629"/>
          </a:xfrm>
          <a:prstGeom prst="rect">
            <a:avLst/>
          </a:prstGeom>
          <a:solidFill>
            <a:srgbClr val="EE864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E920270-FC01-633E-7A0E-3942F70B5E64}"/>
              </a:ext>
            </a:extLst>
          </p:cNvPr>
          <p:cNvSpPr/>
          <p:nvPr/>
        </p:nvSpPr>
        <p:spPr>
          <a:xfrm>
            <a:off x="4514491" y="7409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ohiofamiliesengage.osu.edu</a:t>
            </a:r>
          </a:p>
        </p:txBody>
      </p:sp>
      <p:sp>
        <p:nvSpPr>
          <p:cNvPr id="2" name="Title 1">
            <a:extLst>
              <a:ext uri="{FF2B5EF4-FFF2-40B4-BE49-F238E27FC236}">
                <a16:creationId xmlns:a16="http://schemas.microsoft.com/office/drawing/2014/main" id="{78E701D5-A686-1393-9EDB-A4ACB3129872}"/>
              </a:ext>
            </a:extLst>
          </p:cNvPr>
          <p:cNvSpPr>
            <a:spLocks noGrp="1"/>
          </p:cNvSpPr>
          <p:nvPr>
            <p:ph type="title"/>
          </p:nvPr>
        </p:nvSpPr>
        <p:spPr>
          <a:xfrm>
            <a:off x="272216" y="792242"/>
            <a:ext cx="11647568" cy="535531"/>
          </a:xfrm>
        </p:spPr>
        <p:txBody>
          <a:bodyPr/>
          <a:lstStyle/>
          <a:p>
            <a:r>
              <a:rPr lang="en-US" sz="3200">
                <a:latin typeface="Arial"/>
                <a:cs typeface="Arial"/>
              </a:rPr>
              <a:t>O</a:t>
            </a:r>
            <a:r>
              <a:rPr lang="en-US" sz="3200" b="1">
                <a:latin typeface="Arial"/>
                <a:cs typeface="Arial"/>
              </a:rPr>
              <a:t>ur Local Literacy Materials</a:t>
            </a:r>
            <a:endParaRPr lang="en-US" sz="3200" b="1"/>
          </a:p>
        </p:txBody>
      </p:sp>
      <p:pic>
        <p:nvPicPr>
          <p:cNvPr id="1026" name="Picture 2" descr="The word &quot;Curriculum&quot; surrounded by colorful letter beads ">
            <a:extLst>
              <a:ext uri="{FF2B5EF4-FFF2-40B4-BE49-F238E27FC236}">
                <a16:creationId xmlns:a16="http://schemas.microsoft.com/office/drawing/2014/main" id="{3AC9C574-80C4-6C04-2B5B-2F3F081589BC}"/>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423" b="9602"/>
          <a:stretch/>
        </p:blipFill>
        <p:spPr bwMode="auto">
          <a:xfrm>
            <a:off x="2084828" y="1529052"/>
            <a:ext cx="8022342" cy="532894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59872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39D7E-188E-57E3-C95D-9CDF9072EB24}"/>
              </a:ext>
            </a:extLst>
          </p:cNvPr>
          <p:cNvSpPr>
            <a:spLocks noGrp="1"/>
          </p:cNvSpPr>
          <p:nvPr>
            <p:ph type="title"/>
          </p:nvPr>
        </p:nvSpPr>
        <p:spPr>
          <a:xfrm>
            <a:off x="3337313" y="2173273"/>
            <a:ext cx="5273287" cy="1809726"/>
          </a:xfrm>
          <a:custGeom>
            <a:avLst/>
            <a:gdLst>
              <a:gd name="csX0" fmla="*/ 0 w 5273287"/>
              <a:gd name="csY0" fmla="*/ 0 h 1809726"/>
              <a:gd name="csX1" fmla="*/ 606428 w 5273287"/>
              <a:gd name="csY1" fmla="*/ 0 h 1809726"/>
              <a:gd name="csX2" fmla="*/ 1160123 w 5273287"/>
              <a:gd name="csY2" fmla="*/ 0 h 1809726"/>
              <a:gd name="csX3" fmla="*/ 1819284 w 5273287"/>
              <a:gd name="csY3" fmla="*/ 0 h 1809726"/>
              <a:gd name="csX4" fmla="*/ 2583911 w 5273287"/>
              <a:gd name="csY4" fmla="*/ 0 h 1809726"/>
              <a:gd name="csX5" fmla="*/ 3295804 w 5273287"/>
              <a:gd name="csY5" fmla="*/ 0 h 1809726"/>
              <a:gd name="csX6" fmla="*/ 3796767 w 5273287"/>
              <a:gd name="csY6" fmla="*/ 0 h 1809726"/>
              <a:gd name="csX7" fmla="*/ 4455928 w 5273287"/>
              <a:gd name="csY7" fmla="*/ 0 h 1809726"/>
              <a:gd name="csX8" fmla="*/ 5273287 w 5273287"/>
              <a:gd name="csY8" fmla="*/ 0 h 1809726"/>
              <a:gd name="csX9" fmla="*/ 5273287 w 5273287"/>
              <a:gd name="csY9" fmla="*/ 567047 h 1809726"/>
              <a:gd name="csX10" fmla="*/ 5273287 w 5273287"/>
              <a:gd name="csY10" fmla="*/ 1152192 h 1809726"/>
              <a:gd name="csX11" fmla="*/ 5273287 w 5273287"/>
              <a:gd name="csY11" fmla="*/ 1809726 h 1809726"/>
              <a:gd name="csX12" fmla="*/ 4772325 w 5273287"/>
              <a:gd name="csY12" fmla="*/ 1809726 h 1809726"/>
              <a:gd name="csX13" fmla="*/ 4060431 w 5273287"/>
              <a:gd name="csY13" fmla="*/ 1809726 h 1809726"/>
              <a:gd name="csX14" fmla="*/ 3295804 w 5273287"/>
              <a:gd name="csY14" fmla="*/ 1809726 h 1809726"/>
              <a:gd name="csX15" fmla="*/ 2742109 w 5273287"/>
              <a:gd name="csY15" fmla="*/ 1809726 h 1809726"/>
              <a:gd name="csX16" fmla="*/ 1977483 w 5273287"/>
              <a:gd name="csY16" fmla="*/ 1809726 h 1809726"/>
              <a:gd name="csX17" fmla="*/ 1423787 w 5273287"/>
              <a:gd name="csY17" fmla="*/ 1809726 h 1809726"/>
              <a:gd name="csX18" fmla="*/ 870092 w 5273287"/>
              <a:gd name="csY18" fmla="*/ 1809726 h 1809726"/>
              <a:gd name="csX19" fmla="*/ 0 w 5273287"/>
              <a:gd name="csY19" fmla="*/ 1809726 h 1809726"/>
              <a:gd name="csX20" fmla="*/ 0 w 5273287"/>
              <a:gd name="csY20" fmla="*/ 1242679 h 1809726"/>
              <a:gd name="csX21" fmla="*/ 0 w 5273287"/>
              <a:gd name="csY21" fmla="*/ 621339 h 1809726"/>
              <a:gd name="csX22" fmla="*/ 0 w 5273287"/>
              <a:gd name="csY22" fmla="*/ 0 h 1809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273287" h="1809726" fill="none" extrusionOk="0">
                <a:moveTo>
                  <a:pt x="0" y="0"/>
                </a:moveTo>
                <a:cubicBezTo>
                  <a:pt x="159970" y="14888"/>
                  <a:pt x="432026" y="-5201"/>
                  <a:pt x="606428" y="0"/>
                </a:cubicBezTo>
                <a:cubicBezTo>
                  <a:pt x="780830" y="5201"/>
                  <a:pt x="950069" y="25324"/>
                  <a:pt x="1160123" y="0"/>
                </a:cubicBezTo>
                <a:cubicBezTo>
                  <a:pt x="1370178" y="-25324"/>
                  <a:pt x="1617019" y="4091"/>
                  <a:pt x="1819284" y="0"/>
                </a:cubicBezTo>
                <a:cubicBezTo>
                  <a:pt x="2021549" y="-4091"/>
                  <a:pt x="2229448" y="2977"/>
                  <a:pt x="2583911" y="0"/>
                </a:cubicBezTo>
                <a:cubicBezTo>
                  <a:pt x="2938374" y="-2977"/>
                  <a:pt x="3010042" y="1410"/>
                  <a:pt x="3295804" y="0"/>
                </a:cubicBezTo>
                <a:cubicBezTo>
                  <a:pt x="3581566" y="-1410"/>
                  <a:pt x="3690158" y="-18715"/>
                  <a:pt x="3796767" y="0"/>
                </a:cubicBezTo>
                <a:cubicBezTo>
                  <a:pt x="3903376" y="18715"/>
                  <a:pt x="4203314" y="-9134"/>
                  <a:pt x="4455928" y="0"/>
                </a:cubicBezTo>
                <a:cubicBezTo>
                  <a:pt x="4708542" y="9134"/>
                  <a:pt x="4973126" y="-13750"/>
                  <a:pt x="5273287" y="0"/>
                </a:cubicBezTo>
                <a:cubicBezTo>
                  <a:pt x="5247802" y="202091"/>
                  <a:pt x="5277326" y="311841"/>
                  <a:pt x="5273287" y="567047"/>
                </a:cubicBezTo>
                <a:cubicBezTo>
                  <a:pt x="5269248" y="822253"/>
                  <a:pt x="5300581" y="1001227"/>
                  <a:pt x="5273287" y="1152192"/>
                </a:cubicBezTo>
                <a:cubicBezTo>
                  <a:pt x="5245993" y="1303157"/>
                  <a:pt x="5262303" y="1512125"/>
                  <a:pt x="5273287" y="1809726"/>
                </a:cubicBezTo>
                <a:cubicBezTo>
                  <a:pt x="5092612" y="1833258"/>
                  <a:pt x="4937645" y="1834681"/>
                  <a:pt x="4772325" y="1809726"/>
                </a:cubicBezTo>
                <a:cubicBezTo>
                  <a:pt x="4607005" y="1784771"/>
                  <a:pt x="4276018" y="1820949"/>
                  <a:pt x="4060431" y="1809726"/>
                </a:cubicBezTo>
                <a:cubicBezTo>
                  <a:pt x="3844844" y="1798503"/>
                  <a:pt x="3560096" y="1806109"/>
                  <a:pt x="3295804" y="1809726"/>
                </a:cubicBezTo>
                <a:cubicBezTo>
                  <a:pt x="3031512" y="1813343"/>
                  <a:pt x="2959703" y="1835729"/>
                  <a:pt x="2742109" y="1809726"/>
                </a:cubicBezTo>
                <a:cubicBezTo>
                  <a:pt x="2524515" y="1783723"/>
                  <a:pt x="2296824" y="1836531"/>
                  <a:pt x="1977483" y="1809726"/>
                </a:cubicBezTo>
                <a:cubicBezTo>
                  <a:pt x="1658142" y="1782921"/>
                  <a:pt x="1678913" y="1800338"/>
                  <a:pt x="1423787" y="1809726"/>
                </a:cubicBezTo>
                <a:cubicBezTo>
                  <a:pt x="1168661" y="1819114"/>
                  <a:pt x="1077738" y="1835441"/>
                  <a:pt x="870092" y="1809726"/>
                </a:cubicBezTo>
                <a:cubicBezTo>
                  <a:pt x="662446" y="1784011"/>
                  <a:pt x="343257" y="1805222"/>
                  <a:pt x="0" y="1809726"/>
                </a:cubicBezTo>
                <a:cubicBezTo>
                  <a:pt x="19016" y="1567582"/>
                  <a:pt x="6477" y="1510446"/>
                  <a:pt x="0" y="1242679"/>
                </a:cubicBezTo>
                <a:cubicBezTo>
                  <a:pt x="-6477" y="974912"/>
                  <a:pt x="-13906" y="783647"/>
                  <a:pt x="0" y="621339"/>
                </a:cubicBezTo>
                <a:cubicBezTo>
                  <a:pt x="13906" y="459031"/>
                  <a:pt x="14164" y="170765"/>
                  <a:pt x="0" y="0"/>
                </a:cubicBezTo>
                <a:close/>
              </a:path>
              <a:path w="5273287" h="1809726" stroke="0" extrusionOk="0">
                <a:moveTo>
                  <a:pt x="0" y="0"/>
                </a:moveTo>
                <a:cubicBezTo>
                  <a:pt x="167110" y="-26858"/>
                  <a:pt x="402290" y="-7514"/>
                  <a:pt x="659161" y="0"/>
                </a:cubicBezTo>
                <a:cubicBezTo>
                  <a:pt x="916032" y="7514"/>
                  <a:pt x="1025570" y="23752"/>
                  <a:pt x="1318322" y="0"/>
                </a:cubicBezTo>
                <a:cubicBezTo>
                  <a:pt x="1611074" y="-23752"/>
                  <a:pt x="1661728" y="-19713"/>
                  <a:pt x="1819284" y="0"/>
                </a:cubicBezTo>
                <a:cubicBezTo>
                  <a:pt x="1976840" y="19713"/>
                  <a:pt x="2197145" y="20765"/>
                  <a:pt x="2320246" y="0"/>
                </a:cubicBezTo>
                <a:cubicBezTo>
                  <a:pt x="2443347" y="-20765"/>
                  <a:pt x="2848539" y="-19561"/>
                  <a:pt x="3032140" y="0"/>
                </a:cubicBezTo>
                <a:cubicBezTo>
                  <a:pt x="3215741" y="19561"/>
                  <a:pt x="3443721" y="30070"/>
                  <a:pt x="3744034" y="0"/>
                </a:cubicBezTo>
                <a:cubicBezTo>
                  <a:pt x="4044347" y="-30070"/>
                  <a:pt x="4122049" y="4522"/>
                  <a:pt x="4455928" y="0"/>
                </a:cubicBezTo>
                <a:cubicBezTo>
                  <a:pt x="4789807" y="-4522"/>
                  <a:pt x="5059685" y="-36798"/>
                  <a:pt x="5273287" y="0"/>
                </a:cubicBezTo>
                <a:cubicBezTo>
                  <a:pt x="5253057" y="153619"/>
                  <a:pt x="5259555" y="326735"/>
                  <a:pt x="5273287" y="585145"/>
                </a:cubicBezTo>
                <a:cubicBezTo>
                  <a:pt x="5287019" y="843555"/>
                  <a:pt x="5270445" y="985052"/>
                  <a:pt x="5273287" y="1134095"/>
                </a:cubicBezTo>
                <a:cubicBezTo>
                  <a:pt x="5276130" y="1283138"/>
                  <a:pt x="5274073" y="1588439"/>
                  <a:pt x="5273287" y="1809726"/>
                </a:cubicBezTo>
                <a:cubicBezTo>
                  <a:pt x="5080248" y="1795730"/>
                  <a:pt x="4904584" y="1798593"/>
                  <a:pt x="4614126" y="1809726"/>
                </a:cubicBezTo>
                <a:cubicBezTo>
                  <a:pt x="4323668" y="1820859"/>
                  <a:pt x="4175849" y="1779044"/>
                  <a:pt x="3954965" y="1809726"/>
                </a:cubicBezTo>
                <a:cubicBezTo>
                  <a:pt x="3734081" y="1840408"/>
                  <a:pt x="3398470" y="1823618"/>
                  <a:pt x="3190339" y="1809726"/>
                </a:cubicBezTo>
                <a:cubicBezTo>
                  <a:pt x="2982208" y="1795834"/>
                  <a:pt x="2670543" y="1812947"/>
                  <a:pt x="2478445" y="1809726"/>
                </a:cubicBezTo>
                <a:cubicBezTo>
                  <a:pt x="2286347" y="1806505"/>
                  <a:pt x="2064231" y="1779503"/>
                  <a:pt x="1713818" y="1809726"/>
                </a:cubicBezTo>
                <a:cubicBezTo>
                  <a:pt x="1363405" y="1839949"/>
                  <a:pt x="1330788" y="1842223"/>
                  <a:pt x="1001925" y="1809726"/>
                </a:cubicBezTo>
                <a:cubicBezTo>
                  <a:pt x="673062" y="1777229"/>
                  <a:pt x="379298" y="1837566"/>
                  <a:pt x="0" y="1809726"/>
                </a:cubicBezTo>
                <a:cubicBezTo>
                  <a:pt x="1610" y="1501275"/>
                  <a:pt x="27339" y="1424243"/>
                  <a:pt x="0" y="1188387"/>
                </a:cubicBezTo>
                <a:cubicBezTo>
                  <a:pt x="-27339" y="952531"/>
                  <a:pt x="27075" y="866964"/>
                  <a:pt x="0" y="548950"/>
                </a:cubicBezTo>
                <a:cubicBezTo>
                  <a:pt x="-27075" y="230936"/>
                  <a:pt x="-22126" y="228037"/>
                  <a:pt x="0" y="0"/>
                </a:cubicBezTo>
                <a:close/>
              </a:path>
            </a:pathLst>
          </a:custGeom>
          <a:ln>
            <a:solidFill>
              <a:srgbClr val="26686D"/>
            </a:solidFill>
            <a:extLst>
              <a:ext uri="{C807C97D-BFC1-408E-A445-0C87EB9F89A2}">
                <ask:lineSketchStyleProps xmlns:ask="http://schemas.microsoft.com/office/drawing/2018/sketchyshapes" sd="1334087417">
                  <ask:type>
                    <ask:lineSketchFreehand/>
                  </ask:type>
                </ask:lineSketchStyleProps>
              </a:ext>
            </a:extLst>
          </a:ln>
        </p:spPr>
        <p:txBody>
          <a:bodyPr/>
          <a:lstStyle/>
          <a:p>
            <a:pPr algn="ctr"/>
            <a:r>
              <a:rPr lang="en-US" sz="6000"/>
              <a:t>Parent Experience</a:t>
            </a:r>
          </a:p>
        </p:txBody>
      </p:sp>
      <p:sp>
        <p:nvSpPr>
          <p:cNvPr id="4" name="Slide Number Placeholder 3">
            <a:extLst>
              <a:ext uri="{FF2B5EF4-FFF2-40B4-BE49-F238E27FC236}">
                <a16:creationId xmlns:a16="http://schemas.microsoft.com/office/drawing/2014/main" id="{C22A3125-1FA8-F703-CA98-8347F4623DDE}"/>
              </a:ext>
            </a:extLst>
          </p:cNvPr>
          <p:cNvSpPr>
            <a:spLocks noGrp="1"/>
          </p:cNvSpPr>
          <p:nvPr>
            <p:ph type="sldNum" sz="quarter" idx="12"/>
          </p:nvPr>
        </p:nvSpPr>
        <p:spPr/>
        <p:txBody>
          <a:bodyPr/>
          <a:lstStyle/>
          <a:p>
            <a:fld id="{350833F6-E467-4A43-86ED-A1A94EB660F4}" type="slidenum">
              <a:rPr lang="en-US" smtClean="0"/>
              <a:pPr/>
              <a:t>22</a:t>
            </a:fld>
            <a:endParaRPr lang="en-US"/>
          </a:p>
        </p:txBody>
      </p:sp>
    </p:spTree>
    <p:custDataLst>
      <p:tags r:id="rId1"/>
    </p:custDataLst>
    <p:extLst>
      <p:ext uri="{BB962C8B-B14F-4D97-AF65-F5344CB8AC3E}">
        <p14:creationId xmlns:p14="http://schemas.microsoft.com/office/powerpoint/2010/main" val="2595255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30B44-9F39-EE29-0806-D68272A0B48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FBDD38F-2015-9B1D-CBD8-149C0E33BCF6}"/>
              </a:ext>
            </a:extLst>
          </p:cNvPr>
          <p:cNvSpPr/>
          <p:nvPr/>
        </p:nvSpPr>
        <p:spPr>
          <a:xfrm>
            <a:off x="3943" y="5885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1BBBEE-B4AB-5CB2-9F3D-C6E2FC23692B}"/>
              </a:ext>
            </a:extLst>
          </p:cNvPr>
          <p:cNvSpPr>
            <a:spLocks noGrp="1"/>
          </p:cNvSpPr>
          <p:nvPr>
            <p:ph type="title"/>
          </p:nvPr>
        </p:nvSpPr>
        <p:spPr>
          <a:xfrm>
            <a:off x="838198" y="842766"/>
            <a:ext cx="10701271" cy="646331"/>
          </a:xfrm>
        </p:spPr>
        <p:txBody>
          <a:bodyPr/>
          <a:lstStyle/>
          <a:p>
            <a:r>
              <a:rPr lang="en-US" sz="4000">
                <a:latin typeface="Arial"/>
                <a:cs typeface="Arial"/>
              </a:rPr>
              <a:t>Try it!</a:t>
            </a:r>
            <a:endParaRPr lang="en-US" sz="4000" b="1"/>
          </a:p>
        </p:txBody>
      </p:sp>
      <p:pic>
        <p:nvPicPr>
          <p:cNvPr id="3" name="Picture 2" descr="Big Bad Wolf chasing grandmother wanting to eat her">
            <a:extLst>
              <a:ext uri="{FF2B5EF4-FFF2-40B4-BE49-F238E27FC236}">
                <a16:creationId xmlns:a16="http://schemas.microsoft.com/office/drawing/2014/main" id="{0ADF2486-DA3A-E3FE-5BE3-7D72E8D57A94}"/>
              </a:ext>
            </a:extLst>
          </p:cNvPr>
          <p:cNvPicPr>
            <a:picLocks noChangeAspect="1"/>
          </p:cNvPicPr>
          <p:nvPr/>
        </p:nvPicPr>
        <p:blipFill>
          <a:blip r:embed="rId4"/>
          <a:srcRect l="12653" t="9025" r="9388" b="22024"/>
          <a:stretch/>
        </p:blipFill>
        <p:spPr>
          <a:xfrm>
            <a:off x="1260284" y="1753795"/>
            <a:ext cx="4477851" cy="4114557"/>
          </a:xfrm>
          <a:prstGeom prst="rect">
            <a:avLst/>
          </a:prstGeom>
          <a:ln>
            <a:noFill/>
          </a:ln>
          <a:effectLst>
            <a:outerShdw blurRad="292100" dist="139700" dir="2700000" algn="tl" rotWithShape="0">
              <a:srgbClr val="333333">
                <a:alpha val="65000"/>
              </a:srgbClr>
            </a:outerShdw>
          </a:effectLst>
        </p:spPr>
      </p:pic>
      <p:pic>
        <p:nvPicPr>
          <p:cNvPr id="10" name="Picture 9" descr="Child sitting on grandma's lap at a picnic">
            <a:extLst>
              <a:ext uri="{FF2B5EF4-FFF2-40B4-BE49-F238E27FC236}">
                <a16:creationId xmlns:a16="http://schemas.microsoft.com/office/drawing/2014/main" id="{DB6BD717-4677-FC82-E101-43059B83D44D}"/>
              </a:ext>
            </a:extLst>
          </p:cNvPr>
          <p:cNvPicPr>
            <a:picLocks noChangeAspect="1"/>
          </p:cNvPicPr>
          <p:nvPr/>
        </p:nvPicPr>
        <p:blipFill>
          <a:blip r:embed="rId5" cstate="screen">
            <a:extLst>
              <a:ext uri="{28A0092B-C50C-407E-A947-70E740481C1C}">
                <a14:useLocalDpi xmlns:a14="http://schemas.microsoft.com/office/drawing/2010/main"/>
              </a:ext>
            </a:extLst>
          </a:blip>
          <a:srcRect l="10699" t="3200" r="14405" b="8246"/>
          <a:stretch/>
        </p:blipFill>
        <p:spPr>
          <a:xfrm>
            <a:off x="6476691" y="1738411"/>
            <a:ext cx="4896352" cy="413613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73655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9" y="815066"/>
            <a:ext cx="9616440" cy="701731"/>
          </a:xfrm>
        </p:spPr>
        <p:txBody>
          <a:bodyPr/>
          <a:lstStyle/>
          <a:p>
            <a:r>
              <a:rPr lang="en-US">
                <a:latin typeface="Arial"/>
                <a:cs typeface="Arial"/>
              </a:rPr>
              <a:t>Talking vs. Writing</a:t>
            </a:r>
            <a:endParaRPr lang="en-US" b="1"/>
          </a:p>
        </p:txBody>
      </p:sp>
      <p:sp>
        <p:nvSpPr>
          <p:cNvPr id="9" name="Content Placeholder 2">
            <a:extLst>
              <a:ext uri="{FF2B5EF4-FFF2-40B4-BE49-F238E27FC236}">
                <a16:creationId xmlns:a16="http://schemas.microsoft.com/office/drawing/2014/main" id="{A62013DB-2570-1E39-1BE4-A065BF7F2A59}"/>
              </a:ext>
            </a:extLst>
          </p:cNvPr>
          <p:cNvSpPr txBox="1">
            <a:spLocks/>
          </p:cNvSpPr>
          <p:nvPr/>
        </p:nvSpPr>
        <p:spPr>
          <a:xfrm>
            <a:off x="909737" y="4270297"/>
            <a:ext cx="5010809" cy="220394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latin typeface="Arial"/>
                <a:cs typeface="Arial"/>
              </a:rPr>
              <a:t>Jumbled sentences</a:t>
            </a:r>
            <a:endParaRPr lang="en-US" sz="3200">
              <a:ea typeface="Calibri" panose="020F0502020204030204"/>
              <a:cs typeface="Calibri" panose="020F0502020204030204"/>
            </a:endParaRPr>
          </a:p>
          <a:p>
            <a:r>
              <a:rPr lang="en-US" sz="3200">
                <a:latin typeface="Arial"/>
                <a:ea typeface="Calibri"/>
                <a:cs typeface="Arial"/>
              </a:rPr>
              <a:t>Facial expressions</a:t>
            </a:r>
          </a:p>
          <a:p>
            <a:r>
              <a:rPr lang="en-US" sz="3200">
                <a:latin typeface="Arial"/>
                <a:cs typeface="Arial"/>
              </a:rPr>
              <a:t>Tone &amp; gestures</a:t>
            </a:r>
          </a:p>
          <a:p>
            <a:pPr marL="0" indent="0">
              <a:buNone/>
            </a:pPr>
            <a:endParaRPr lang="en-US" sz="2200">
              <a:latin typeface="Arial"/>
              <a:cs typeface="Arial"/>
            </a:endParaRPr>
          </a:p>
        </p:txBody>
      </p:sp>
      <p:sp>
        <p:nvSpPr>
          <p:cNvPr id="6" name="Content Placeholder 2">
            <a:extLst>
              <a:ext uri="{FF2B5EF4-FFF2-40B4-BE49-F238E27FC236}">
                <a16:creationId xmlns:a16="http://schemas.microsoft.com/office/drawing/2014/main" id="{DA920817-4D11-9811-A67B-01B7203E6052}"/>
              </a:ext>
            </a:extLst>
          </p:cNvPr>
          <p:cNvSpPr txBox="1">
            <a:spLocks/>
          </p:cNvSpPr>
          <p:nvPr/>
        </p:nvSpPr>
        <p:spPr>
          <a:xfrm>
            <a:off x="7223914" y="4245497"/>
            <a:ext cx="4982055" cy="19739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latin typeface="Arial"/>
                <a:cs typeface="Arial"/>
              </a:rPr>
              <a:t>Writing structure</a:t>
            </a:r>
            <a:endParaRPr lang="en-US" sz="3200">
              <a:latin typeface="Calibri" panose="020F0502020204030204"/>
              <a:ea typeface="Calibri" panose="020F0502020204030204"/>
              <a:cs typeface="Calibri" panose="020F0502020204030204"/>
            </a:endParaRPr>
          </a:p>
          <a:p>
            <a:r>
              <a:rPr lang="en-US" sz="3200">
                <a:latin typeface="Arial"/>
                <a:cs typeface="Arial"/>
              </a:rPr>
              <a:t>Helps understanding</a:t>
            </a:r>
          </a:p>
          <a:p>
            <a:r>
              <a:rPr lang="en-US" sz="3200">
                <a:latin typeface="Arial"/>
                <a:cs typeface="Arial"/>
              </a:rPr>
              <a:t>"See" the structure </a:t>
            </a:r>
            <a:endParaRPr lang="en-US" sz="3200">
              <a:ea typeface="Calibri" panose="020F0502020204030204"/>
              <a:cs typeface="Calibri" panose="020F0502020204030204"/>
            </a:endParaRPr>
          </a:p>
          <a:p>
            <a:pPr marL="0" indent="0">
              <a:buNone/>
            </a:pPr>
            <a:endParaRPr lang="en-US" sz="2200">
              <a:latin typeface="Arial"/>
              <a:cs typeface="Arial"/>
            </a:endParaRPr>
          </a:p>
        </p:txBody>
      </p:sp>
      <p:pic>
        <p:nvPicPr>
          <p:cNvPr id="3" name="Picture 2" descr="A group of children making different facial expression&#10;&#10;">
            <a:extLst>
              <a:ext uri="{FF2B5EF4-FFF2-40B4-BE49-F238E27FC236}">
                <a16:creationId xmlns:a16="http://schemas.microsoft.com/office/drawing/2014/main" id="{79F7ADA8-5064-EE3A-F131-68AC3C4D06F5}"/>
              </a:ext>
            </a:extLst>
          </p:cNvPr>
          <p:cNvPicPr>
            <a:picLocks noChangeAspect="1"/>
          </p:cNvPicPr>
          <p:nvPr/>
        </p:nvPicPr>
        <p:blipFill>
          <a:blip r:embed="rId4" cstate="screen">
            <a:extLst>
              <a:ext uri="{28A0092B-C50C-407E-A947-70E740481C1C}">
                <a14:useLocalDpi xmlns:a14="http://schemas.microsoft.com/office/drawing/2010/main"/>
              </a:ext>
            </a:extLst>
          </a:blip>
          <a:srcRect l="-44" r="19974" b="19805"/>
          <a:stretch/>
        </p:blipFill>
        <p:spPr>
          <a:xfrm>
            <a:off x="873462" y="1718563"/>
            <a:ext cx="5527808" cy="2212076"/>
          </a:xfrm>
          <a:prstGeom prst="rect">
            <a:avLst/>
          </a:prstGeom>
          <a:ln>
            <a:noFill/>
          </a:ln>
          <a:effectLst>
            <a:outerShdw blurRad="292100" dist="139700" dir="2700000" algn="tl" rotWithShape="0">
              <a:srgbClr val="333333">
                <a:alpha val="65000"/>
              </a:srgbClr>
            </a:outerShdw>
          </a:effectLst>
        </p:spPr>
      </p:pic>
      <p:pic>
        <p:nvPicPr>
          <p:cNvPr id="10" name="Picture 9" descr="Close up of girl writing">
            <a:extLst>
              <a:ext uri="{FF2B5EF4-FFF2-40B4-BE49-F238E27FC236}">
                <a16:creationId xmlns:a16="http://schemas.microsoft.com/office/drawing/2014/main" id="{C879C052-32CD-6E55-935F-3EFF83BE2D2D}"/>
              </a:ext>
            </a:extLst>
          </p:cNvPr>
          <p:cNvPicPr>
            <a:picLocks noChangeAspect="1"/>
          </p:cNvPicPr>
          <p:nvPr/>
        </p:nvPicPr>
        <p:blipFill>
          <a:blip r:embed="rId5" cstate="screen">
            <a:extLst>
              <a:ext uri="{28A0092B-C50C-407E-A947-70E740481C1C}">
                <a14:useLocalDpi xmlns:a14="http://schemas.microsoft.com/office/drawing/2010/main"/>
              </a:ext>
            </a:extLst>
          </a:blip>
          <a:srcRect l="607" t="13849" r="10277" b="10429"/>
          <a:stretch/>
        </p:blipFill>
        <p:spPr>
          <a:xfrm>
            <a:off x="7220161" y="1710318"/>
            <a:ext cx="4193223" cy="220220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84892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F5A1A-78D9-39E7-EF13-18F81F8A5B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46739-C13F-7816-6331-E2FE9C0995B2}"/>
              </a:ext>
            </a:extLst>
          </p:cNvPr>
          <p:cNvSpPr>
            <a:spLocks noGrp="1"/>
          </p:cNvSpPr>
          <p:nvPr>
            <p:ph type="title"/>
          </p:nvPr>
        </p:nvSpPr>
        <p:spPr>
          <a:xfrm>
            <a:off x="701571" y="561602"/>
            <a:ext cx="9677892" cy="701731"/>
          </a:xfrm>
        </p:spPr>
        <p:txBody>
          <a:bodyPr/>
          <a:lstStyle/>
          <a:p>
            <a:r>
              <a:rPr lang="en-US">
                <a:latin typeface="Arial"/>
                <a:cs typeface="Arial"/>
              </a:rPr>
              <a:t>Early Skills </a:t>
            </a:r>
            <a:endParaRPr lang="en-US"/>
          </a:p>
        </p:txBody>
      </p:sp>
      <p:sp>
        <p:nvSpPr>
          <p:cNvPr id="5" name="Rectangle 4">
            <a:extLst>
              <a:ext uri="{FF2B5EF4-FFF2-40B4-BE49-F238E27FC236}">
                <a16:creationId xmlns:a16="http://schemas.microsoft.com/office/drawing/2014/main" id="{854B1152-75C1-EACE-D5F1-D6AF2429E1EF}"/>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0CE8F6C-AB61-01B4-C15C-574A6024B7D8}"/>
              </a:ext>
            </a:extLst>
          </p:cNvPr>
          <p:cNvSpPr txBox="1"/>
          <p:nvPr/>
        </p:nvSpPr>
        <p:spPr>
          <a:xfrm>
            <a:off x="819727" y="136087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Book words</a:t>
            </a:r>
            <a:endParaRPr lang="en-US"/>
          </a:p>
        </p:txBody>
      </p:sp>
      <p:sp>
        <p:nvSpPr>
          <p:cNvPr id="7" name="TextBox 6">
            <a:extLst>
              <a:ext uri="{FF2B5EF4-FFF2-40B4-BE49-F238E27FC236}">
                <a16:creationId xmlns:a16="http://schemas.microsoft.com/office/drawing/2014/main" id="{CE54F602-1125-725B-1265-6F62A3D88039}"/>
              </a:ext>
            </a:extLst>
          </p:cNvPr>
          <p:cNvSpPr txBox="1"/>
          <p:nvPr/>
        </p:nvSpPr>
        <p:spPr>
          <a:xfrm>
            <a:off x="819726" y="217203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Rhyming</a:t>
            </a:r>
            <a:endParaRPr lang="en-US"/>
          </a:p>
        </p:txBody>
      </p:sp>
      <p:sp>
        <p:nvSpPr>
          <p:cNvPr id="9" name="TextBox 8">
            <a:extLst>
              <a:ext uri="{FF2B5EF4-FFF2-40B4-BE49-F238E27FC236}">
                <a16:creationId xmlns:a16="http://schemas.microsoft.com/office/drawing/2014/main" id="{EADBA8FC-9291-4338-3067-C2FBD8720189}"/>
              </a:ext>
            </a:extLst>
          </p:cNvPr>
          <p:cNvSpPr txBox="1"/>
          <p:nvPr/>
        </p:nvSpPr>
        <p:spPr>
          <a:xfrm>
            <a:off x="819726" y="3007776"/>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Syllables</a:t>
            </a:r>
            <a:endParaRPr lang="en-US"/>
          </a:p>
        </p:txBody>
      </p:sp>
      <p:sp>
        <p:nvSpPr>
          <p:cNvPr id="10" name="TextBox 9">
            <a:extLst>
              <a:ext uri="{FF2B5EF4-FFF2-40B4-BE49-F238E27FC236}">
                <a16:creationId xmlns:a16="http://schemas.microsoft.com/office/drawing/2014/main" id="{E4EA7A80-7753-A52F-3208-CF59AF9BCC1D}"/>
              </a:ext>
            </a:extLst>
          </p:cNvPr>
          <p:cNvSpPr txBox="1"/>
          <p:nvPr/>
        </p:nvSpPr>
        <p:spPr>
          <a:xfrm>
            <a:off x="819727" y="3868099"/>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Coloring &amp; writing</a:t>
            </a:r>
            <a:endParaRPr lang="en-US"/>
          </a:p>
        </p:txBody>
      </p:sp>
      <p:sp>
        <p:nvSpPr>
          <p:cNvPr id="11" name="TextBox 10">
            <a:extLst>
              <a:ext uri="{FF2B5EF4-FFF2-40B4-BE49-F238E27FC236}">
                <a16:creationId xmlns:a16="http://schemas.microsoft.com/office/drawing/2014/main" id="{5A34ACD5-5636-3EBC-3318-96C74D158A80}"/>
              </a:ext>
            </a:extLst>
          </p:cNvPr>
          <p:cNvSpPr txBox="1"/>
          <p:nvPr/>
        </p:nvSpPr>
        <p:spPr>
          <a:xfrm>
            <a:off x="819727" y="4716132"/>
            <a:ext cx="5529526"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Letter names &amp; sounds</a:t>
            </a:r>
            <a:endParaRPr lang="en-US"/>
          </a:p>
        </p:txBody>
      </p:sp>
      <p:pic>
        <p:nvPicPr>
          <p:cNvPr id="13" name="Picture 12" descr="preschool aged kids sitting on floor with teacher using hand motions like clapping">
            <a:extLst>
              <a:ext uri="{FF2B5EF4-FFF2-40B4-BE49-F238E27FC236}">
                <a16:creationId xmlns:a16="http://schemas.microsoft.com/office/drawing/2014/main" id="{195A67FF-634D-7ED0-90D1-848EC35E7E81}"/>
              </a:ext>
            </a:extLst>
          </p:cNvPr>
          <p:cNvPicPr>
            <a:picLocks noChangeAspect="1"/>
          </p:cNvPicPr>
          <p:nvPr/>
        </p:nvPicPr>
        <p:blipFill>
          <a:blip r:embed="rId4" cstate="screen">
            <a:extLst>
              <a:ext uri="{28A0092B-C50C-407E-A947-70E740481C1C}">
                <a14:useLocalDpi xmlns:a14="http://schemas.microsoft.com/office/drawing/2010/main"/>
              </a:ext>
            </a:extLst>
          </a:blip>
          <a:srcRect l="3970" t="3496" r="37717" b="5540"/>
          <a:stretch/>
        </p:blipFill>
        <p:spPr>
          <a:xfrm>
            <a:off x="6091156" y="603342"/>
            <a:ext cx="2837274" cy="291580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9540D9DA-7C3C-AE38-6FED-E4805FF2B819}"/>
              </a:ext>
            </a:extLst>
          </p:cNvPr>
          <p:cNvPicPr>
            <a:picLocks noChangeAspect="1"/>
          </p:cNvPicPr>
          <p:nvPr/>
        </p:nvPicPr>
        <p:blipFill>
          <a:blip r:embed="rId5">
            <a:extLst>
              <a:ext uri="{28A0092B-C50C-407E-A947-70E740481C1C}">
                <a14:useLocalDpi xmlns:a14="http://schemas.microsoft.com/office/drawing/2010/main" val="0"/>
              </a:ext>
            </a:extLst>
          </a:blip>
          <a:srcRect l="212" r="16155"/>
          <a:stretch>
            <a:fillRect/>
          </a:stretch>
        </p:blipFill>
        <p:spPr>
          <a:xfrm>
            <a:off x="7509793" y="3724485"/>
            <a:ext cx="3174102" cy="253017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6349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AA738-8A37-B763-8C13-D863E8651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5745D6-BAE2-F925-68D5-C8785DBC6FC0}"/>
              </a:ext>
            </a:extLst>
          </p:cNvPr>
          <p:cNvSpPr>
            <a:spLocks noGrp="1"/>
          </p:cNvSpPr>
          <p:nvPr>
            <p:ph type="title"/>
          </p:nvPr>
        </p:nvSpPr>
        <p:spPr>
          <a:xfrm>
            <a:off x="701571" y="561602"/>
            <a:ext cx="9677892" cy="701731"/>
          </a:xfrm>
        </p:spPr>
        <p:txBody>
          <a:bodyPr/>
          <a:lstStyle/>
          <a:p>
            <a:r>
              <a:rPr lang="en-US">
                <a:latin typeface="Arial"/>
                <a:cs typeface="Arial"/>
              </a:rPr>
              <a:t>Intermediate Skills</a:t>
            </a:r>
            <a:endParaRPr lang="en-US"/>
          </a:p>
        </p:txBody>
      </p:sp>
      <p:pic>
        <p:nvPicPr>
          <p:cNvPr id="4" name="Picture 3" descr="kindergarten student working carefully to write on school paper">
            <a:extLst>
              <a:ext uri="{FF2B5EF4-FFF2-40B4-BE49-F238E27FC236}">
                <a16:creationId xmlns:a16="http://schemas.microsoft.com/office/drawing/2014/main" id="{FA76AD9E-3820-6467-3C3A-257D405DF378}"/>
              </a:ext>
            </a:extLst>
          </p:cNvPr>
          <p:cNvPicPr>
            <a:picLocks noChangeAspect="1"/>
          </p:cNvPicPr>
          <p:nvPr/>
        </p:nvPicPr>
        <p:blipFill>
          <a:blip r:embed="rId4" cstate="screen">
            <a:extLst>
              <a:ext uri="{28A0092B-C50C-407E-A947-70E740481C1C}">
                <a14:useLocalDpi xmlns:a14="http://schemas.microsoft.com/office/drawing/2010/main"/>
              </a:ext>
            </a:extLst>
          </a:blip>
          <a:srcRect l="2461" t="4751" r="29754" b="6478"/>
          <a:stretch/>
        </p:blipFill>
        <p:spPr>
          <a:xfrm>
            <a:off x="6342689" y="1507020"/>
            <a:ext cx="4925683" cy="4292077"/>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8C725D7D-D09E-18A5-EEBD-9090EB772CBE}"/>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5DF9743-D25B-E573-4169-E2D7729931DF}"/>
              </a:ext>
            </a:extLst>
          </p:cNvPr>
          <p:cNvSpPr txBox="1"/>
          <p:nvPr/>
        </p:nvSpPr>
        <p:spPr>
          <a:xfrm>
            <a:off x="695036" y="1305456"/>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Hearing sounds</a:t>
            </a:r>
            <a:endParaRPr lang="en-US"/>
          </a:p>
        </p:txBody>
      </p:sp>
      <p:sp>
        <p:nvSpPr>
          <p:cNvPr id="12" name="TextBox 11">
            <a:extLst>
              <a:ext uri="{FF2B5EF4-FFF2-40B4-BE49-F238E27FC236}">
                <a16:creationId xmlns:a16="http://schemas.microsoft.com/office/drawing/2014/main" id="{189CB7FF-8503-0A9E-EFCC-94DD523B4443}"/>
              </a:ext>
            </a:extLst>
          </p:cNvPr>
          <p:cNvSpPr txBox="1"/>
          <p:nvPr/>
        </p:nvSpPr>
        <p:spPr>
          <a:xfrm>
            <a:off x="707584" y="2135683"/>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Handwriting</a:t>
            </a:r>
          </a:p>
        </p:txBody>
      </p:sp>
      <p:sp>
        <p:nvSpPr>
          <p:cNvPr id="14" name="TextBox 13">
            <a:extLst>
              <a:ext uri="{FF2B5EF4-FFF2-40B4-BE49-F238E27FC236}">
                <a16:creationId xmlns:a16="http://schemas.microsoft.com/office/drawing/2014/main" id="{CA209F9A-BB29-FA32-03ED-576544D1234D}"/>
              </a:ext>
            </a:extLst>
          </p:cNvPr>
          <p:cNvSpPr txBox="1"/>
          <p:nvPr/>
        </p:nvSpPr>
        <p:spPr>
          <a:xfrm>
            <a:off x="701833" y="3019237"/>
            <a:ext cx="5602109"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Letter names &amp; sounds</a:t>
            </a:r>
            <a:endParaRPr lang="en-US"/>
          </a:p>
        </p:txBody>
      </p:sp>
      <p:sp>
        <p:nvSpPr>
          <p:cNvPr id="16" name="TextBox 15">
            <a:extLst>
              <a:ext uri="{FF2B5EF4-FFF2-40B4-BE49-F238E27FC236}">
                <a16:creationId xmlns:a16="http://schemas.microsoft.com/office/drawing/2014/main" id="{DF16F9D6-51BE-5F0E-12A3-18CE3D86BF87}"/>
              </a:ext>
            </a:extLst>
          </p:cNvPr>
          <p:cNvSpPr txBox="1"/>
          <p:nvPr/>
        </p:nvSpPr>
        <p:spPr>
          <a:xfrm>
            <a:off x="710459" y="3849988"/>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Read &amp; spell </a:t>
            </a:r>
          </a:p>
        </p:txBody>
      </p:sp>
      <p:sp>
        <p:nvSpPr>
          <p:cNvPr id="18" name="TextBox 17">
            <a:extLst>
              <a:ext uri="{FF2B5EF4-FFF2-40B4-BE49-F238E27FC236}">
                <a16:creationId xmlns:a16="http://schemas.microsoft.com/office/drawing/2014/main" id="{19B21B31-C42A-3D6B-712F-A02AA5E3E17B}"/>
              </a:ext>
            </a:extLst>
          </p:cNvPr>
          <p:cNvSpPr txBox="1"/>
          <p:nvPr/>
        </p:nvSpPr>
        <p:spPr>
          <a:xfrm>
            <a:off x="718563" y="467812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Sentence structure</a:t>
            </a:r>
            <a:endParaRPr lang="en-US"/>
          </a:p>
        </p:txBody>
      </p:sp>
    </p:spTree>
    <p:custDataLst>
      <p:tags r:id="rId1"/>
    </p:custDataLst>
    <p:extLst>
      <p:ext uri="{BB962C8B-B14F-4D97-AF65-F5344CB8AC3E}">
        <p14:creationId xmlns:p14="http://schemas.microsoft.com/office/powerpoint/2010/main" val="226246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4" grpId="0"/>
      <p:bldP spid="16"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81677-529D-3E66-8A38-8E3C6FE737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17794-E32D-99C5-CB62-9B6CE8795DFF}"/>
              </a:ext>
            </a:extLst>
          </p:cNvPr>
          <p:cNvSpPr>
            <a:spLocks noGrp="1"/>
          </p:cNvSpPr>
          <p:nvPr>
            <p:ph type="title"/>
          </p:nvPr>
        </p:nvSpPr>
        <p:spPr>
          <a:xfrm>
            <a:off x="701571" y="561602"/>
            <a:ext cx="9677892" cy="701731"/>
          </a:xfrm>
        </p:spPr>
        <p:txBody>
          <a:bodyPr/>
          <a:lstStyle/>
          <a:p>
            <a:r>
              <a:rPr lang="en-US">
                <a:latin typeface="Arial"/>
                <a:cs typeface="Arial"/>
              </a:rPr>
              <a:t>Advanced Skills</a:t>
            </a:r>
            <a:endParaRPr lang="en-US"/>
          </a:p>
        </p:txBody>
      </p:sp>
      <p:sp>
        <p:nvSpPr>
          <p:cNvPr id="5" name="Rectangle 4">
            <a:extLst>
              <a:ext uri="{FF2B5EF4-FFF2-40B4-BE49-F238E27FC236}">
                <a16:creationId xmlns:a16="http://schemas.microsoft.com/office/drawing/2014/main" id="{FAB029D3-F0FC-9BA9-7285-DD0F4C17C359}"/>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E65197C-9D00-3C6F-0CB6-28C6AA0D3CC2}"/>
              </a:ext>
            </a:extLst>
          </p:cNvPr>
          <p:cNvSpPr txBox="1"/>
          <p:nvPr/>
        </p:nvSpPr>
        <p:spPr>
          <a:xfrm>
            <a:off x="695036" y="166567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Longer words</a:t>
            </a:r>
            <a:endParaRPr lang="en-US">
              <a:ea typeface="Calibri" panose="020F0502020204030204"/>
              <a:cs typeface="Calibri" panose="020F0502020204030204"/>
            </a:endParaRPr>
          </a:p>
        </p:txBody>
      </p:sp>
      <p:sp>
        <p:nvSpPr>
          <p:cNvPr id="11" name="TextBox 10">
            <a:extLst>
              <a:ext uri="{FF2B5EF4-FFF2-40B4-BE49-F238E27FC236}">
                <a16:creationId xmlns:a16="http://schemas.microsoft.com/office/drawing/2014/main" id="{54583971-F742-DB1F-E20B-397A443784DB}"/>
              </a:ext>
            </a:extLst>
          </p:cNvPr>
          <p:cNvSpPr txBox="1"/>
          <p:nvPr/>
        </p:nvSpPr>
        <p:spPr>
          <a:xfrm>
            <a:off x="695036" y="2593929"/>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Vocabulary</a:t>
            </a:r>
          </a:p>
        </p:txBody>
      </p:sp>
      <p:sp>
        <p:nvSpPr>
          <p:cNvPr id="13" name="TextBox 12">
            <a:extLst>
              <a:ext uri="{FF2B5EF4-FFF2-40B4-BE49-F238E27FC236}">
                <a16:creationId xmlns:a16="http://schemas.microsoft.com/office/drawing/2014/main" id="{D7E51D3A-C170-993E-1C71-F8FA2F4F6066}"/>
              </a:ext>
            </a:extLst>
          </p:cNvPr>
          <p:cNvSpPr txBox="1"/>
          <p:nvPr/>
        </p:nvSpPr>
        <p:spPr>
          <a:xfrm>
            <a:off x="695036" y="3522183"/>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Understanding</a:t>
            </a:r>
            <a:endParaRPr lang="en-US"/>
          </a:p>
        </p:txBody>
      </p:sp>
      <p:sp>
        <p:nvSpPr>
          <p:cNvPr id="15" name="TextBox 14">
            <a:extLst>
              <a:ext uri="{FF2B5EF4-FFF2-40B4-BE49-F238E27FC236}">
                <a16:creationId xmlns:a16="http://schemas.microsoft.com/office/drawing/2014/main" id="{7FCC5FE1-3451-8963-C26F-778A75F15A01}"/>
              </a:ext>
            </a:extLst>
          </p:cNvPr>
          <p:cNvSpPr txBox="1"/>
          <p:nvPr/>
        </p:nvSpPr>
        <p:spPr>
          <a:xfrm>
            <a:off x="695035" y="4450438"/>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Writing skills</a:t>
            </a:r>
            <a:endParaRPr lang="en-US"/>
          </a:p>
        </p:txBody>
      </p:sp>
      <p:pic>
        <p:nvPicPr>
          <p:cNvPr id="6" name="Picture 5">
            <a:extLst>
              <a:ext uri="{FF2B5EF4-FFF2-40B4-BE49-F238E27FC236}">
                <a16:creationId xmlns:a16="http://schemas.microsoft.com/office/drawing/2014/main" id="{BE30C527-E258-0606-1BC0-F45D733FFEF8}"/>
              </a:ext>
            </a:extLst>
          </p:cNvPr>
          <p:cNvPicPr>
            <a:picLocks noChangeAspect="1"/>
          </p:cNvPicPr>
          <p:nvPr/>
        </p:nvPicPr>
        <p:blipFill>
          <a:blip r:embed="rId4">
            <a:extLst>
              <a:ext uri="{28A0092B-C50C-407E-A947-70E740481C1C}">
                <a14:useLocalDpi xmlns:a14="http://schemas.microsoft.com/office/drawing/2010/main" val="0"/>
              </a:ext>
            </a:extLst>
          </a:blip>
          <a:srcRect l="12910" t="481" r="7711" b="7708"/>
          <a:stretch>
            <a:fillRect/>
          </a:stretch>
        </p:blipFill>
        <p:spPr>
          <a:xfrm>
            <a:off x="5666283" y="1628468"/>
            <a:ext cx="5531370" cy="359868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2296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631602" y="610991"/>
            <a:ext cx="9616440" cy="701731"/>
          </a:xfrm>
        </p:spPr>
        <p:txBody>
          <a:bodyPr/>
          <a:lstStyle/>
          <a:p>
            <a:r>
              <a:rPr lang="en-US">
                <a:latin typeface="Arial"/>
                <a:cs typeface="Arial"/>
              </a:rPr>
              <a:t>At Home</a:t>
            </a:r>
            <a:endParaRPr lang="en-US" b="1"/>
          </a:p>
        </p:txBody>
      </p:sp>
      <p:pic>
        <p:nvPicPr>
          <p:cNvPr id="7" name="Picture 6" descr="a teen writing in a notebook laying with another teen in the background using headphones">
            <a:extLst>
              <a:ext uri="{FF2B5EF4-FFF2-40B4-BE49-F238E27FC236}">
                <a16:creationId xmlns:a16="http://schemas.microsoft.com/office/drawing/2014/main" id="{22EE8333-2E98-D619-1D0D-2B3C5B631F57}"/>
              </a:ext>
            </a:extLst>
          </p:cNvPr>
          <p:cNvPicPr>
            <a:picLocks noChangeAspect="1"/>
          </p:cNvPicPr>
          <p:nvPr/>
        </p:nvPicPr>
        <p:blipFill>
          <a:blip r:embed="rId4" cstate="screen">
            <a:extLst>
              <a:ext uri="{28A0092B-C50C-407E-A947-70E740481C1C}">
                <a14:useLocalDpi xmlns:a14="http://schemas.microsoft.com/office/drawing/2010/main"/>
              </a:ext>
            </a:extLst>
          </a:blip>
          <a:srcRect l="9123" t="-833" r="12337" b="2270"/>
          <a:stretch/>
        </p:blipFill>
        <p:spPr>
          <a:xfrm>
            <a:off x="6012981" y="1263781"/>
            <a:ext cx="5311150" cy="4478619"/>
          </a:xfrm>
          <a:prstGeom prst="rect">
            <a:avLst/>
          </a:prstGeom>
          <a:ln>
            <a:noFill/>
          </a:ln>
          <a:effectLst>
            <a:outerShdw blurRad="292100" dist="139700" dir="2700000" algn="tl" rotWithShape="0">
              <a:srgbClr val="333333">
                <a:alpha val="65000"/>
              </a:srgbClr>
            </a:outerShdw>
          </a:effectLst>
        </p:spPr>
      </p:pic>
      <p:sp>
        <p:nvSpPr>
          <p:cNvPr id="4" name="Content Placeholder 2">
            <a:extLst>
              <a:ext uri="{FF2B5EF4-FFF2-40B4-BE49-F238E27FC236}">
                <a16:creationId xmlns:a16="http://schemas.microsoft.com/office/drawing/2014/main" id="{F64C28B7-FC93-B037-BD15-A40EEDFB96F6}"/>
              </a:ext>
            </a:extLst>
          </p:cNvPr>
          <p:cNvSpPr txBox="1">
            <a:spLocks/>
          </p:cNvSpPr>
          <p:nvPr/>
        </p:nvSpPr>
        <p:spPr>
          <a:xfrm>
            <a:off x="625851" y="1355479"/>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Talking &amp; Reading</a:t>
            </a:r>
          </a:p>
        </p:txBody>
      </p:sp>
      <p:sp>
        <p:nvSpPr>
          <p:cNvPr id="6" name="Content Placeholder 2">
            <a:extLst>
              <a:ext uri="{FF2B5EF4-FFF2-40B4-BE49-F238E27FC236}">
                <a16:creationId xmlns:a16="http://schemas.microsoft.com/office/drawing/2014/main" id="{F4805CDB-27B4-ACA5-B355-16EF1A79EC21}"/>
              </a:ext>
            </a:extLst>
          </p:cNvPr>
          <p:cNvSpPr txBox="1">
            <a:spLocks/>
          </p:cNvSpPr>
          <p:nvPr/>
        </p:nvSpPr>
        <p:spPr>
          <a:xfrm>
            <a:off x="634477" y="22267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Play with letters</a:t>
            </a:r>
          </a:p>
        </p:txBody>
      </p:sp>
      <p:sp>
        <p:nvSpPr>
          <p:cNvPr id="10" name="Content Placeholder 2">
            <a:extLst>
              <a:ext uri="{FF2B5EF4-FFF2-40B4-BE49-F238E27FC236}">
                <a16:creationId xmlns:a16="http://schemas.microsoft.com/office/drawing/2014/main" id="{4F9F4C31-3A72-4997-AA03-687A4F4803A8}"/>
              </a:ext>
            </a:extLst>
          </p:cNvPr>
          <p:cNvSpPr txBox="1">
            <a:spLocks/>
          </p:cNvSpPr>
          <p:nvPr/>
        </p:nvSpPr>
        <p:spPr>
          <a:xfrm>
            <a:off x="628726" y="31411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Writing stuff</a:t>
            </a:r>
          </a:p>
        </p:txBody>
      </p:sp>
      <p:sp>
        <p:nvSpPr>
          <p:cNvPr id="12" name="Content Placeholder 2">
            <a:extLst>
              <a:ext uri="{FF2B5EF4-FFF2-40B4-BE49-F238E27FC236}">
                <a16:creationId xmlns:a16="http://schemas.microsoft.com/office/drawing/2014/main" id="{F419A7BB-D629-A747-9033-DAB835F8F03D}"/>
              </a:ext>
            </a:extLst>
          </p:cNvPr>
          <p:cNvSpPr txBox="1">
            <a:spLocks/>
          </p:cNvSpPr>
          <p:nvPr/>
        </p:nvSpPr>
        <p:spPr>
          <a:xfrm>
            <a:off x="637353" y="40555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Audiobooks</a:t>
            </a:r>
          </a:p>
        </p:txBody>
      </p:sp>
      <p:sp>
        <p:nvSpPr>
          <p:cNvPr id="14" name="Content Placeholder 2">
            <a:extLst>
              <a:ext uri="{FF2B5EF4-FFF2-40B4-BE49-F238E27FC236}">
                <a16:creationId xmlns:a16="http://schemas.microsoft.com/office/drawing/2014/main" id="{DABC22A3-581F-1BEC-6F14-C08E20B147FF}"/>
              </a:ext>
            </a:extLst>
          </p:cNvPr>
          <p:cNvSpPr txBox="1">
            <a:spLocks/>
          </p:cNvSpPr>
          <p:nvPr/>
        </p:nvSpPr>
        <p:spPr>
          <a:xfrm>
            <a:off x="631602" y="5027456"/>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Decodables</a:t>
            </a:r>
          </a:p>
        </p:txBody>
      </p:sp>
    </p:spTree>
    <p:custDataLst>
      <p:tags r:id="rId1"/>
    </p:custDataLst>
    <p:extLst>
      <p:ext uri="{BB962C8B-B14F-4D97-AF65-F5344CB8AC3E}">
        <p14:creationId xmlns:p14="http://schemas.microsoft.com/office/powerpoint/2010/main" val="6092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10" grpId="0" build="p"/>
      <p:bldP spid="12" grpId="0" build="p"/>
      <p:bldP spid="1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2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3343275" y="3316361"/>
            <a:ext cx="6952297" cy="1311128"/>
          </a:xfrm>
          <a:solidFill>
            <a:schemeClr val="bg1"/>
          </a:solidFill>
        </p:spPr>
        <p:txBody>
          <a:bodyPr/>
          <a:lstStyle/>
          <a:p>
            <a:pPr algn="ctr"/>
            <a:r>
              <a:rPr lang="en-US" dirty="0">
                <a:latin typeface="Arial"/>
                <a:cs typeface="Arial"/>
              </a:rPr>
              <a:t>Early and Intermediate Skills in Action!</a:t>
            </a:r>
            <a:endParaRPr lang="en-US" b="1" dirty="0"/>
          </a:p>
        </p:txBody>
      </p:sp>
    </p:spTree>
    <p:custDataLst>
      <p:tags r:id="rId1"/>
    </p:custDataLst>
    <p:extLst>
      <p:ext uri="{BB962C8B-B14F-4D97-AF65-F5344CB8AC3E}">
        <p14:creationId xmlns:p14="http://schemas.microsoft.com/office/powerpoint/2010/main" val="4170894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675528" y="713447"/>
            <a:ext cx="9616440" cy="701731"/>
          </a:xfrm>
        </p:spPr>
        <p:txBody>
          <a:bodyPr/>
          <a:lstStyle/>
          <a:p>
            <a:r>
              <a:rPr lang="en-US">
                <a:latin typeface="Arial"/>
                <a:cs typeface="Arial"/>
              </a:rPr>
              <a:t>Video Example: Hearing syllables</a:t>
            </a:r>
            <a:endParaRPr lang="en-US" b="1"/>
          </a:p>
        </p:txBody>
      </p:sp>
      <p:sp>
        <p:nvSpPr>
          <p:cNvPr id="3" name="Rectangle 2">
            <a:extLst>
              <a:ext uri="{FF2B5EF4-FFF2-40B4-BE49-F238E27FC236}">
                <a16:creationId xmlns:a16="http://schemas.microsoft.com/office/drawing/2014/main" id="{9AB7FC26-824C-95E4-8A6C-0A93E4856348}"/>
              </a:ext>
            </a:extLst>
          </p:cNvPr>
          <p:cNvSpPr/>
          <p:nvPr/>
        </p:nvSpPr>
        <p:spPr>
          <a:xfrm>
            <a:off x="0" y="5614988"/>
            <a:ext cx="7043737" cy="371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a:solidFill>
                  <a:schemeClr val="tx1"/>
                </a:solidFill>
                <a:hlinkClick r:id="rId5"/>
              </a:rPr>
              <a:t>https://www.youtube.com/watch?v=C2I0tS-Z8iI&amp;t=3s</a:t>
            </a:r>
            <a:endParaRPr lang="en-US">
              <a:solidFill>
                <a:schemeClr val="tx1"/>
              </a:solidFill>
            </a:endParaRPr>
          </a:p>
          <a:p>
            <a:pPr lvl="0" algn="ctr">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91E61ED-5FF9-52BA-3E3A-2FE37EBDBE47}"/>
              </a:ext>
            </a:extLst>
          </p:cNvPr>
          <p:cNvSpPr txBox="1"/>
          <p:nvPr/>
        </p:nvSpPr>
        <p:spPr>
          <a:xfrm>
            <a:off x="6610662" y="1583115"/>
            <a:ext cx="5307923" cy="3662541"/>
          </a:xfrm>
          <a:prstGeom prst="rect">
            <a:avLst/>
          </a:prstGeom>
          <a:noFill/>
        </p:spPr>
        <p:txBody>
          <a:bodyPr wrap="square" rtlCol="0">
            <a:spAutoFit/>
          </a:bodyPr>
          <a:lstStyle/>
          <a:p>
            <a:pPr>
              <a:spcAft>
                <a:spcPts val="1200"/>
              </a:spcAft>
            </a:pPr>
            <a:r>
              <a:rPr lang="en-US" sz="2400">
                <a:latin typeface="Arial" panose="020B0604020202020204" pitchFamily="34" charset="0"/>
                <a:cs typeface="Arial" panose="020B0604020202020204" pitchFamily="34" charset="0"/>
              </a:rPr>
              <a:t>As you watch:</a:t>
            </a:r>
          </a:p>
          <a:p>
            <a:pPr>
              <a:spcAft>
                <a:spcPts val="1200"/>
              </a:spcAft>
            </a:pPr>
            <a:endParaRPr lang="en-US" sz="2400">
              <a:latin typeface="Arial" panose="020B0604020202020204" pitchFamily="34" charset="0"/>
              <a:cs typeface="Arial" panose="020B0604020202020204" pitchFamily="34" charset="0"/>
            </a:endParaRPr>
          </a:p>
          <a:p>
            <a:pPr marL="342900" indent="-342900">
              <a:spcAft>
                <a:spcPts val="1200"/>
              </a:spcAft>
              <a:buAutoNum type="arabicPeriod"/>
            </a:pPr>
            <a:r>
              <a:rPr lang="en-US" sz="2400">
                <a:latin typeface="Arial" panose="020B0604020202020204" pitchFamily="34" charset="0"/>
                <a:cs typeface="Arial" panose="020B0604020202020204" pitchFamily="34" charset="0"/>
              </a:rPr>
              <a:t>How are students using all of their senses?</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could you practice this skill at home with your child? </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have you seen your child practicing this skill at home?</a:t>
            </a:r>
          </a:p>
        </p:txBody>
      </p:sp>
      <p:pic>
        <p:nvPicPr>
          <p:cNvPr id="6" name="Online Media 5" title="Segmenting Words into Syllables with Liz Quezada (clip 1)">
            <a:hlinkClick r:id="" action="ppaction://media"/>
            <a:extLst>
              <a:ext uri="{FF2B5EF4-FFF2-40B4-BE49-F238E27FC236}">
                <a16:creationId xmlns:a16="http://schemas.microsoft.com/office/drawing/2014/main" id="{80F81278-CCE9-B89D-3EFA-1F8E8B68F043}"/>
              </a:ext>
            </a:extLst>
          </p:cNvPr>
          <p:cNvPicPr>
            <a:picLocks noRot="1" noChangeAspect="1"/>
          </p:cNvPicPr>
          <p:nvPr>
            <a:videoFile r:link="rId2"/>
          </p:nvPr>
        </p:nvPicPr>
        <p:blipFill>
          <a:blip r:embed="rId6"/>
          <a:stretch>
            <a:fillRect/>
          </a:stretch>
        </p:blipFill>
        <p:spPr>
          <a:xfrm>
            <a:off x="484288" y="1865118"/>
            <a:ext cx="5845154" cy="329993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ustDataLst>
      <p:tags r:id="rId1"/>
    </p:custDataLst>
    <p:extLst>
      <p:ext uri="{BB962C8B-B14F-4D97-AF65-F5344CB8AC3E}">
        <p14:creationId xmlns:p14="http://schemas.microsoft.com/office/powerpoint/2010/main" val="209464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mpty speech bubbles">
            <a:extLst>
              <a:ext uri="{FF2B5EF4-FFF2-40B4-BE49-F238E27FC236}">
                <a16:creationId xmlns:a16="http://schemas.microsoft.com/office/drawing/2014/main" id="{910A8458-E15A-CDE3-F8F8-205D44214F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4175" y="1789513"/>
            <a:ext cx="4919662" cy="3278974"/>
          </a:xfrm>
          <a:prstGeom prst="rect">
            <a:avLst/>
          </a:prstGeom>
        </p:spPr>
      </p:pic>
      <p:sp>
        <p:nvSpPr>
          <p:cNvPr id="2" name="Title 1">
            <a:extLst>
              <a:ext uri="{FF2B5EF4-FFF2-40B4-BE49-F238E27FC236}">
                <a16:creationId xmlns:a16="http://schemas.microsoft.com/office/drawing/2014/main" id="{3508CDE6-9DB7-7B43-23C1-F8C6792F6063}"/>
              </a:ext>
            </a:extLst>
          </p:cNvPr>
          <p:cNvSpPr>
            <a:spLocks noGrp="1"/>
          </p:cNvSpPr>
          <p:nvPr>
            <p:ph type="title"/>
          </p:nvPr>
        </p:nvSpPr>
        <p:spPr>
          <a:xfrm>
            <a:off x="841248" y="411383"/>
            <a:ext cx="10817352" cy="1311128"/>
          </a:xfrm>
        </p:spPr>
        <p:txBody>
          <a:bodyPr/>
          <a:lstStyle/>
          <a:p>
            <a:r>
              <a:rPr lang="en-US"/>
              <a:t>Hearing syllables: Parent Perspective</a:t>
            </a:r>
          </a:p>
        </p:txBody>
      </p:sp>
      <p:sp>
        <p:nvSpPr>
          <p:cNvPr id="3" name="Content Placeholder 2">
            <a:extLst>
              <a:ext uri="{FF2B5EF4-FFF2-40B4-BE49-F238E27FC236}">
                <a16:creationId xmlns:a16="http://schemas.microsoft.com/office/drawing/2014/main" id="{9D2FF7C4-6B4E-7C69-ED5C-F17BDCA0A043}"/>
              </a:ext>
            </a:extLst>
          </p:cNvPr>
          <p:cNvSpPr>
            <a:spLocks noGrp="1"/>
          </p:cNvSpPr>
          <p:nvPr>
            <p:ph idx="1"/>
          </p:nvPr>
        </p:nvSpPr>
        <p:spPr>
          <a:xfrm>
            <a:off x="841247" y="1722511"/>
            <a:ext cx="5530977" cy="3213380"/>
          </a:xfrm>
        </p:spPr>
        <p:txBody>
          <a:bodyPr/>
          <a:lstStyle/>
          <a:p>
            <a:pPr marL="342900" indent="-342900">
              <a:buAutoNum type="arabicPeriod"/>
            </a:pPr>
            <a:r>
              <a:rPr lang="en-US"/>
              <a:t>How are students using all of their senses?</a:t>
            </a:r>
          </a:p>
          <a:p>
            <a:pPr marL="342900" indent="-342900">
              <a:buAutoNum type="arabicPeriod"/>
            </a:pPr>
            <a:r>
              <a:rPr lang="en-US"/>
              <a:t>How could you see yourself practicing this skill at home with your child? </a:t>
            </a:r>
          </a:p>
          <a:p>
            <a:pPr marL="342900" indent="-342900">
              <a:buAutoNum type="arabicPeriod"/>
            </a:pPr>
            <a:r>
              <a:rPr lang="en-US"/>
              <a:t>How have you seen your child practicing this skill at home?</a:t>
            </a:r>
          </a:p>
          <a:p>
            <a:endParaRPr lang="en-US"/>
          </a:p>
        </p:txBody>
      </p:sp>
      <p:sp>
        <p:nvSpPr>
          <p:cNvPr id="4" name="Slide Number Placeholder 3">
            <a:extLst>
              <a:ext uri="{FF2B5EF4-FFF2-40B4-BE49-F238E27FC236}">
                <a16:creationId xmlns:a16="http://schemas.microsoft.com/office/drawing/2014/main" id="{53B40121-9544-6FBA-7086-89CA1B0F696B}"/>
              </a:ext>
            </a:extLst>
          </p:cNvPr>
          <p:cNvSpPr>
            <a:spLocks noGrp="1"/>
          </p:cNvSpPr>
          <p:nvPr>
            <p:ph type="sldNum" sz="quarter" idx="12"/>
          </p:nvPr>
        </p:nvSpPr>
        <p:spPr/>
        <p:txBody>
          <a:bodyPr/>
          <a:lstStyle/>
          <a:p>
            <a:fld id="{350833F6-E467-4A43-86ED-A1A94EB660F4}" type="slidenum">
              <a:rPr lang="en-US" smtClean="0"/>
              <a:pPr/>
              <a:t>31</a:t>
            </a:fld>
            <a:endParaRPr lang="en-US"/>
          </a:p>
        </p:txBody>
      </p:sp>
    </p:spTree>
    <p:custDataLst>
      <p:tags r:id="rId1"/>
    </p:custDataLst>
    <p:extLst>
      <p:ext uri="{BB962C8B-B14F-4D97-AF65-F5344CB8AC3E}">
        <p14:creationId xmlns:p14="http://schemas.microsoft.com/office/powerpoint/2010/main" val="3200314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706961" y="662317"/>
            <a:ext cx="9616440" cy="701731"/>
          </a:xfrm>
        </p:spPr>
        <p:txBody>
          <a:bodyPr/>
          <a:lstStyle/>
          <a:p>
            <a:r>
              <a:rPr lang="en-US">
                <a:latin typeface="Arial"/>
                <a:cs typeface="Arial"/>
              </a:rPr>
              <a:t>Video Example: Listening for sounds</a:t>
            </a:r>
            <a:endParaRPr lang="en-US" b="1"/>
          </a:p>
        </p:txBody>
      </p:sp>
      <p:sp>
        <p:nvSpPr>
          <p:cNvPr id="6" name="TextBox 5">
            <a:extLst>
              <a:ext uri="{FF2B5EF4-FFF2-40B4-BE49-F238E27FC236}">
                <a16:creationId xmlns:a16="http://schemas.microsoft.com/office/drawing/2014/main" id="{034917B5-78C0-7F91-8F8F-BE85E4D8985D}"/>
              </a:ext>
            </a:extLst>
          </p:cNvPr>
          <p:cNvSpPr txBox="1"/>
          <p:nvPr/>
        </p:nvSpPr>
        <p:spPr>
          <a:xfrm>
            <a:off x="6937010" y="1583115"/>
            <a:ext cx="4981575" cy="3662541"/>
          </a:xfrm>
          <a:prstGeom prst="rect">
            <a:avLst/>
          </a:prstGeom>
          <a:noFill/>
        </p:spPr>
        <p:txBody>
          <a:bodyPr wrap="square" rtlCol="0">
            <a:spAutoFit/>
          </a:bodyPr>
          <a:lstStyle/>
          <a:p>
            <a:pPr>
              <a:spcAft>
                <a:spcPts val="1200"/>
              </a:spcAft>
            </a:pPr>
            <a:r>
              <a:rPr lang="en-US" sz="2400">
                <a:latin typeface="Arial" panose="020B0604020202020204" pitchFamily="34" charset="0"/>
                <a:cs typeface="Arial" panose="020B0604020202020204" pitchFamily="34" charset="0"/>
              </a:rPr>
              <a:t>As you watch:</a:t>
            </a:r>
          </a:p>
          <a:p>
            <a:pPr>
              <a:spcAft>
                <a:spcPts val="1200"/>
              </a:spcAft>
            </a:pPr>
            <a:endParaRPr lang="en-US" sz="2400">
              <a:latin typeface="Arial" panose="020B0604020202020204" pitchFamily="34" charset="0"/>
              <a:cs typeface="Arial" panose="020B0604020202020204" pitchFamily="34" charset="0"/>
            </a:endParaRPr>
          </a:p>
          <a:p>
            <a:pPr marL="342900" indent="-342900">
              <a:spcAft>
                <a:spcPts val="1200"/>
              </a:spcAft>
              <a:buAutoNum type="arabicPeriod"/>
            </a:pPr>
            <a:r>
              <a:rPr lang="en-US" sz="2400">
                <a:latin typeface="Arial" panose="020B0604020202020204" pitchFamily="34" charset="0"/>
                <a:cs typeface="Arial" panose="020B0604020202020204" pitchFamily="34" charset="0"/>
              </a:rPr>
              <a:t>What do you notice the teacher does to help the students?</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could you practice this skill at home with your child? </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have you seen your child practicing this skill at home?</a:t>
            </a:r>
          </a:p>
        </p:txBody>
      </p:sp>
      <p:sp>
        <p:nvSpPr>
          <p:cNvPr id="8" name="TextBox 7">
            <a:extLst>
              <a:ext uri="{FF2B5EF4-FFF2-40B4-BE49-F238E27FC236}">
                <a16:creationId xmlns:a16="http://schemas.microsoft.com/office/drawing/2014/main" id="{B1027F5C-86FC-E423-3C6E-F28BAA7428B1}"/>
              </a:ext>
            </a:extLst>
          </p:cNvPr>
          <p:cNvSpPr txBox="1"/>
          <p:nvPr/>
        </p:nvSpPr>
        <p:spPr>
          <a:xfrm>
            <a:off x="558523" y="5557966"/>
            <a:ext cx="6093500" cy="646331"/>
          </a:xfrm>
          <a:prstGeom prst="rect">
            <a:avLst/>
          </a:prstGeom>
          <a:noFill/>
        </p:spPr>
        <p:txBody>
          <a:bodyPr wrap="square">
            <a:spAutoFit/>
          </a:bodyPr>
          <a:lstStyle/>
          <a:p>
            <a:r>
              <a:rPr lang="en-US">
                <a:hlinkClick r:id="rId5"/>
              </a:rPr>
              <a:t>https://www.youtube.com/watch?v=rhZMjpcvpGA&amp;t=1s</a:t>
            </a:r>
            <a:endParaRPr lang="en-US"/>
          </a:p>
          <a:p>
            <a:endParaRPr lang="en-US"/>
          </a:p>
        </p:txBody>
      </p:sp>
      <p:pic>
        <p:nvPicPr>
          <p:cNvPr id="9" name="Online Media 8" title="Heggerty Phonemic Awareness Preview Lesson  Kindergarten, Week 19, Day 3 (clip 1)">
            <a:hlinkClick r:id="" action="ppaction://media"/>
            <a:extLst>
              <a:ext uri="{FF2B5EF4-FFF2-40B4-BE49-F238E27FC236}">
                <a16:creationId xmlns:a16="http://schemas.microsoft.com/office/drawing/2014/main" id="{1A7D50C2-0A73-271F-F7D3-515514C9E4BA}"/>
              </a:ext>
            </a:extLst>
          </p:cNvPr>
          <p:cNvPicPr>
            <a:picLocks noRot="1" noChangeAspect="1"/>
          </p:cNvPicPr>
          <p:nvPr>
            <a:videoFile r:link="rId2"/>
          </p:nvPr>
        </p:nvPicPr>
        <p:blipFill>
          <a:blip r:embed="rId6"/>
          <a:stretch>
            <a:fillRect/>
          </a:stretch>
        </p:blipFill>
        <p:spPr>
          <a:xfrm>
            <a:off x="448596" y="1772554"/>
            <a:ext cx="5981499" cy="3376905"/>
          </a:xfrm>
          <a:prstGeom prst="rect">
            <a:avLst/>
          </a:prstGeom>
        </p:spPr>
      </p:pic>
    </p:spTree>
    <p:custDataLst>
      <p:tags r:id="rId1"/>
    </p:custDataLst>
    <p:extLst>
      <p:ext uri="{BB962C8B-B14F-4D97-AF65-F5344CB8AC3E}">
        <p14:creationId xmlns:p14="http://schemas.microsoft.com/office/powerpoint/2010/main" val="357477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34192-A289-4944-D275-7725DC724F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EE478-E62F-2727-0981-075AB3577B2D}"/>
              </a:ext>
            </a:extLst>
          </p:cNvPr>
          <p:cNvSpPr>
            <a:spLocks noGrp="1"/>
          </p:cNvSpPr>
          <p:nvPr>
            <p:ph type="title"/>
          </p:nvPr>
        </p:nvSpPr>
        <p:spPr>
          <a:xfrm>
            <a:off x="841248" y="682854"/>
            <a:ext cx="11060240" cy="1311128"/>
          </a:xfrm>
        </p:spPr>
        <p:txBody>
          <a:bodyPr/>
          <a:lstStyle/>
          <a:p>
            <a:r>
              <a:rPr lang="en-US"/>
              <a:t>Listening for sounds: Parent Perspective</a:t>
            </a:r>
          </a:p>
        </p:txBody>
      </p:sp>
      <p:sp>
        <p:nvSpPr>
          <p:cNvPr id="4" name="Slide Number Placeholder 3">
            <a:extLst>
              <a:ext uri="{FF2B5EF4-FFF2-40B4-BE49-F238E27FC236}">
                <a16:creationId xmlns:a16="http://schemas.microsoft.com/office/drawing/2014/main" id="{D59B680D-80F1-8C89-4BB0-A1E1A924D2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FA910610-D68C-515D-A781-8DC335D9FEA2}"/>
              </a:ext>
            </a:extLst>
          </p:cNvPr>
          <p:cNvSpPr>
            <a:spLocks noGrp="1"/>
          </p:cNvSpPr>
          <p:nvPr>
            <p:ph idx="1"/>
          </p:nvPr>
        </p:nvSpPr>
        <p:spPr>
          <a:xfrm>
            <a:off x="841248" y="2304288"/>
            <a:ext cx="5559552" cy="2751715"/>
          </a:xfrm>
        </p:spPr>
        <p:txBody>
          <a:bodyPr/>
          <a:lstStyle/>
          <a:p>
            <a:pPr marL="342900" indent="-342900">
              <a:buAutoNum type="arabicPeriod"/>
            </a:pPr>
            <a:r>
              <a:rPr lang="en-US"/>
              <a:t>What do you notice the teacher does to help the kids?</a:t>
            </a:r>
          </a:p>
          <a:p>
            <a:pPr marL="342900" indent="-342900">
              <a:buAutoNum type="arabicPeriod"/>
            </a:pPr>
            <a:r>
              <a:rPr lang="en-US"/>
              <a:t>How could you practice this skill at home with your child? </a:t>
            </a:r>
          </a:p>
          <a:p>
            <a:pPr marL="342900" indent="-342900">
              <a:buAutoNum type="arabicPeriod"/>
            </a:pPr>
            <a:r>
              <a:rPr lang="en-US"/>
              <a:t>How have you seen your child practicing this skill at home?</a:t>
            </a:r>
          </a:p>
          <a:p>
            <a:endParaRPr lang="en-US"/>
          </a:p>
        </p:txBody>
      </p:sp>
      <p:pic>
        <p:nvPicPr>
          <p:cNvPr id="6" name="Picture 5" descr="Empty speech bubbles">
            <a:extLst>
              <a:ext uri="{FF2B5EF4-FFF2-40B4-BE49-F238E27FC236}">
                <a16:creationId xmlns:a16="http://schemas.microsoft.com/office/drawing/2014/main" id="{787C5BCA-A6D1-2924-307A-1E56EC4FAB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4175" y="1789513"/>
            <a:ext cx="4919662" cy="3278974"/>
          </a:xfrm>
          <a:prstGeom prst="rect">
            <a:avLst/>
          </a:prstGeom>
        </p:spPr>
      </p:pic>
    </p:spTree>
    <p:custDataLst>
      <p:tags r:id="rId1"/>
    </p:custDataLst>
    <p:extLst>
      <p:ext uri="{BB962C8B-B14F-4D97-AF65-F5344CB8AC3E}">
        <p14:creationId xmlns:p14="http://schemas.microsoft.com/office/powerpoint/2010/main" val="3925831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503950" y="644475"/>
            <a:ext cx="9616440" cy="701731"/>
          </a:xfrm>
        </p:spPr>
        <p:txBody>
          <a:bodyPr/>
          <a:lstStyle/>
          <a:p>
            <a:r>
              <a:rPr lang="en-US">
                <a:latin typeface="Arial"/>
                <a:cs typeface="Arial"/>
              </a:rPr>
              <a:t>Video Example: Sounds to spelling</a:t>
            </a:r>
            <a:endParaRPr lang="en-US" b="1"/>
          </a:p>
        </p:txBody>
      </p:sp>
      <p:sp>
        <p:nvSpPr>
          <p:cNvPr id="3" name="Rectangle 2">
            <a:extLst>
              <a:ext uri="{FF2B5EF4-FFF2-40B4-BE49-F238E27FC236}">
                <a16:creationId xmlns:a16="http://schemas.microsoft.com/office/drawing/2014/main" id="{9AB7FC26-824C-95E4-8A6C-0A93E4856348}"/>
              </a:ext>
            </a:extLst>
          </p:cNvPr>
          <p:cNvSpPr/>
          <p:nvPr/>
        </p:nvSpPr>
        <p:spPr>
          <a:xfrm>
            <a:off x="0" y="585634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Online Media 6" descr="Structured Literacy Video Example: with a teacher working with a student using blocks and a piece of paper with a grid for the blocks and a place to write the letters for a word">
            <a:hlinkClick r:id="" action="ppaction://media"/>
            <a:extLst>
              <a:ext uri="{FF2B5EF4-FFF2-40B4-BE49-F238E27FC236}">
                <a16:creationId xmlns:a16="http://schemas.microsoft.com/office/drawing/2014/main" id="{B66DF99F-8F32-F9EA-E8E4-2BEADD7B6FC5}"/>
              </a:ext>
            </a:extLst>
          </p:cNvPr>
          <p:cNvPicPr>
            <a:picLocks noRot="1" noChangeAspect="1"/>
          </p:cNvPicPr>
          <p:nvPr>
            <a:videoFile r:link="rId2"/>
          </p:nvPr>
        </p:nvPicPr>
        <p:blipFill>
          <a:blip r:embed="rId5"/>
          <a:stretch>
            <a:fillRect/>
          </a:stretch>
        </p:blipFill>
        <p:spPr>
          <a:xfrm>
            <a:off x="741005" y="1923776"/>
            <a:ext cx="5930867" cy="3292800"/>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
        <p:nvSpPr>
          <p:cNvPr id="5" name="TextBox 4">
            <a:extLst>
              <a:ext uri="{FF2B5EF4-FFF2-40B4-BE49-F238E27FC236}">
                <a16:creationId xmlns:a16="http://schemas.microsoft.com/office/drawing/2014/main" id="{4CBCA4F2-7E41-6FC2-0DD4-5087DB68A356}"/>
              </a:ext>
            </a:extLst>
          </p:cNvPr>
          <p:cNvSpPr txBox="1"/>
          <p:nvPr/>
        </p:nvSpPr>
        <p:spPr>
          <a:xfrm>
            <a:off x="6937010" y="1583115"/>
            <a:ext cx="4981575" cy="3662541"/>
          </a:xfrm>
          <a:prstGeom prst="rect">
            <a:avLst/>
          </a:prstGeom>
          <a:noFill/>
        </p:spPr>
        <p:txBody>
          <a:bodyPr wrap="square" rtlCol="0">
            <a:spAutoFit/>
          </a:bodyPr>
          <a:lstStyle/>
          <a:p>
            <a:pPr>
              <a:spcAft>
                <a:spcPts val="1200"/>
              </a:spcAft>
            </a:pPr>
            <a:r>
              <a:rPr lang="en-US" sz="2400">
                <a:latin typeface="Arial" panose="020B0604020202020204" pitchFamily="34" charset="0"/>
                <a:cs typeface="Arial" panose="020B0604020202020204" pitchFamily="34" charset="0"/>
              </a:rPr>
              <a:t>As you watch:</a:t>
            </a:r>
          </a:p>
          <a:p>
            <a:pPr>
              <a:spcAft>
                <a:spcPts val="1200"/>
              </a:spcAft>
            </a:pPr>
            <a:endParaRPr lang="en-US" sz="2400">
              <a:latin typeface="Arial" panose="020B0604020202020204" pitchFamily="34" charset="0"/>
              <a:cs typeface="Arial" panose="020B0604020202020204" pitchFamily="34" charset="0"/>
            </a:endParaRPr>
          </a:p>
          <a:p>
            <a:pPr marL="342900" indent="-342900">
              <a:spcAft>
                <a:spcPts val="1200"/>
              </a:spcAft>
              <a:buAutoNum type="arabicPeriod"/>
            </a:pPr>
            <a:r>
              <a:rPr lang="en-US" sz="2400">
                <a:latin typeface="Arial" panose="020B0604020202020204" pitchFamily="34" charset="0"/>
                <a:cs typeface="Arial" panose="020B0604020202020204" pitchFamily="34" charset="0"/>
              </a:rPr>
              <a:t>How did the teacher help this student spell words?</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could you practice this skill at home with your child? </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have you seen your child practicing this skill at home?</a:t>
            </a:r>
          </a:p>
        </p:txBody>
      </p:sp>
      <p:sp>
        <p:nvSpPr>
          <p:cNvPr id="8" name="TextBox 7">
            <a:extLst>
              <a:ext uri="{FF2B5EF4-FFF2-40B4-BE49-F238E27FC236}">
                <a16:creationId xmlns:a16="http://schemas.microsoft.com/office/drawing/2014/main" id="{6E977630-E1B7-35CC-B3C6-879AD555D24B}"/>
              </a:ext>
            </a:extLst>
          </p:cNvPr>
          <p:cNvSpPr txBox="1"/>
          <p:nvPr/>
        </p:nvSpPr>
        <p:spPr>
          <a:xfrm>
            <a:off x="1197791" y="5616275"/>
            <a:ext cx="4898209" cy="646331"/>
          </a:xfrm>
          <a:prstGeom prst="rect">
            <a:avLst/>
          </a:prstGeom>
          <a:noFill/>
        </p:spPr>
        <p:txBody>
          <a:bodyPr wrap="square">
            <a:spAutoFit/>
          </a:bodyPr>
          <a:lstStyle/>
          <a:p>
            <a:r>
              <a:rPr lang="en-US">
                <a:hlinkClick r:id="rId6"/>
              </a:rPr>
              <a:t>https://www.youtube.com/watch?v=HYEHJiffwoM</a:t>
            </a:r>
            <a:endParaRPr lang="en-US"/>
          </a:p>
          <a:p>
            <a:endParaRPr lang="en-US"/>
          </a:p>
        </p:txBody>
      </p:sp>
    </p:spTree>
    <p:custDataLst>
      <p:tags r:id="rId1"/>
    </p:custDataLst>
    <p:extLst>
      <p:ext uri="{BB962C8B-B14F-4D97-AF65-F5344CB8AC3E}">
        <p14:creationId xmlns:p14="http://schemas.microsoft.com/office/powerpoint/2010/main" val="1854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943BC-A9AF-F8A9-1526-67DC20EBD3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A1B92-4872-2FDD-03F3-A0F4E1416E08}"/>
              </a:ext>
            </a:extLst>
          </p:cNvPr>
          <p:cNvSpPr>
            <a:spLocks noGrp="1"/>
          </p:cNvSpPr>
          <p:nvPr>
            <p:ph type="title"/>
          </p:nvPr>
        </p:nvSpPr>
        <p:spPr>
          <a:xfrm>
            <a:off x="841248" y="482822"/>
            <a:ext cx="10512552" cy="1311128"/>
          </a:xfrm>
        </p:spPr>
        <p:txBody>
          <a:bodyPr/>
          <a:lstStyle/>
          <a:p>
            <a:r>
              <a:rPr lang="en-US"/>
              <a:t>Sounds to spelling: Parent Perspective</a:t>
            </a:r>
          </a:p>
        </p:txBody>
      </p:sp>
      <p:sp>
        <p:nvSpPr>
          <p:cNvPr id="4" name="Slide Number Placeholder 3">
            <a:extLst>
              <a:ext uri="{FF2B5EF4-FFF2-40B4-BE49-F238E27FC236}">
                <a16:creationId xmlns:a16="http://schemas.microsoft.com/office/drawing/2014/main" id="{6E712E27-7201-1DFA-47E2-C99BF5224F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5895F7A5-1251-D952-0468-22359DD2C87D}"/>
              </a:ext>
            </a:extLst>
          </p:cNvPr>
          <p:cNvSpPr>
            <a:spLocks noGrp="1"/>
          </p:cNvSpPr>
          <p:nvPr>
            <p:ph idx="1"/>
          </p:nvPr>
        </p:nvSpPr>
        <p:spPr>
          <a:xfrm>
            <a:off x="841248" y="2304288"/>
            <a:ext cx="5530977" cy="2751715"/>
          </a:xfrm>
        </p:spPr>
        <p:txBody>
          <a:bodyPr/>
          <a:lstStyle/>
          <a:p>
            <a:pPr marL="342900" indent="-342900">
              <a:buAutoNum type="arabicPeriod"/>
            </a:pPr>
            <a:r>
              <a:rPr lang="en-US"/>
              <a:t>How did the teacher help the student spell words? </a:t>
            </a:r>
          </a:p>
          <a:p>
            <a:pPr marL="342900" indent="-342900">
              <a:buAutoNum type="arabicPeriod"/>
            </a:pPr>
            <a:r>
              <a:rPr lang="en-US"/>
              <a:t>How could you practice this skill at home with your child? </a:t>
            </a:r>
          </a:p>
          <a:p>
            <a:pPr marL="342900" indent="-342900">
              <a:buAutoNum type="arabicPeriod"/>
            </a:pPr>
            <a:r>
              <a:rPr lang="en-US"/>
              <a:t>How have you seen your child practicing this skill at home?</a:t>
            </a:r>
          </a:p>
          <a:p>
            <a:endParaRPr lang="en-US"/>
          </a:p>
        </p:txBody>
      </p:sp>
      <p:pic>
        <p:nvPicPr>
          <p:cNvPr id="6" name="Picture 5" descr="Empty speech bubbles">
            <a:extLst>
              <a:ext uri="{FF2B5EF4-FFF2-40B4-BE49-F238E27FC236}">
                <a16:creationId xmlns:a16="http://schemas.microsoft.com/office/drawing/2014/main" id="{2CC65DC3-750F-CF5C-2DB4-D02FC284DA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4175" y="1789513"/>
            <a:ext cx="4919662" cy="3278974"/>
          </a:xfrm>
          <a:prstGeom prst="rect">
            <a:avLst/>
          </a:prstGeom>
        </p:spPr>
      </p:pic>
    </p:spTree>
    <p:custDataLst>
      <p:tags r:id="rId1"/>
    </p:custDataLst>
    <p:extLst>
      <p:ext uri="{BB962C8B-B14F-4D97-AF65-F5344CB8AC3E}">
        <p14:creationId xmlns:p14="http://schemas.microsoft.com/office/powerpoint/2010/main" val="1765391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391986" y="359238"/>
            <a:ext cx="11195177" cy="1311128"/>
          </a:xfrm>
        </p:spPr>
        <p:txBody>
          <a:bodyPr/>
          <a:lstStyle/>
          <a:p>
            <a:r>
              <a:rPr lang="en-US">
                <a:latin typeface="Arial"/>
                <a:cs typeface="Arial"/>
              </a:rPr>
              <a:t>Video Example: Spelling and syllable type</a:t>
            </a:r>
            <a:endParaRPr lang="en-US" b="1"/>
          </a:p>
        </p:txBody>
      </p:sp>
      <p:pic>
        <p:nvPicPr>
          <p:cNvPr id="4" name="Online Media 3" title="First grade Fundations lesson (clip 1)">
            <a:hlinkClick r:id="" action="ppaction://media"/>
            <a:extLst>
              <a:ext uri="{FF2B5EF4-FFF2-40B4-BE49-F238E27FC236}">
                <a16:creationId xmlns:a16="http://schemas.microsoft.com/office/drawing/2014/main" id="{FD2E859A-DCD9-44E4-41FE-3041B6F0C3D5}"/>
              </a:ext>
            </a:extLst>
          </p:cNvPr>
          <p:cNvPicPr>
            <a:picLocks noRot="1" noChangeAspect="1"/>
          </p:cNvPicPr>
          <p:nvPr>
            <a:videoFile r:link="rId2"/>
          </p:nvPr>
        </p:nvPicPr>
        <p:blipFill>
          <a:blip r:embed="rId5"/>
          <a:stretch>
            <a:fillRect/>
          </a:stretch>
        </p:blipFill>
        <p:spPr>
          <a:xfrm>
            <a:off x="785442" y="1826465"/>
            <a:ext cx="5310558" cy="3000353"/>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
        <p:nvSpPr>
          <p:cNvPr id="8" name="TextBox 7">
            <a:extLst>
              <a:ext uri="{FF2B5EF4-FFF2-40B4-BE49-F238E27FC236}">
                <a16:creationId xmlns:a16="http://schemas.microsoft.com/office/drawing/2014/main" id="{174FD65A-9882-7770-48EA-12C72CB829FE}"/>
              </a:ext>
            </a:extLst>
          </p:cNvPr>
          <p:cNvSpPr txBox="1"/>
          <p:nvPr/>
        </p:nvSpPr>
        <p:spPr>
          <a:xfrm>
            <a:off x="6937010" y="1583115"/>
            <a:ext cx="4981575" cy="4031873"/>
          </a:xfrm>
          <a:prstGeom prst="rect">
            <a:avLst/>
          </a:prstGeom>
          <a:noFill/>
        </p:spPr>
        <p:txBody>
          <a:bodyPr wrap="square" rtlCol="0">
            <a:spAutoFit/>
          </a:bodyPr>
          <a:lstStyle/>
          <a:p>
            <a:pPr>
              <a:spcAft>
                <a:spcPts val="1200"/>
              </a:spcAft>
            </a:pPr>
            <a:r>
              <a:rPr lang="en-US" sz="2400">
                <a:latin typeface="Arial" panose="020B0604020202020204" pitchFamily="34" charset="0"/>
                <a:cs typeface="Arial" panose="020B0604020202020204" pitchFamily="34" charset="0"/>
              </a:rPr>
              <a:t>As you watch:</a:t>
            </a:r>
          </a:p>
          <a:p>
            <a:pPr>
              <a:spcAft>
                <a:spcPts val="1200"/>
              </a:spcAft>
            </a:pPr>
            <a:endParaRPr lang="en-US" sz="2400">
              <a:latin typeface="Arial" panose="020B0604020202020204" pitchFamily="34" charset="0"/>
              <a:cs typeface="Arial" panose="020B0604020202020204" pitchFamily="34" charset="0"/>
            </a:endParaRPr>
          </a:p>
          <a:p>
            <a:pPr marL="342900" indent="-342900">
              <a:spcAft>
                <a:spcPts val="1200"/>
              </a:spcAft>
              <a:buAutoNum type="arabicPeriod"/>
            </a:pPr>
            <a:r>
              <a:rPr lang="en-US" sz="2400">
                <a:latin typeface="Arial" panose="020B0604020202020204" pitchFamily="34" charset="0"/>
                <a:cs typeface="Arial" panose="020B0604020202020204" pitchFamily="34" charset="0"/>
              </a:rPr>
              <a:t>What do you notice the students doing?</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could you see yourself practicing this skill at home with your child? </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have you seen your child practicing this skill at home?</a:t>
            </a:r>
          </a:p>
        </p:txBody>
      </p:sp>
      <p:sp>
        <p:nvSpPr>
          <p:cNvPr id="10" name="TextBox 9">
            <a:extLst>
              <a:ext uri="{FF2B5EF4-FFF2-40B4-BE49-F238E27FC236}">
                <a16:creationId xmlns:a16="http://schemas.microsoft.com/office/drawing/2014/main" id="{E0F2FFCD-10E3-B89C-8E0A-CC09F879FE66}"/>
              </a:ext>
            </a:extLst>
          </p:cNvPr>
          <p:cNvSpPr txBox="1"/>
          <p:nvPr/>
        </p:nvSpPr>
        <p:spPr>
          <a:xfrm>
            <a:off x="868785" y="5287616"/>
            <a:ext cx="5143871" cy="646331"/>
          </a:xfrm>
          <a:prstGeom prst="rect">
            <a:avLst/>
          </a:prstGeom>
          <a:noFill/>
        </p:spPr>
        <p:txBody>
          <a:bodyPr wrap="square">
            <a:spAutoFit/>
          </a:bodyPr>
          <a:lstStyle/>
          <a:p>
            <a:r>
              <a:rPr lang="en-US">
                <a:hlinkClick r:id="rId6"/>
              </a:rPr>
              <a:t>https://www.youtube.com/watch?v=nHNKNxNDuCU</a:t>
            </a:r>
            <a:endParaRPr lang="en-US"/>
          </a:p>
          <a:p>
            <a:endParaRPr lang="en-US"/>
          </a:p>
        </p:txBody>
      </p:sp>
    </p:spTree>
    <p:custDataLst>
      <p:tags r:id="rId1"/>
    </p:custDataLst>
    <p:extLst>
      <p:ext uri="{BB962C8B-B14F-4D97-AF65-F5344CB8AC3E}">
        <p14:creationId xmlns:p14="http://schemas.microsoft.com/office/powerpoint/2010/main" val="32443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BA8AA-AD37-779F-E7BC-12A5F6F960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40EBE0-8BFB-02B1-46A5-EDF7D67D9935}"/>
              </a:ext>
            </a:extLst>
          </p:cNvPr>
          <p:cNvSpPr>
            <a:spLocks noGrp="1"/>
          </p:cNvSpPr>
          <p:nvPr>
            <p:ph type="title"/>
          </p:nvPr>
        </p:nvSpPr>
        <p:spPr>
          <a:xfrm>
            <a:off x="841248" y="682854"/>
            <a:ext cx="9616440" cy="1311128"/>
          </a:xfrm>
        </p:spPr>
        <p:txBody>
          <a:bodyPr/>
          <a:lstStyle/>
          <a:p>
            <a:r>
              <a:rPr lang="en-US"/>
              <a:t>Spelling and syllable type: Parent Perspective</a:t>
            </a:r>
          </a:p>
        </p:txBody>
      </p:sp>
      <p:sp>
        <p:nvSpPr>
          <p:cNvPr id="4" name="Slide Number Placeholder 3">
            <a:extLst>
              <a:ext uri="{FF2B5EF4-FFF2-40B4-BE49-F238E27FC236}">
                <a16:creationId xmlns:a16="http://schemas.microsoft.com/office/drawing/2014/main" id="{4338F536-5E3A-A9A6-51BD-F816DF4245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4C8573C6-DF0C-52ED-16BB-77752C58E6A9}"/>
              </a:ext>
            </a:extLst>
          </p:cNvPr>
          <p:cNvSpPr txBox="1"/>
          <p:nvPr/>
        </p:nvSpPr>
        <p:spPr>
          <a:xfrm>
            <a:off x="841248" y="1993982"/>
            <a:ext cx="4919662" cy="3508653"/>
          </a:xfrm>
          <a:prstGeom prst="rect">
            <a:avLst/>
          </a:prstGeom>
          <a:noFill/>
        </p:spPr>
        <p:txBody>
          <a:bodyPr wrap="square" rtlCol="0">
            <a:spAutoFit/>
          </a:bodyPr>
          <a:lstStyle/>
          <a:p>
            <a:pPr>
              <a:spcAft>
                <a:spcPts val="1200"/>
              </a:spcAft>
            </a:pPr>
            <a:endParaRPr lang="en-US" sz="2400">
              <a:latin typeface="Arial" panose="020B0604020202020204" pitchFamily="34" charset="0"/>
              <a:cs typeface="Arial" panose="020B0604020202020204" pitchFamily="34" charset="0"/>
            </a:endParaRPr>
          </a:p>
          <a:p>
            <a:pPr marL="342900" indent="-342900">
              <a:spcAft>
                <a:spcPts val="1200"/>
              </a:spcAft>
              <a:buAutoNum type="arabicPeriod"/>
            </a:pPr>
            <a:r>
              <a:rPr lang="en-US" sz="2400">
                <a:latin typeface="Arial" panose="020B0604020202020204" pitchFamily="34" charset="0"/>
                <a:cs typeface="Arial" panose="020B0604020202020204" pitchFamily="34" charset="0"/>
              </a:rPr>
              <a:t>What do you notice the students doing?</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could you see yourself practicing this skill at home with your child? </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have you seen your child practicing this skill at home?</a:t>
            </a:r>
          </a:p>
        </p:txBody>
      </p:sp>
      <p:pic>
        <p:nvPicPr>
          <p:cNvPr id="5" name="Picture 4" descr="Empty speech bubbles">
            <a:extLst>
              <a:ext uri="{FF2B5EF4-FFF2-40B4-BE49-F238E27FC236}">
                <a16:creationId xmlns:a16="http://schemas.microsoft.com/office/drawing/2014/main" id="{5D7D43D1-5176-408A-C3B5-B7EE560DC9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1092" y="1993982"/>
            <a:ext cx="4919662" cy="3278974"/>
          </a:xfrm>
          <a:prstGeom prst="rect">
            <a:avLst/>
          </a:prstGeom>
        </p:spPr>
      </p:pic>
    </p:spTree>
    <p:custDataLst>
      <p:tags r:id="rId1"/>
    </p:custDataLst>
    <p:extLst>
      <p:ext uri="{BB962C8B-B14F-4D97-AF65-F5344CB8AC3E}">
        <p14:creationId xmlns:p14="http://schemas.microsoft.com/office/powerpoint/2010/main" val="724350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542904" y="258783"/>
            <a:ext cx="11375681" cy="1311128"/>
          </a:xfrm>
        </p:spPr>
        <p:txBody>
          <a:bodyPr/>
          <a:lstStyle/>
          <a:p>
            <a:r>
              <a:rPr lang="en-US">
                <a:latin typeface="Arial"/>
                <a:cs typeface="Arial"/>
              </a:rPr>
              <a:t>Video Example: Roots, prefixes, suffixes</a:t>
            </a:r>
            <a:endParaRPr lang="en-US" b="1"/>
          </a:p>
        </p:txBody>
      </p:sp>
      <p:pic>
        <p:nvPicPr>
          <p:cNvPr id="10" name="Online Media 9" descr="three children working together to decide which words on word cards should go together because they all have the base &lt;play&gt;">
            <a:hlinkClick r:id="" action="ppaction://media"/>
            <a:extLst>
              <a:ext uri="{FF2B5EF4-FFF2-40B4-BE49-F238E27FC236}">
                <a16:creationId xmlns:a16="http://schemas.microsoft.com/office/drawing/2014/main" id="{FD21DF0B-D423-9EDC-E756-91CD097630C9}"/>
              </a:ext>
            </a:extLst>
          </p:cNvPr>
          <p:cNvPicPr>
            <a:picLocks noRot="1" noChangeAspect="1"/>
          </p:cNvPicPr>
          <p:nvPr>
            <a:videoFile r:link="rId2"/>
          </p:nvPr>
        </p:nvPicPr>
        <p:blipFill>
          <a:blip r:embed="rId5"/>
          <a:stretch>
            <a:fillRect/>
          </a:stretch>
        </p:blipFill>
        <p:spPr>
          <a:xfrm>
            <a:off x="625971" y="1683691"/>
            <a:ext cx="5470029" cy="3204389"/>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
        <p:nvSpPr>
          <p:cNvPr id="4" name="TextBox 3">
            <a:extLst>
              <a:ext uri="{FF2B5EF4-FFF2-40B4-BE49-F238E27FC236}">
                <a16:creationId xmlns:a16="http://schemas.microsoft.com/office/drawing/2014/main" id="{BC6A7683-60D2-9ADF-8A58-3216913F4EDD}"/>
              </a:ext>
            </a:extLst>
          </p:cNvPr>
          <p:cNvSpPr txBox="1"/>
          <p:nvPr/>
        </p:nvSpPr>
        <p:spPr>
          <a:xfrm>
            <a:off x="6937010" y="1583115"/>
            <a:ext cx="4981575" cy="4031873"/>
          </a:xfrm>
          <a:prstGeom prst="rect">
            <a:avLst/>
          </a:prstGeom>
          <a:noFill/>
        </p:spPr>
        <p:txBody>
          <a:bodyPr wrap="square" rtlCol="0">
            <a:spAutoFit/>
          </a:bodyPr>
          <a:lstStyle/>
          <a:p>
            <a:pPr>
              <a:spcAft>
                <a:spcPts val="1200"/>
              </a:spcAft>
            </a:pPr>
            <a:r>
              <a:rPr lang="en-US" sz="2400">
                <a:latin typeface="Arial" panose="020B0604020202020204" pitchFamily="34" charset="0"/>
                <a:cs typeface="Arial" panose="020B0604020202020204" pitchFamily="34" charset="0"/>
              </a:rPr>
              <a:t>As you watch:</a:t>
            </a:r>
          </a:p>
          <a:p>
            <a:pPr>
              <a:spcAft>
                <a:spcPts val="1200"/>
              </a:spcAft>
            </a:pPr>
            <a:endParaRPr lang="en-US" sz="2400">
              <a:latin typeface="Arial" panose="020B0604020202020204" pitchFamily="34" charset="0"/>
              <a:cs typeface="Arial" panose="020B0604020202020204" pitchFamily="34" charset="0"/>
            </a:endParaRPr>
          </a:p>
          <a:p>
            <a:pPr marL="342900" indent="-342900">
              <a:spcAft>
                <a:spcPts val="1200"/>
              </a:spcAft>
              <a:buAutoNum type="arabicPeriod"/>
            </a:pPr>
            <a:r>
              <a:rPr lang="en-US" sz="2400">
                <a:latin typeface="Arial" panose="020B0604020202020204" pitchFamily="34" charset="0"/>
                <a:cs typeface="Arial" panose="020B0604020202020204" pitchFamily="34" charset="0"/>
              </a:rPr>
              <a:t>What do you notice the teacher and students doing?</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could you see yourself practicing this skill at home with your child? </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have you seen your child practicing this skill at home?</a:t>
            </a:r>
          </a:p>
        </p:txBody>
      </p:sp>
      <p:sp>
        <p:nvSpPr>
          <p:cNvPr id="7" name="TextBox 6">
            <a:extLst>
              <a:ext uri="{FF2B5EF4-FFF2-40B4-BE49-F238E27FC236}">
                <a16:creationId xmlns:a16="http://schemas.microsoft.com/office/drawing/2014/main" id="{6D9C3FF4-E3AB-EE85-107D-EF9FDDB1C7D9}"/>
              </a:ext>
            </a:extLst>
          </p:cNvPr>
          <p:cNvSpPr txBox="1"/>
          <p:nvPr/>
        </p:nvSpPr>
        <p:spPr>
          <a:xfrm>
            <a:off x="625971" y="5245656"/>
            <a:ext cx="5603379" cy="646331"/>
          </a:xfrm>
          <a:prstGeom prst="rect">
            <a:avLst/>
          </a:prstGeom>
          <a:noFill/>
        </p:spPr>
        <p:txBody>
          <a:bodyPr wrap="square">
            <a:spAutoFit/>
          </a:bodyPr>
          <a:lstStyle/>
          <a:p>
            <a:r>
              <a:rPr lang="en-US">
                <a:hlinkClick r:id="rId6"/>
              </a:rPr>
              <a:t>https://www.youtube.com/watch?v=7oSp4OXe1qA&amp;t=1s</a:t>
            </a:r>
            <a:endParaRPr lang="en-US"/>
          </a:p>
          <a:p>
            <a:endParaRPr lang="en-US"/>
          </a:p>
        </p:txBody>
      </p:sp>
    </p:spTree>
    <p:custDataLst>
      <p:tags r:id="rId1"/>
    </p:custDataLst>
    <p:extLst>
      <p:ext uri="{BB962C8B-B14F-4D97-AF65-F5344CB8AC3E}">
        <p14:creationId xmlns:p14="http://schemas.microsoft.com/office/powerpoint/2010/main" val="326128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776F7-D176-AA5B-04F2-682F844ECC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2BA851-31F2-C943-34A1-0071DA431F6C}"/>
              </a:ext>
            </a:extLst>
          </p:cNvPr>
          <p:cNvSpPr>
            <a:spLocks noGrp="1"/>
          </p:cNvSpPr>
          <p:nvPr>
            <p:ph type="title"/>
          </p:nvPr>
        </p:nvSpPr>
        <p:spPr>
          <a:xfrm>
            <a:off x="426903" y="525689"/>
            <a:ext cx="11717465" cy="1311128"/>
          </a:xfrm>
        </p:spPr>
        <p:txBody>
          <a:bodyPr/>
          <a:lstStyle/>
          <a:p>
            <a:r>
              <a:rPr lang="en-US"/>
              <a:t>Roots, prefixes, suffixes: Parent Perspective</a:t>
            </a:r>
          </a:p>
        </p:txBody>
      </p:sp>
      <p:sp>
        <p:nvSpPr>
          <p:cNvPr id="4" name="Slide Number Placeholder 3">
            <a:extLst>
              <a:ext uri="{FF2B5EF4-FFF2-40B4-BE49-F238E27FC236}">
                <a16:creationId xmlns:a16="http://schemas.microsoft.com/office/drawing/2014/main" id="{BAB449DD-7BE5-1AC2-E16F-565D7804B5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67A08672-9FF2-CE32-E088-187879DBE257}"/>
              </a:ext>
            </a:extLst>
          </p:cNvPr>
          <p:cNvSpPr txBox="1"/>
          <p:nvPr/>
        </p:nvSpPr>
        <p:spPr>
          <a:xfrm>
            <a:off x="658201" y="1993982"/>
            <a:ext cx="5571149" cy="3508653"/>
          </a:xfrm>
          <a:prstGeom prst="rect">
            <a:avLst/>
          </a:prstGeom>
          <a:noFill/>
        </p:spPr>
        <p:txBody>
          <a:bodyPr wrap="square" rtlCol="0">
            <a:spAutoFit/>
          </a:bodyPr>
          <a:lstStyle/>
          <a:p>
            <a:pPr>
              <a:spcAft>
                <a:spcPts val="1200"/>
              </a:spcAft>
            </a:pPr>
            <a:endParaRPr lang="en-US" sz="2400">
              <a:latin typeface="Arial" panose="020B0604020202020204" pitchFamily="34" charset="0"/>
              <a:cs typeface="Arial" panose="020B0604020202020204" pitchFamily="34" charset="0"/>
            </a:endParaRPr>
          </a:p>
          <a:p>
            <a:pPr marL="342900" indent="-342900">
              <a:spcAft>
                <a:spcPts val="1200"/>
              </a:spcAft>
              <a:buAutoNum type="arabicPeriod"/>
            </a:pPr>
            <a:r>
              <a:rPr lang="en-US" sz="2400">
                <a:latin typeface="Arial" panose="020B0604020202020204" pitchFamily="34" charset="0"/>
                <a:cs typeface="Arial" panose="020B0604020202020204" pitchFamily="34" charset="0"/>
              </a:rPr>
              <a:t>What do you notice the teacher and students doing?</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could you see yourself practicing this skill at home with your child? </a:t>
            </a:r>
          </a:p>
          <a:p>
            <a:pPr marL="342900" indent="-342900">
              <a:spcAft>
                <a:spcPts val="1200"/>
              </a:spcAft>
              <a:buAutoNum type="arabicPeriod"/>
            </a:pPr>
            <a:r>
              <a:rPr lang="en-US" sz="2400">
                <a:latin typeface="Arial" panose="020B0604020202020204" pitchFamily="34" charset="0"/>
                <a:cs typeface="Arial" panose="020B0604020202020204" pitchFamily="34" charset="0"/>
              </a:rPr>
              <a:t>How have you seen your child practicing this skill at home?</a:t>
            </a:r>
          </a:p>
        </p:txBody>
      </p:sp>
      <p:pic>
        <p:nvPicPr>
          <p:cNvPr id="5" name="Picture 4" descr="Empty speech bubbles">
            <a:extLst>
              <a:ext uri="{FF2B5EF4-FFF2-40B4-BE49-F238E27FC236}">
                <a16:creationId xmlns:a16="http://schemas.microsoft.com/office/drawing/2014/main" id="{F9F3DC99-BB8C-33A6-F94C-E4B1C19EFD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4137" y="2108821"/>
            <a:ext cx="4919662" cy="3278974"/>
          </a:xfrm>
          <a:prstGeom prst="rect">
            <a:avLst/>
          </a:prstGeom>
        </p:spPr>
      </p:pic>
    </p:spTree>
    <p:custDataLst>
      <p:tags r:id="rId1"/>
    </p:custDataLst>
    <p:extLst>
      <p:ext uri="{BB962C8B-B14F-4D97-AF65-F5344CB8AC3E}">
        <p14:creationId xmlns:p14="http://schemas.microsoft.com/office/powerpoint/2010/main" val="3586456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553701" y="743137"/>
            <a:ext cx="9616440" cy="701731"/>
          </a:xfrm>
        </p:spPr>
        <p:txBody>
          <a:bodyPr/>
          <a:lstStyle/>
          <a:p>
            <a:r>
              <a:rPr lang="en-US">
                <a:latin typeface="Arial"/>
                <a:cs typeface="Arial"/>
              </a:rPr>
              <a:t>Questions to Ask</a:t>
            </a:r>
            <a:endParaRPr lang="en-US"/>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4" cstate="screen">
            <a:extLst>
              <a:ext uri="{28A0092B-C50C-407E-A947-70E740481C1C}">
                <a14:useLocalDpi xmlns:a14="http://schemas.microsoft.com/office/drawing/2010/main"/>
              </a:ext>
            </a:extLst>
          </a:blip>
          <a:srcRect l="24626" r="24792" b="-371"/>
          <a:stretch/>
        </p:blipFill>
        <p:spPr>
          <a:xfrm>
            <a:off x="6964903" y="984549"/>
            <a:ext cx="4370907" cy="4883021"/>
          </a:xfrm>
          <a:prstGeom prst="rect">
            <a:avLst/>
          </a:prstGeom>
        </p:spPr>
      </p:pic>
      <p:sp>
        <p:nvSpPr>
          <p:cNvPr id="4" name="TextBox 3">
            <a:extLst>
              <a:ext uri="{FF2B5EF4-FFF2-40B4-BE49-F238E27FC236}">
                <a16:creationId xmlns:a16="http://schemas.microsoft.com/office/drawing/2014/main" id="{6984D4A3-EAD0-57AE-7B6C-331B49F5C58D}"/>
              </a:ext>
            </a:extLst>
          </p:cNvPr>
          <p:cNvSpPr txBox="1"/>
          <p:nvPr/>
        </p:nvSpPr>
        <p:spPr>
          <a:xfrm>
            <a:off x="679640" y="1429890"/>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Approach</a:t>
            </a:r>
          </a:p>
        </p:txBody>
      </p:sp>
      <p:sp>
        <p:nvSpPr>
          <p:cNvPr id="9" name="TextBox 8">
            <a:extLst>
              <a:ext uri="{FF2B5EF4-FFF2-40B4-BE49-F238E27FC236}">
                <a16:creationId xmlns:a16="http://schemas.microsoft.com/office/drawing/2014/main" id="{7B9C3982-81EF-1F19-90F1-C61B619AF6CB}"/>
              </a:ext>
            </a:extLst>
          </p:cNvPr>
          <p:cNvSpPr txBox="1"/>
          <p:nvPr/>
        </p:nvSpPr>
        <p:spPr>
          <a:xfrm>
            <a:off x="671944" y="2379183"/>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Programs</a:t>
            </a:r>
          </a:p>
        </p:txBody>
      </p:sp>
      <p:sp>
        <p:nvSpPr>
          <p:cNvPr id="13" name="TextBox 12">
            <a:extLst>
              <a:ext uri="{FF2B5EF4-FFF2-40B4-BE49-F238E27FC236}">
                <a16:creationId xmlns:a16="http://schemas.microsoft.com/office/drawing/2014/main" id="{107542ED-A5D5-00F2-7019-CF5D8A4E7AA2}"/>
              </a:ext>
            </a:extLst>
          </p:cNvPr>
          <p:cNvSpPr txBox="1"/>
          <p:nvPr/>
        </p:nvSpPr>
        <p:spPr>
          <a:xfrm>
            <a:off x="674254" y="3305128"/>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Direct instruction time</a:t>
            </a:r>
          </a:p>
        </p:txBody>
      </p:sp>
      <p:sp>
        <p:nvSpPr>
          <p:cNvPr id="16" name="TextBox 15">
            <a:extLst>
              <a:ext uri="{FF2B5EF4-FFF2-40B4-BE49-F238E27FC236}">
                <a16:creationId xmlns:a16="http://schemas.microsoft.com/office/drawing/2014/main" id="{568FED74-B1C9-CDCD-D7D0-48827F209E88}"/>
              </a:ext>
            </a:extLst>
          </p:cNvPr>
          <p:cNvSpPr txBox="1"/>
          <p:nvPr/>
        </p:nvSpPr>
        <p:spPr>
          <a:xfrm>
            <a:off x="674254" y="4228764"/>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Small groups</a:t>
            </a:r>
          </a:p>
        </p:txBody>
      </p:sp>
      <p:sp>
        <p:nvSpPr>
          <p:cNvPr id="18" name="TextBox 17">
            <a:extLst>
              <a:ext uri="{FF2B5EF4-FFF2-40B4-BE49-F238E27FC236}">
                <a16:creationId xmlns:a16="http://schemas.microsoft.com/office/drawing/2014/main" id="{5E3077A5-97D4-E49D-7E24-3AA838174276}"/>
              </a:ext>
            </a:extLst>
          </p:cNvPr>
          <p:cNvSpPr txBox="1"/>
          <p:nvPr/>
        </p:nvSpPr>
        <p:spPr>
          <a:xfrm>
            <a:off x="674254" y="5147270"/>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Ask the teacher</a:t>
            </a:r>
          </a:p>
        </p:txBody>
      </p:sp>
    </p:spTree>
    <p:custDataLst>
      <p:tags r:id="rId1"/>
    </p:custDataLst>
    <p:extLst>
      <p:ext uri="{BB962C8B-B14F-4D97-AF65-F5344CB8AC3E}">
        <p14:creationId xmlns:p14="http://schemas.microsoft.com/office/powerpoint/2010/main" val="321419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3" grpId="0"/>
      <p:bldP spid="16" grpId="0"/>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58309" y="927040"/>
            <a:ext cx="9616440" cy="701731"/>
          </a:xfrm>
        </p:spPr>
        <p:txBody>
          <a:bodyPr/>
          <a:lstStyle/>
          <a:p>
            <a:r>
              <a:rPr lang="en-US">
                <a:latin typeface="Arial"/>
                <a:cs typeface="Arial"/>
              </a:rPr>
              <a:t>Questions: Early readers</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52659" y="1705171"/>
            <a:ext cx="5584538" cy="974927"/>
          </a:xfrm>
        </p:spPr>
        <p:txBody>
          <a:bodyPr vert="horz" lIns="91440" tIns="45720" rIns="91440" bIns="45720" rtlCol="0" anchor="t">
            <a:normAutofit/>
          </a:bodyPr>
          <a:lstStyle/>
          <a:p>
            <a:pPr marL="571500" indent="-571500">
              <a:lnSpc>
                <a:spcPct val="150000"/>
              </a:lnSpc>
              <a:buFont typeface="Arial" panose="020B0604020202020204" pitchFamily="34" charset="0"/>
              <a:buChar char="•"/>
            </a:pPr>
            <a:r>
              <a:rPr lang="en-US" sz="3600">
                <a:latin typeface="Arial"/>
                <a:cs typeface="Arial"/>
              </a:rPr>
              <a:t>Handwriting </a:t>
            </a:r>
            <a:endParaRPr lang="en-US" sz="3600"/>
          </a:p>
          <a:p>
            <a:pPr marL="457200" indent="-457200">
              <a:buFont typeface="Wingdings" panose="020B0604020202020204" pitchFamily="34" charset="0"/>
              <a:buChar char="v"/>
            </a:pPr>
            <a:endParaRPr lang="en-US"/>
          </a:p>
          <a:p>
            <a:pPr marL="457200" indent="-457200">
              <a:buFont typeface="Wingdings" panose="020B0604020202020204" pitchFamily="34" charset="0"/>
              <a:buChar char="v"/>
            </a:pPr>
            <a:endParaRPr lang="en-US"/>
          </a:p>
          <a:p>
            <a:endParaRPr lang="en-US"/>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4" cstate="screen">
            <a:extLst>
              <a:ext uri="{28A0092B-C50C-407E-A947-70E740481C1C}">
                <a14:useLocalDpi xmlns:a14="http://schemas.microsoft.com/office/drawing/2010/main"/>
              </a:ext>
            </a:extLst>
          </a:blip>
          <a:srcRect l="24626" r="24792" b="-371"/>
          <a:stretch/>
        </p:blipFill>
        <p:spPr>
          <a:xfrm>
            <a:off x="7166186" y="1674661"/>
            <a:ext cx="3838945" cy="4178532"/>
          </a:xfrm>
          <a:prstGeom prst="rect">
            <a:avLst/>
          </a:prstGeom>
        </p:spPr>
      </p:pic>
      <p:sp>
        <p:nvSpPr>
          <p:cNvPr id="7" name="Content Placeholder 2">
            <a:extLst>
              <a:ext uri="{FF2B5EF4-FFF2-40B4-BE49-F238E27FC236}">
                <a16:creationId xmlns:a16="http://schemas.microsoft.com/office/drawing/2014/main" id="{F03AC567-D847-44A1-F3F4-FB0C4A6F0C2E}"/>
              </a:ext>
            </a:extLst>
          </p:cNvPr>
          <p:cNvSpPr txBox="1">
            <a:spLocks/>
          </p:cNvSpPr>
          <p:nvPr/>
        </p:nvSpPr>
        <p:spPr>
          <a:xfrm>
            <a:off x="846908" y="2662703"/>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a:latin typeface="Arial"/>
                <a:cs typeface="Arial"/>
              </a:rPr>
              <a:t>Letter-Sound </a:t>
            </a:r>
            <a:endParaRPr lang="en-US" sz="3600"/>
          </a:p>
          <a:p>
            <a:pPr marL="457200" indent="-457200">
              <a:buFont typeface="Wingdings" panose="020B0604020202020204" pitchFamily="34" charset="0"/>
              <a:buChar char="v"/>
            </a:pPr>
            <a:endParaRPr lang="en-US"/>
          </a:p>
          <a:p>
            <a:pPr marL="457200" indent="-457200">
              <a:buFont typeface="Wingdings" panose="020B0604020202020204" pitchFamily="34" charset="0"/>
              <a:buChar char="v"/>
            </a:pPr>
            <a:endParaRPr lang="en-US"/>
          </a:p>
          <a:p>
            <a:endParaRPr lang="en-US"/>
          </a:p>
        </p:txBody>
      </p:sp>
      <p:sp>
        <p:nvSpPr>
          <p:cNvPr id="11" name="Content Placeholder 2">
            <a:extLst>
              <a:ext uri="{FF2B5EF4-FFF2-40B4-BE49-F238E27FC236}">
                <a16:creationId xmlns:a16="http://schemas.microsoft.com/office/drawing/2014/main" id="{28C3E298-B7B1-0FBF-096C-5D9B9751A5F3}"/>
              </a:ext>
            </a:extLst>
          </p:cNvPr>
          <p:cNvSpPr txBox="1">
            <a:spLocks/>
          </p:cNvSpPr>
          <p:nvPr/>
        </p:nvSpPr>
        <p:spPr>
          <a:xfrm>
            <a:off x="861285" y="3640364"/>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a:latin typeface="Arial"/>
                <a:cs typeface="Arial"/>
              </a:rPr>
              <a:t>Sound-out &amp; Spell</a:t>
            </a:r>
            <a:endParaRPr lang="en-US" sz="3600"/>
          </a:p>
          <a:p>
            <a:pPr marL="457200" indent="-457200">
              <a:buFont typeface="Wingdings" panose="020B0604020202020204" pitchFamily="34" charset="0"/>
              <a:buChar char="v"/>
            </a:pPr>
            <a:endParaRPr lang="en-US"/>
          </a:p>
          <a:p>
            <a:pPr marL="457200" indent="-457200">
              <a:buFont typeface="Wingdings" panose="020B0604020202020204" pitchFamily="34" charset="0"/>
              <a:buChar char="v"/>
            </a:pPr>
            <a:endParaRPr lang="en-US"/>
          </a:p>
          <a:p>
            <a:endParaRPr lang="en-US"/>
          </a:p>
        </p:txBody>
      </p:sp>
      <p:sp>
        <p:nvSpPr>
          <p:cNvPr id="13" name="Content Placeholder 2">
            <a:extLst>
              <a:ext uri="{FF2B5EF4-FFF2-40B4-BE49-F238E27FC236}">
                <a16:creationId xmlns:a16="http://schemas.microsoft.com/office/drawing/2014/main" id="{AB96E043-814F-8A6B-8617-3739A24ED1D9}"/>
              </a:ext>
            </a:extLst>
          </p:cNvPr>
          <p:cNvSpPr txBox="1">
            <a:spLocks/>
          </p:cNvSpPr>
          <p:nvPr/>
        </p:nvSpPr>
        <p:spPr>
          <a:xfrm>
            <a:off x="861285" y="4618024"/>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a:latin typeface="Arial"/>
                <a:cs typeface="Arial"/>
              </a:rPr>
              <a:t>Hard-to-spell</a:t>
            </a:r>
            <a:endParaRPr lang="en-US" sz="3600"/>
          </a:p>
          <a:p>
            <a:pPr marL="457200" indent="-457200">
              <a:buFont typeface="Wingdings" panose="020B0604020202020204" pitchFamily="34" charset="0"/>
              <a:buChar char="v"/>
            </a:pPr>
            <a:endParaRPr lang="en-US"/>
          </a:p>
          <a:p>
            <a:pPr marL="457200" indent="-457200">
              <a:buFont typeface="Wingdings" panose="020B0604020202020204" pitchFamily="34" charset="0"/>
              <a:buChar char="v"/>
            </a:pPr>
            <a:endParaRPr lang="en-US"/>
          </a:p>
          <a:p>
            <a:endParaRPr lang="en-US"/>
          </a:p>
        </p:txBody>
      </p:sp>
    </p:spTree>
    <p:custDataLst>
      <p:tags r:id="rId1"/>
    </p:custDataLst>
    <p:extLst>
      <p:ext uri="{BB962C8B-B14F-4D97-AF65-F5344CB8AC3E}">
        <p14:creationId xmlns:p14="http://schemas.microsoft.com/office/powerpoint/2010/main" val="131459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P spid="11" grpId="0" build="p"/>
      <p:bldP spid="1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54859" y="790295"/>
            <a:ext cx="9616440" cy="701731"/>
          </a:xfrm>
        </p:spPr>
        <p:txBody>
          <a:bodyPr/>
          <a:lstStyle/>
          <a:p>
            <a:r>
              <a:rPr lang="en-US">
                <a:latin typeface="Arial"/>
                <a:cs typeface="Arial"/>
              </a:rPr>
              <a:t>Questions: More advanced readers</a:t>
            </a:r>
            <a:endParaRPr lang="en-US"/>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4" cstate="screen">
            <a:extLst>
              <a:ext uri="{28A0092B-C50C-407E-A947-70E740481C1C}">
                <a14:useLocalDpi xmlns:a14="http://schemas.microsoft.com/office/drawing/2010/main"/>
              </a:ext>
            </a:extLst>
          </a:blip>
          <a:srcRect l="24626" r="24792" b="-371"/>
          <a:stretch/>
        </p:blipFill>
        <p:spPr>
          <a:xfrm>
            <a:off x="7381846" y="1689039"/>
            <a:ext cx="3896455" cy="4164154"/>
          </a:xfrm>
          <a:prstGeom prst="rect">
            <a:avLst/>
          </a:prstGeom>
        </p:spPr>
      </p:pic>
      <p:sp>
        <p:nvSpPr>
          <p:cNvPr id="4" name="TextBox 3">
            <a:extLst>
              <a:ext uri="{FF2B5EF4-FFF2-40B4-BE49-F238E27FC236}">
                <a16:creationId xmlns:a16="http://schemas.microsoft.com/office/drawing/2014/main" id="{36A2829F-B11A-05FF-4016-9310B58ACD2D}"/>
              </a:ext>
            </a:extLst>
          </p:cNvPr>
          <p:cNvSpPr txBox="1"/>
          <p:nvPr/>
        </p:nvSpPr>
        <p:spPr>
          <a:xfrm>
            <a:off x="1174150" y="5160787"/>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gn="l">
              <a:buFont typeface="Arial"/>
              <a:buChar char="•"/>
            </a:pPr>
            <a:r>
              <a:rPr lang="en-US" sz="3200">
                <a:latin typeface="Arial"/>
                <a:cs typeface="Arial"/>
              </a:rPr>
              <a:t>Understanding</a:t>
            </a:r>
          </a:p>
        </p:txBody>
      </p:sp>
      <p:sp>
        <p:nvSpPr>
          <p:cNvPr id="7" name="TextBox 6">
            <a:extLst>
              <a:ext uri="{FF2B5EF4-FFF2-40B4-BE49-F238E27FC236}">
                <a16:creationId xmlns:a16="http://schemas.microsoft.com/office/drawing/2014/main" id="{856B5E31-12CB-6214-5F2E-48ED4A9EF652}"/>
              </a:ext>
            </a:extLst>
          </p:cNvPr>
          <p:cNvSpPr txBox="1"/>
          <p:nvPr/>
        </p:nvSpPr>
        <p:spPr>
          <a:xfrm>
            <a:off x="1168399" y="3429753"/>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a:latin typeface="Arial"/>
                <a:cs typeface="Arial"/>
              </a:rPr>
              <a:t>Roots, prefixes, suffixes</a:t>
            </a:r>
          </a:p>
        </p:txBody>
      </p:sp>
      <p:sp>
        <p:nvSpPr>
          <p:cNvPr id="9" name="TextBox 8">
            <a:extLst>
              <a:ext uri="{FF2B5EF4-FFF2-40B4-BE49-F238E27FC236}">
                <a16:creationId xmlns:a16="http://schemas.microsoft.com/office/drawing/2014/main" id="{7B14457E-8C32-DF58-B920-C3D687724BED}"/>
              </a:ext>
            </a:extLst>
          </p:cNvPr>
          <p:cNvSpPr txBox="1"/>
          <p:nvPr/>
        </p:nvSpPr>
        <p:spPr>
          <a:xfrm>
            <a:off x="1191402" y="2561360"/>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gn="l">
              <a:buFont typeface="Arial"/>
              <a:buChar char="•"/>
            </a:pPr>
            <a:r>
              <a:rPr lang="en-US" sz="3200">
                <a:latin typeface="Arial"/>
                <a:cs typeface="Arial"/>
              </a:rPr>
              <a:t>Syllables</a:t>
            </a:r>
          </a:p>
        </p:txBody>
      </p:sp>
      <p:sp>
        <p:nvSpPr>
          <p:cNvPr id="11" name="TextBox 10">
            <a:extLst>
              <a:ext uri="{FF2B5EF4-FFF2-40B4-BE49-F238E27FC236}">
                <a16:creationId xmlns:a16="http://schemas.microsoft.com/office/drawing/2014/main" id="{589AAC80-1DCF-2026-E9D4-BCE1D49F3DCC}"/>
              </a:ext>
            </a:extLst>
          </p:cNvPr>
          <p:cNvSpPr txBox="1"/>
          <p:nvPr/>
        </p:nvSpPr>
        <p:spPr>
          <a:xfrm>
            <a:off x="1171275" y="1707345"/>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a:latin typeface="Arial"/>
                <a:cs typeface="Arial"/>
              </a:rPr>
              <a:t>Larger words</a:t>
            </a:r>
          </a:p>
        </p:txBody>
      </p:sp>
      <p:sp>
        <p:nvSpPr>
          <p:cNvPr id="13" name="TextBox 12">
            <a:extLst>
              <a:ext uri="{FF2B5EF4-FFF2-40B4-BE49-F238E27FC236}">
                <a16:creationId xmlns:a16="http://schemas.microsoft.com/office/drawing/2014/main" id="{67486CD2-8F05-C458-C3C7-D104F9713916}"/>
              </a:ext>
            </a:extLst>
          </p:cNvPr>
          <p:cNvSpPr txBox="1"/>
          <p:nvPr/>
        </p:nvSpPr>
        <p:spPr>
          <a:xfrm>
            <a:off x="1182776" y="4292394"/>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gn="l">
              <a:buFont typeface="Arial"/>
              <a:buChar char="•"/>
            </a:pPr>
            <a:r>
              <a:rPr lang="en-US" sz="3200">
                <a:latin typeface="Arial"/>
                <a:cs typeface="Arial"/>
              </a:rPr>
              <a:t>Writing</a:t>
            </a:r>
          </a:p>
        </p:txBody>
      </p:sp>
    </p:spTree>
    <p:custDataLst>
      <p:tags r:id="rId1"/>
    </p:custDataLst>
    <p:extLst>
      <p:ext uri="{BB962C8B-B14F-4D97-AF65-F5344CB8AC3E}">
        <p14:creationId xmlns:p14="http://schemas.microsoft.com/office/powerpoint/2010/main" val="362180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1" grpId="0"/>
      <p:bldP spid="1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8CC43-0181-9C5E-0C3C-D08DFFED00CD}"/>
              </a:ext>
            </a:extLst>
          </p:cNvPr>
          <p:cNvSpPr>
            <a:spLocks noGrp="1"/>
          </p:cNvSpPr>
          <p:nvPr>
            <p:ph type="title"/>
          </p:nvPr>
        </p:nvSpPr>
        <p:spPr>
          <a:xfrm>
            <a:off x="876601" y="520082"/>
            <a:ext cx="10935593" cy="701731"/>
          </a:xfrm>
        </p:spPr>
        <p:txBody>
          <a:bodyPr/>
          <a:lstStyle/>
          <a:p>
            <a:r>
              <a:rPr lang="en-US" b="1">
                <a:latin typeface="Arial"/>
                <a:cs typeface="Arial"/>
              </a:rPr>
              <a:t>Curious for more?!</a:t>
            </a:r>
          </a:p>
        </p:txBody>
      </p:sp>
      <p:sp>
        <p:nvSpPr>
          <p:cNvPr id="8" name="TextBox 7">
            <a:extLst>
              <a:ext uri="{FF2B5EF4-FFF2-40B4-BE49-F238E27FC236}">
                <a16:creationId xmlns:a16="http://schemas.microsoft.com/office/drawing/2014/main" id="{D9D52A9B-68CD-CBE4-D507-90A389F1B145}"/>
              </a:ext>
            </a:extLst>
          </p:cNvPr>
          <p:cNvSpPr txBox="1"/>
          <p:nvPr/>
        </p:nvSpPr>
        <p:spPr>
          <a:xfrm>
            <a:off x="5307091" y="7603740"/>
            <a:ext cx="4644478" cy="707886"/>
          </a:xfrm>
          <a:prstGeom prst="rect">
            <a:avLst/>
          </a:prstGeom>
          <a:noFill/>
        </p:spPr>
        <p:txBody>
          <a:bodyPr wrap="square" lIns="91440" tIns="45720" rIns="91440" bIns="45720" anchor="t">
            <a:spAutoFit/>
          </a:bodyPr>
          <a:lstStyle/>
          <a:p>
            <a:r>
              <a:rPr lang="en-US" sz="2000" b="1">
                <a:solidFill>
                  <a:schemeClr val="tx1">
                    <a:lumMod val="65000"/>
                    <a:lumOff val="35000"/>
                  </a:schemeClr>
                </a:solidFill>
                <a:latin typeface="Arial"/>
                <a:cs typeface="Arial"/>
              </a:rPr>
              <a:t>Go.osu.edu/</a:t>
            </a:r>
            <a:r>
              <a:rPr lang="en-US" sz="2000" b="1" err="1">
                <a:solidFill>
                  <a:schemeClr val="tx1">
                    <a:lumMod val="65000"/>
                    <a:lumOff val="35000"/>
                  </a:schemeClr>
                </a:solidFill>
                <a:latin typeface="Arial"/>
                <a:cs typeface="Arial"/>
              </a:rPr>
              <a:t>scienceofreadingvideo</a:t>
            </a:r>
            <a:endParaRPr lang="en-US" sz="2000" b="1">
              <a:solidFill>
                <a:schemeClr val="tx1">
                  <a:lumMod val="65000"/>
                  <a:lumOff val="35000"/>
                </a:schemeClr>
              </a:solidFill>
              <a:latin typeface="Arial"/>
              <a:cs typeface="Arial"/>
            </a:endParaRPr>
          </a:p>
          <a:p>
            <a:endParaRPr lang="en-US" sz="2000" b="1">
              <a:solidFill>
                <a:schemeClr val="tx1">
                  <a:lumMod val="65000"/>
                  <a:lumOff val="35000"/>
                </a:schemeClr>
              </a:solidFill>
              <a:latin typeface="Arial"/>
              <a:cs typeface="Arial"/>
            </a:endParaRPr>
          </a:p>
        </p:txBody>
      </p:sp>
      <p:grpSp>
        <p:nvGrpSpPr>
          <p:cNvPr id="3" name="Group 2">
            <a:extLst>
              <a:ext uri="{FF2B5EF4-FFF2-40B4-BE49-F238E27FC236}">
                <a16:creationId xmlns:a16="http://schemas.microsoft.com/office/drawing/2014/main" id="{9305F6C4-422B-CFED-BAD5-22338DB3BADF}"/>
              </a:ext>
            </a:extLst>
          </p:cNvPr>
          <p:cNvGrpSpPr/>
          <p:nvPr/>
        </p:nvGrpSpPr>
        <p:grpSpPr>
          <a:xfrm>
            <a:off x="246990" y="1236095"/>
            <a:ext cx="7543904" cy="819556"/>
            <a:chOff x="246990" y="1907617"/>
            <a:chExt cx="7543904" cy="819556"/>
          </a:xfrm>
          <a:solidFill>
            <a:schemeClr val="bg1">
              <a:lumMod val="95000"/>
            </a:schemeClr>
          </a:solidFill>
        </p:grpSpPr>
        <p:sp>
          <p:nvSpPr>
            <p:cNvPr id="9" name="TextBox 8">
              <a:extLst>
                <a:ext uri="{FF2B5EF4-FFF2-40B4-BE49-F238E27FC236}">
                  <a16:creationId xmlns:a16="http://schemas.microsoft.com/office/drawing/2014/main" id="{E379F14A-FF71-04D3-A3A0-B7D94DB3D6B6}"/>
                </a:ext>
              </a:extLst>
            </p:cNvPr>
            <p:cNvSpPr txBox="1">
              <a:spLocks/>
            </p:cNvSpPr>
            <p:nvPr/>
          </p:nvSpPr>
          <p:spPr>
            <a:xfrm>
              <a:off x="1066546" y="1972146"/>
              <a:ext cx="6724348" cy="707886"/>
            </a:xfrm>
            <a:prstGeom prst="rect">
              <a:avLst/>
            </a:prstGeom>
            <a:grpFill/>
          </p:spPr>
          <p:txBody>
            <a:bodyPr wrap="square" rtlCol="0">
              <a:spAutoFit/>
            </a:bodyPr>
            <a:lstStyle/>
            <a:p>
              <a:pPr>
                <a:spcAft>
                  <a:spcPts val="1200"/>
                </a:spcAft>
              </a:pPr>
              <a:r>
                <a:rPr lang="en-US" sz="2000" b="1"/>
                <a:t>Watch: Dotting the ‘</a:t>
              </a:r>
              <a:r>
                <a:rPr lang="en-US" sz="2000" b="1" err="1"/>
                <a:t>i</a:t>
              </a:r>
              <a:r>
                <a:rPr lang="en-US" sz="2000" b="1"/>
                <a:t>’ in Literacy </a:t>
              </a:r>
              <a:r>
                <a:rPr lang="en-US" sz="2000">
                  <a:hlinkClick r:id="rId4"/>
                </a:rPr>
                <a:t>https://www.youtube.com/watch?v=qR-ctPFixzY</a:t>
              </a:r>
              <a:endParaRPr lang="en-US" sz="2000"/>
            </a:p>
          </p:txBody>
        </p:sp>
        <p:pic>
          <p:nvPicPr>
            <p:cNvPr id="11" name="Graphic 10" descr="Laptop with solid fill">
              <a:extLst>
                <a:ext uri="{FF2B5EF4-FFF2-40B4-BE49-F238E27FC236}">
                  <a16:creationId xmlns:a16="http://schemas.microsoft.com/office/drawing/2014/main" id="{1AC7A7C9-853F-DCF8-488F-5E000C787E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6990" y="1907617"/>
              <a:ext cx="819556" cy="819556"/>
            </a:xfrm>
            <a:prstGeom prst="rect">
              <a:avLst/>
            </a:prstGeom>
          </p:spPr>
        </p:pic>
      </p:grpSp>
      <p:grpSp>
        <p:nvGrpSpPr>
          <p:cNvPr id="12" name="Group 11">
            <a:extLst>
              <a:ext uri="{FF2B5EF4-FFF2-40B4-BE49-F238E27FC236}">
                <a16:creationId xmlns:a16="http://schemas.microsoft.com/office/drawing/2014/main" id="{97AAC2F1-7AAF-F8EF-B047-5E8D727227A0}"/>
              </a:ext>
            </a:extLst>
          </p:cNvPr>
          <p:cNvGrpSpPr/>
          <p:nvPr/>
        </p:nvGrpSpPr>
        <p:grpSpPr>
          <a:xfrm>
            <a:off x="1014602" y="2359304"/>
            <a:ext cx="10885847" cy="893530"/>
            <a:chOff x="291551" y="2516330"/>
            <a:chExt cx="10885847" cy="893530"/>
          </a:xfrm>
        </p:grpSpPr>
        <p:pic>
          <p:nvPicPr>
            <p:cNvPr id="13" name="Graphic 12" descr="Cursor with solid fill">
              <a:extLst>
                <a:ext uri="{FF2B5EF4-FFF2-40B4-BE49-F238E27FC236}">
                  <a16:creationId xmlns:a16="http://schemas.microsoft.com/office/drawing/2014/main" id="{6DE5E9EE-84EB-DFD6-CAA3-3C9E5A874A5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1551" y="2516330"/>
              <a:ext cx="774995" cy="774995"/>
            </a:xfrm>
            <a:prstGeom prst="rect">
              <a:avLst/>
            </a:prstGeom>
          </p:spPr>
        </p:pic>
        <p:sp>
          <p:nvSpPr>
            <p:cNvPr id="10" name="TextBox 9">
              <a:extLst>
                <a:ext uri="{FF2B5EF4-FFF2-40B4-BE49-F238E27FC236}">
                  <a16:creationId xmlns:a16="http://schemas.microsoft.com/office/drawing/2014/main" id="{6E186526-EEEF-69B6-CBBA-7E3780A41E3A}"/>
                </a:ext>
              </a:extLst>
            </p:cNvPr>
            <p:cNvSpPr txBox="1">
              <a:spLocks/>
            </p:cNvSpPr>
            <p:nvPr/>
          </p:nvSpPr>
          <p:spPr>
            <a:xfrm>
              <a:off x="1114511" y="2548086"/>
              <a:ext cx="10062887" cy="861774"/>
            </a:xfrm>
            <a:prstGeom prst="rect">
              <a:avLst/>
            </a:prstGeom>
            <a:noFill/>
          </p:spPr>
          <p:txBody>
            <a:bodyPr wrap="square" rtlCol="0">
              <a:spAutoFit/>
            </a:bodyPr>
            <a:lstStyle/>
            <a:p>
              <a:pPr>
                <a:spcAft>
                  <a:spcPts val="1200"/>
                </a:spcAft>
              </a:pPr>
              <a:r>
                <a:rPr lang="en-US" sz="2000" b="1"/>
                <a:t>View: Ohio Department of Education and Workforce Approved Literacy Materials Website</a:t>
              </a:r>
            </a:p>
            <a:p>
              <a:pPr>
                <a:spcAft>
                  <a:spcPts val="1200"/>
                </a:spcAft>
              </a:pPr>
              <a:r>
                <a:rPr lang="en-US" sz="2000">
                  <a:hlinkClick r:id="rId7"/>
                </a:rPr>
                <a:t>https://go.osu.edu/odewhighqualitymaterials</a:t>
              </a:r>
              <a:endParaRPr lang="en-US" sz="2000"/>
            </a:p>
          </p:txBody>
        </p:sp>
      </p:grpSp>
      <p:grpSp>
        <p:nvGrpSpPr>
          <p:cNvPr id="18" name="Group 17">
            <a:extLst>
              <a:ext uri="{FF2B5EF4-FFF2-40B4-BE49-F238E27FC236}">
                <a16:creationId xmlns:a16="http://schemas.microsoft.com/office/drawing/2014/main" id="{3CDC76FB-6414-A612-4850-07732F003F06}"/>
              </a:ext>
            </a:extLst>
          </p:cNvPr>
          <p:cNvGrpSpPr/>
          <p:nvPr/>
        </p:nvGrpSpPr>
        <p:grpSpPr>
          <a:xfrm>
            <a:off x="246990" y="3695608"/>
            <a:ext cx="10830499" cy="942971"/>
            <a:chOff x="246990" y="3887704"/>
            <a:chExt cx="10830499" cy="942971"/>
          </a:xfrm>
          <a:solidFill>
            <a:schemeClr val="bg1">
              <a:lumMod val="95000"/>
            </a:schemeClr>
          </a:solidFill>
        </p:grpSpPr>
        <p:pic>
          <p:nvPicPr>
            <p:cNvPr id="17" name="Graphic 16" descr="Document with solid fill">
              <a:extLst>
                <a:ext uri="{FF2B5EF4-FFF2-40B4-BE49-F238E27FC236}">
                  <a16:creationId xmlns:a16="http://schemas.microsoft.com/office/drawing/2014/main" id="{50B105FD-E7EA-A0F0-7BE6-AD383923268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46990" y="3887704"/>
              <a:ext cx="822960" cy="822960"/>
            </a:xfrm>
            <a:prstGeom prst="rect">
              <a:avLst/>
            </a:prstGeom>
          </p:spPr>
        </p:pic>
        <p:sp>
          <p:nvSpPr>
            <p:cNvPr id="16" name="TextBox 15">
              <a:extLst>
                <a:ext uri="{FF2B5EF4-FFF2-40B4-BE49-F238E27FC236}">
                  <a16:creationId xmlns:a16="http://schemas.microsoft.com/office/drawing/2014/main" id="{13178ABF-7532-1389-6BAA-781CF70ECC70}"/>
                </a:ext>
              </a:extLst>
            </p:cNvPr>
            <p:cNvSpPr txBox="1">
              <a:spLocks/>
            </p:cNvSpPr>
            <p:nvPr/>
          </p:nvSpPr>
          <p:spPr>
            <a:xfrm>
              <a:off x="1014602" y="3968901"/>
              <a:ext cx="10062887" cy="861774"/>
            </a:xfrm>
            <a:prstGeom prst="rect">
              <a:avLst/>
            </a:prstGeom>
            <a:grpFill/>
          </p:spPr>
          <p:txBody>
            <a:bodyPr wrap="square" rtlCol="0">
              <a:spAutoFit/>
            </a:bodyPr>
            <a:lstStyle/>
            <a:p>
              <a:pPr>
                <a:spcAft>
                  <a:spcPts val="1200"/>
                </a:spcAft>
              </a:pPr>
              <a:r>
                <a:rPr lang="en-US" sz="2000" b="1"/>
                <a:t>Read: What are decodable books?</a:t>
              </a:r>
            </a:p>
            <a:p>
              <a:pPr>
                <a:spcAft>
                  <a:spcPts val="1200"/>
                </a:spcAft>
              </a:pPr>
              <a:r>
                <a:rPr lang="en-US" sz="2000">
                  <a:hlinkClick r:id="rId9"/>
                </a:rPr>
                <a:t>https://ohiofamiliesengage.osu.edu/resources/what-are-decodable-books/</a:t>
              </a:r>
              <a:endParaRPr lang="en-US" sz="2000"/>
            </a:p>
          </p:txBody>
        </p:sp>
      </p:grpSp>
      <p:grpSp>
        <p:nvGrpSpPr>
          <p:cNvPr id="23" name="Group 22">
            <a:extLst>
              <a:ext uri="{FF2B5EF4-FFF2-40B4-BE49-F238E27FC236}">
                <a16:creationId xmlns:a16="http://schemas.microsoft.com/office/drawing/2014/main" id="{A8072186-DA56-CC71-4113-E23A473A77B0}"/>
              </a:ext>
            </a:extLst>
          </p:cNvPr>
          <p:cNvGrpSpPr/>
          <p:nvPr/>
        </p:nvGrpSpPr>
        <p:grpSpPr>
          <a:xfrm>
            <a:off x="1120324" y="5105217"/>
            <a:ext cx="10724777" cy="1323439"/>
            <a:chOff x="1120324" y="5190945"/>
            <a:chExt cx="10724777" cy="1323439"/>
          </a:xfrm>
          <a:noFill/>
        </p:grpSpPr>
        <p:sp>
          <p:nvSpPr>
            <p:cNvPr id="21" name="Freeform: Shape 20">
              <a:extLst>
                <a:ext uri="{FF2B5EF4-FFF2-40B4-BE49-F238E27FC236}">
                  <a16:creationId xmlns:a16="http://schemas.microsoft.com/office/drawing/2014/main" id="{809E7E53-B68B-D2D2-5F8C-FA0683DFC585}"/>
                </a:ext>
              </a:extLst>
            </p:cNvPr>
            <p:cNvSpPr/>
            <p:nvPr/>
          </p:nvSpPr>
          <p:spPr>
            <a:xfrm>
              <a:off x="1120324" y="5342797"/>
              <a:ext cx="563550" cy="648899"/>
            </a:xfrm>
            <a:custGeom>
              <a:avLst/>
              <a:gdLst>
                <a:gd name="csX0" fmla="*/ 59105 w 2256026"/>
                <a:gd name="csY0" fmla="*/ 2198344 h 2256733"/>
                <a:gd name="csX1" fmla="*/ 341001 w 2256026"/>
                <a:gd name="csY1" fmla="*/ 2198359 h 2256733"/>
                <a:gd name="csX2" fmla="*/ 341016 w 2256026"/>
                <a:gd name="csY2" fmla="*/ 2198344 h 2256733"/>
                <a:gd name="csX3" fmla="*/ 698387 w 2256026"/>
                <a:gd name="csY3" fmla="*/ 1840973 h 2256733"/>
                <a:gd name="csX4" fmla="*/ 753345 w 2256026"/>
                <a:gd name="csY4" fmla="*/ 1663569 h 2256733"/>
                <a:gd name="csX5" fmla="*/ 877784 w 2256026"/>
                <a:gd name="csY5" fmla="*/ 1537706 h 2256733"/>
                <a:gd name="csX6" fmla="*/ 2079402 w 2256026"/>
                <a:gd name="csY6" fmla="*/ 1378242 h 2256733"/>
                <a:gd name="csX7" fmla="*/ 1919938 w 2256026"/>
                <a:gd name="csY7" fmla="*/ 176624 h 2256733"/>
                <a:gd name="csX8" fmla="*/ 718320 w 2256026"/>
                <a:gd name="csY8" fmla="*/ 336088 h 2256733"/>
                <a:gd name="csX9" fmla="*/ 718320 w 2256026"/>
                <a:gd name="csY9" fmla="*/ 1378242 h 2256733"/>
                <a:gd name="csX10" fmla="*/ 592457 w 2256026"/>
                <a:gd name="csY10" fmla="*/ 1504105 h 2256733"/>
                <a:gd name="csX11" fmla="*/ 415053 w 2256026"/>
                <a:gd name="csY11" fmla="*/ 1559063 h 2256733"/>
                <a:gd name="csX12" fmla="*/ 59105 w 2256026"/>
                <a:gd name="csY12" fmla="*/ 1915010 h 2256733"/>
                <a:gd name="csX13" fmla="*/ 57664 w 2256026"/>
                <a:gd name="csY13" fmla="*/ 2196904 h 2256733"/>
                <a:gd name="csX14" fmla="*/ 59105 w 2256026"/>
                <a:gd name="csY14" fmla="*/ 2198344 h 2256733"/>
                <a:gd name="csX15" fmla="*/ 712624 w 2256026"/>
                <a:gd name="csY15" fmla="*/ 859983 h 2256733"/>
                <a:gd name="csX16" fmla="*/ 1396043 w 2256026"/>
                <a:gd name="csY16" fmla="*/ 176564 h 2256733"/>
                <a:gd name="csX17" fmla="*/ 2079462 w 2256026"/>
                <a:gd name="csY17" fmla="*/ 859983 h 2256733"/>
                <a:gd name="csX18" fmla="*/ 1396043 w 2256026"/>
                <a:gd name="csY18" fmla="*/ 1543401 h 2256733"/>
                <a:gd name="csX19" fmla="*/ 712624 w 2256026"/>
                <a:gd name="csY19" fmla="*/ 859983 h 22567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256026" h="2256733">
                  <a:moveTo>
                    <a:pt x="59105" y="2198344"/>
                  </a:moveTo>
                  <a:cubicBezTo>
                    <a:pt x="136944" y="2276192"/>
                    <a:pt x="263154" y="2276197"/>
                    <a:pt x="341001" y="2198359"/>
                  </a:cubicBezTo>
                  <a:cubicBezTo>
                    <a:pt x="341007" y="2198353"/>
                    <a:pt x="341010" y="2198350"/>
                    <a:pt x="341016" y="2198344"/>
                  </a:cubicBezTo>
                  <a:lnTo>
                    <a:pt x="698387" y="1840973"/>
                  </a:lnTo>
                  <a:cubicBezTo>
                    <a:pt x="744819" y="1794506"/>
                    <a:pt x="765376" y="1728147"/>
                    <a:pt x="753345" y="1663569"/>
                  </a:cubicBezTo>
                  <a:lnTo>
                    <a:pt x="877784" y="1537706"/>
                  </a:lnTo>
                  <a:cubicBezTo>
                    <a:pt x="1253636" y="1825488"/>
                    <a:pt x="1791617" y="1754094"/>
                    <a:pt x="2079402" y="1378242"/>
                  </a:cubicBezTo>
                  <a:cubicBezTo>
                    <a:pt x="2367184" y="1002390"/>
                    <a:pt x="2295790" y="464408"/>
                    <a:pt x="1919938" y="176624"/>
                  </a:cubicBezTo>
                  <a:cubicBezTo>
                    <a:pt x="1544083" y="-111158"/>
                    <a:pt x="1006102" y="-39763"/>
                    <a:pt x="718320" y="336088"/>
                  </a:cubicBezTo>
                  <a:cubicBezTo>
                    <a:pt x="482879" y="643581"/>
                    <a:pt x="482879" y="1070749"/>
                    <a:pt x="718320" y="1378242"/>
                  </a:cubicBezTo>
                  <a:lnTo>
                    <a:pt x="592457" y="1504105"/>
                  </a:lnTo>
                  <a:cubicBezTo>
                    <a:pt x="527879" y="1492074"/>
                    <a:pt x="461519" y="1512630"/>
                    <a:pt x="415053" y="1559063"/>
                  </a:cubicBezTo>
                  <a:lnTo>
                    <a:pt x="59105" y="1915010"/>
                  </a:lnTo>
                  <a:cubicBezTo>
                    <a:pt x="-19135" y="1992456"/>
                    <a:pt x="-19781" y="2118663"/>
                    <a:pt x="57664" y="2196904"/>
                  </a:cubicBezTo>
                  <a:cubicBezTo>
                    <a:pt x="58143" y="2197385"/>
                    <a:pt x="58621" y="2197866"/>
                    <a:pt x="59105" y="2198344"/>
                  </a:cubicBezTo>
                  <a:close/>
                  <a:moveTo>
                    <a:pt x="712624" y="859983"/>
                  </a:moveTo>
                  <a:cubicBezTo>
                    <a:pt x="712624" y="482542"/>
                    <a:pt x="1018602" y="176564"/>
                    <a:pt x="1396043" y="176564"/>
                  </a:cubicBezTo>
                  <a:cubicBezTo>
                    <a:pt x="1773484" y="176564"/>
                    <a:pt x="2079462" y="482542"/>
                    <a:pt x="2079462" y="859983"/>
                  </a:cubicBezTo>
                  <a:cubicBezTo>
                    <a:pt x="2079462" y="1237423"/>
                    <a:pt x="1773484" y="1543401"/>
                    <a:pt x="1396043" y="1543401"/>
                  </a:cubicBezTo>
                  <a:cubicBezTo>
                    <a:pt x="1019055" y="1542308"/>
                    <a:pt x="713718" y="1236971"/>
                    <a:pt x="712624" y="859983"/>
                  </a:cubicBezTo>
                  <a:close/>
                </a:path>
              </a:pathLst>
            </a:custGeom>
            <a:solidFill>
              <a:schemeClr val="tx1"/>
            </a:solidFill>
            <a:ln w="28476" cap="flat">
              <a:noFill/>
              <a:prstDash val="solid"/>
              <a:miter/>
            </a:ln>
          </p:spPr>
          <p:txBody>
            <a:bodyPr/>
            <a:lstStyle/>
            <a:p>
              <a:endParaRPr lang="en-US" sz="2000"/>
            </a:p>
          </p:txBody>
        </p:sp>
        <p:sp>
          <p:nvSpPr>
            <p:cNvPr id="22" name="TextBox 21">
              <a:extLst>
                <a:ext uri="{FF2B5EF4-FFF2-40B4-BE49-F238E27FC236}">
                  <a16:creationId xmlns:a16="http://schemas.microsoft.com/office/drawing/2014/main" id="{7E29B20F-370D-0115-44EE-25531240D223}"/>
                </a:ext>
              </a:extLst>
            </p:cNvPr>
            <p:cNvSpPr txBox="1">
              <a:spLocks/>
            </p:cNvSpPr>
            <p:nvPr/>
          </p:nvSpPr>
          <p:spPr>
            <a:xfrm>
              <a:off x="1782214" y="5190945"/>
              <a:ext cx="10062887" cy="1323439"/>
            </a:xfrm>
            <a:prstGeom prst="rect">
              <a:avLst/>
            </a:prstGeom>
            <a:grpFill/>
          </p:spPr>
          <p:txBody>
            <a:bodyPr wrap="square" rtlCol="0">
              <a:spAutoFit/>
            </a:bodyPr>
            <a:lstStyle/>
            <a:p>
              <a:pPr>
                <a:spcAft>
                  <a:spcPts val="1200"/>
                </a:spcAft>
              </a:pPr>
              <a:r>
                <a:rPr lang="en-US" sz="2000" b="1"/>
                <a:t>Explore: The Family Literacy Toolkit</a:t>
              </a:r>
            </a:p>
            <a:p>
              <a:pPr>
                <a:spcAft>
                  <a:spcPts val="1200"/>
                </a:spcAft>
              </a:pPr>
              <a:r>
                <a:rPr lang="en-US" sz="2000">
                  <a:hlinkClick r:id="rId10"/>
                </a:rPr>
                <a:t>https://ohiofamiliesengage.osu.edu/family-literacy-toolkit/</a:t>
              </a:r>
              <a:endParaRPr lang="en-US" sz="2000"/>
            </a:p>
            <a:p>
              <a:pPr>
                <a:spcAft>
                  <a:spcPts val="1200"/>
                </a:spcAft>
              </a:pPr>
              <a:endParaRPr lang="en-US" sz="2000"/>
            </a:p>
          </p:txBody>
        </p:sp>
      </p:grpSp>
    </p:spTree>
    <p:custDataLst>
      <p:tags r:id="rId1"/>
    </p:custDataLst>
    <p:extLst>
      <p:ext uri="{BB962C8B-B14F-4D97-AF65-F5344CB8AC3E}">
        <p14:creationId xmlns:p14="http://schemas.microsoft.com/office/powerpoint/2010/main" val="4204778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AED6B59-7404-E1C5-E577-457E9E0841E4}"/>
              </a:ext>
            </a:extLst>
          </p:cNvPr>
          <p:cNvSpPr txBox="1"/>
          <p:nvPr/>
        </p:nvSpPr>
        <p:spPr>
          <a:xfrm>
            <a:off x="268058" y="7178470"/>
            <a:ext cx="11650133" cy="86359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1281906" y="627377"/>
            <a:ext cx="9616440" cy="701731"/>
          </a:xfrm>
        </p:spPr>
        <p:txBody>
          <a:bodyPr/>
          <a:lstStyle/>
          <a:p>
            <a:pPr algn="ctr"/>
            <a:r>
              <a:rPr lang="en-US">
                <a:latin typeface="Arial"/>
                <a:cs typeface="Arial"/>
              </a:rPr>
              <a:t>Families and Schools </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2015138" y="7182945"/>
            <a:ext cx="10181118" cy="4166700"/>
          </a:xfrm>
        </p:spPr>
        <p:txBody>
          <a:bodyPr vert="horz" lIns="91440" tIns="45720" rIns="91440" bIns="45720" rtlCol="0" anchor="t">
            <a:normAutofit/>
          </a:bodyPr>
          <a:lstStyle/>
          <a:p>
            <a:endParaRPr lang="en-US" sz="3800"/>
          </a:p>
          <a:p>
            <a:pPr lvl="2"/>
            <a:endParaRPr lang="en-US" sz="3800"/>
          </a:p>
          <a:p>
            <a:pPr marL="457200" indent="-457200">
              <a:buChar char="•"/>
            </a:pPr>
            <a:endParaRPr lang="en-US" sz="3800"/>
          </a:p>
          <a:p>
            <a:pPr marL="457200" indent="-457200">
              <a:buChar char="•"/>
            </a:pPr>
            <a:endParaRPr lang="en-US"/>
          </a:p>
          <a:p>
            <a:pPr marL="457200" indent="-457200">
              <a:buChar char="•"/>
            </a:pPr>
            <a:endParaRPr lang="en-US">
              <a:latin typeface="Arial"/>
              <a:cs typeface="Arial"/>
            </a:endParaRPr>
          </a:p>
          <a:p>
            <a:pPr indent="-457200">
              <a:buChar char="•"/>
            </a:pPr>
            <a:endParaRPr lang="en-US">
              <a:latin typeface="Arial"/>
              <a:cs typeface="Arial"/>
            </a:endParaRPr>
          </a:p>
          <a:p>
            <a:pPr marL="457200" indent="-457200">
              <a:buChar char="•"/>
            </a:pPr>
            <a:endParaRPr lang="en-US">
              <a:latin typeface="Arial"/>
              <a:cs typeface="Arial"/>
            </a:endParaRPr>
          </a:p>
          <a:p>
            <a:pPr marL="457200" indent="-457200">
              <a:buChar char="•"/>
            </a:pPr>
            <a:endParaRPr lang="en-US">
              <a:latin typeface="Arial"/>
              <a:cs typeface="Arial"/>
            </a:endParaRPr>
          </a:p>
          <a:p>
            <a:endParaRPr lang="en-US">
              <a:latin typeface="Arial"/>
              <a:cs typeface="Arial"/>
            </a:endParaRPr>
          </a:p>
        </p:txBody>
      </p:sp>
      <p:pic>
        <p:nvPicPr>
          <p:cNvPr id="4" name="Picture 3" descr="A  large family hugging and kissing son who has just graduated.&#10;&#10;">
            <a:extLst>
              <a:ext uri="{FF2B5EF4-FFF2-40B4-BE49-F238E27FC236}">
                <a16:creationId xmlns:a16="http://schemas.microsoft.com/office/drawing/2014/main" id="{C13B4F50-9EEC-AFC5-D9FC-E89B4AEC44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26905" y="4294070"/>
            <a:ext cx="2885914" cy="1872307"/>
          </a:xfrm>
          <a:prstGeom prst="rect">
            <a:avLst/>
          </a:prstGeom>
          <a:ln>
            <a:noFill/>
          </a:ln>
          <a:effectLst>
            <a:outerShdw blurRad="292100" dist="139700" dir="2700000" algn="tl" rotWithShape="0">
              <a:srgbClr val="333333">
                <a:alpha val="65000"/>
              </a:srgbClr>
            </a:outerShdw>
          </a:effectLst>
        </p:spPr>
      </p:pic>
      <p:pic>
        <p:nvPicPr>
          <p:cNvPr id="5" name="Picture 4" descr="Family surrounding daughter who just graduated">
            <a:extLst>
              <a:ext uri="{FF2B5EF4-FFF2-40B4-BE49-F238E27FC236}">
                <a16:creationId xmlns:a16="http://schemas.microsoft.com/office/drawing/2014/main" id="{E95301E3-0821-E1AD-35F0-7AA32745F1C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57119" y="1491908"/>
            <a:ext cx="3066966" cy="2054442"/>
          </a:xfrm>
          <a:prstGeom prst="rect">
            <a:avLst/>
          </a:prstGeom>
          <a:ln>
            <a:noFill/>
          </a:ln>
          <a:effectLst>
            <a:outerShdw blurRad="292100" dist="139700" dir="2700000" algn="tl" rotWithShape="0">
              <a:srgbClr val="333333">
                <a:alpha val="65000"/>
              </a:srgbClr>
            </a:outerShdw>
          </a:effectLst>
        </p:spPr>
      </p:pic>
      <p:pic>
        <p:nvPicPr>
          <p:cNvPr id="8" name="Picture 7" descr="Women hugging after graduation">
            <a:extLst>
              <a:ext uri="{FF2B5EF4-FFF2-40B4-BE49-F238E27FC236}">
                <a16:creationId xmlns:a16="http://schemas.microsoft.com/office/drawing/2014/main" id="{A756DF5D-57E7-1E5A-B17D-5B217D11A8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9799" y="1493743"/>
            <a:ext cx="3265731" cy="2194871"/>
          </a:xfrm>
          <a:prstGeom prst="rect">
            <a:avLst/>
          </a:prstGeom>
          <a:ln>
            <a:noFill/>
          </a:ln>
          <a:effectLst>
            <a:outerShdw blurRad="292100" dist="139700" dir="2700000" algn="tl" rotWithShape="0">
              <a:srgbClr val="333333">
                <a:alpha val="65000"/>
              </a:srgbClr>
            </a:outerShdw>
          </a:effectLst>
        </p:spPr>
      </p:pic>
      <p:pic>
        <p:nvPicPr>
          <p:cNvPr id="9" name="Picture 8" descr="Mom and dad kissing their daughter who just graduated">
            <a:extLst>
              <a:ext uri="{FF2B5EF4-FFF2-40B4-BE49-F238E27FC236}">
                <a16:creationId xmlns:a16="http://schemas.microsoft.com/office/drawing/2014/main" id="{E16DBB87-2C06-A905-98AA-E4053E20485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68727" y="2474298"/>
            <a:ext cx="3249489" cy="2243538"/>
          </a:xfrm>
          <a:prstGeom prst="rect">
            <a:avLst/>
          </a:prstGeom>
          <a:ln>
            <a:noFill/>
          </a:ln>
          <a:effectLst>
            <a:outerShdw blurRad="292100" dist="139700" dir="2700000" algn="tl" rotWithShape="0">
              <a:srgbClr val="333333">
                <a:alpha val="65000"/>
              </a:srgbClr>
            </a:outerShdw>
          </a:effectLst>
        </p:spPr>
      </p:pic>
      <p:pic>
        <p:nvPicPr>
          <p:cNvPr id="6" name="Picture 5" descr="Mom and dad stand proudly next to their son who just graduated.">
            <a:extLst>
              <a:ext uri="{FF2B5EF4-FFF2-40B4-BE49-F238E27FC236}">
                <a16:creationId xmlns:a16="http://schemas.microsoft.com/office/drawing/2014/main" id="{F8C60BFC-2EC6-CA0E-6EA0-5FD36C3BAC3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57915" y="4422362"/>
            <a:ext cx="2844550" cy="175459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761682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648C7-E53A-25F6-73D7-3D742DC1BBB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4D892CE-66E9-EBC2-2FC5-5CB83DB6FE9D}"/>
              </a:ext>
            </a:extLst>
          </p:cNvPr>
          <p:cNvSpPr/>
          <p:nvPr/>
        </p:nvSpPr>
        <p:spPr>
          <a:xfrm>
            <a:off x="8192025" y="0"/>
            <a:ext cx="4077619" cy="6857999"/>
          </a:xfrm>
          <a:prstGeom prst="rect">
            <a:avLst/>
          </a:prstGeom>
          <a:solidFill>
            <a:srgbClr val="EF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Google Shape;320;p4">
            <a:extLst>
              <a:ext uri="{FF2B5EF4-FFF2-40B4-BE49-F238E27FC236}">
                <a16:creationId xmlns:a16="http://schemas.microsoft.com/office/drawing/2014/main" id="{25B22048-DACD-29D5-5148-C31B6A3A1DF9}"/>
              </a:ext>
            </a:extLst>
          </p:cNvPr>
          <p:cNvSpPr txBox="1">
            <a:spLocks/>
          </p:cNvSpPr>
          <p:nvPr/>
        </p:nvSpPr>
        <p:spPr>
          <a:xfrm>
            <a:off x="1420875" y="2044004"/>
            <a:ext cx="5350275" cy="2769989"/>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26686D"/>
                </a:solidFill>
                <a:effectLst/>
                <a:uLnTx/>
                <a:uFillTx/>
                <a:latin typeface="Arial"/>
                <a:ea typeface="+mj-ea"/>
                <a:cs typeface="Arial"/>
              </a:rPr>
              <a:t>More questions about how we teach kids </a:t>
            </a:r>
            <a:r>
              <a:rPr lang="en-US" sz="4000" b="1" dirty="0">
                <a:solidFill>
                  <a:srgbClr val="26686D"/>
                </a:solidFill>
                <a:latin typeface="Arial"/>
                <a:cs typeface="Arial"/>
              </a:rPr>
              <a:t>literacy skills, or about </a:t>
            </a:r>
            <a:r>
              <a:rPr kumimoji="0" lang="en-US" sz="4000" b="1" i="0" u="none" strike="noStrike" kern="1200" cap="none" spc="0" normalizeH="0" baseline="0" noProof="0" dirty="0">
                <a:ln>
                  <a:noFill/>
                </a:ln>
                <a:solidFill>
                  <a:srgbClr val="26686D"/>
                </a:solidFill>
                <a:effectLst/>
                <a:uLnTx/>
                <a:uFillTx/>
                <a:latin typeface="Arial"/>
                <a:ea typeface="+mj-ea"/>
                <a:cs typeface="Arial"/>
              </a:rPr>
              <a:t>the science of reading?</a:t>
            </a:r>
            <a:endParaRPr kumimoji="0" lang="en-US" sz="4000" b="1" i="0" u="none" strike="noStrike" kern="1200" cap="none" spc="0" normalizeH="0" baseline="0" noProof="0" dirty="0">
              <a:ln>
                <a:noFill/>
              </a:ln>
              <a:solidFill>
                <a:srgbClr val="26686D"/>
              </a:solidFill>
              <a:effectLst/>
              <a:uLnTx/>
              <a:uFillTx/>
              <a:latin typeface="Arial" panose="020B0604020202020204" pitchFamily="34" charset="0"/>
              <a:ea typeface="+mj-ea"/>
              <a:cs typeface="Arial" panose="020B0604020202020204" pitchFamily="34" charset="0"/>
            </a:endParaRPr>
          </a:p>
        </p:txBody>
      </p:sp>
      <p:grpSp>
        <p:nvGrpSpPr>
          <p:cNvPr id="10" name="Group 9">
            <a:extLst>
              <a:ext uri="{FF2B5EF4-FFF2-40B4-BE49-F238E27FC236}">
                <a16:creationId xmlns:a16="http://schemas.microsoft.com/office/drawing/2014/main" id="{E07C870A-53D0-265F-88EB-06B34C318533}"/>
              </a:ext>
            </a:extLst>
          </p:cNvPr>
          <p:cNvGrpSpPr/>
          <p:nvPr/>
        </p:nvGrpSpPr>
        <p:grpSpPr>
          <a:xfrm>
            <a:off x="8432276" y="448805"/>
            <a:ext cx="3599325" cy="874817"/>
            <a:chOff x="5885359" y="325640"/>
            <a:chExt cx="3804562" cy="882663"/>
          </a:xfrm>
        </p:grpSpPr>
        <p:sp>
          <p:nvSpPr>
            <p:cNvPr id="14" name="Triangle 13">
              <a:extLst>
                <a:ext uri="{FF2B5EF4-FFF2-40B4-BE49-F238E27FC236}">
                  <a16:creationId xmlns:a16="http://schemas.microsoft.com/office/drawing/2014/main" id="{AB9E284F-7BED-BADB-19C8-441542574318}"/>
                </a:ext>
              </a:extLst>
            </p:cNvPr>
            <p:cNvSpPr/>
            <p:nvPr/>
          </p:nvSpPr>
          <p:spPr>
            <a:xfrm rot="16200000">
              <a:off x="9049572" y="567954"/>
              <a:ext cx="882663" cy="398035"/>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riangle 15">
              <a:extLst>
                <a:ext uri="{FF2B5EF4-FFF2-40B4-BE49-F238E27FC236}">
                  <a16:creationId xmlns:a16="http://schemas.microsoft.com/office/drawing/2014/main" id="{B23D7AEE-EBD5-1D34-A161-03E85B3E2560}"/>
                </a:ext>
              </a:extLst>
            </p:cNvPr>
            <p:cNvSpPr/>
            <p:nvPr/>
          </p:nvSpPr>
          <p:spPr>
            <a:xfrm rot="5400000" flipH="1">
              <a:off x="5643045" y="567954"/>
              <a:ext cx="882663" cy="398035"/>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3" name="Group 2">
            <a:extLst>
              <a:ext uri="{FF2B5EF4-FFF2-40B4-BE49-F238E27FC236}">
                <a16:creationId xmlns:a16="http://schemas.microsoft.com/office/drawing/2014/main" id="{3E767EB6-1CA6-3D95-D9B4-8FD176835998}"/>
              </a:ext>
            </a:extLst>
          </p:cNvPr>
          <p:cNvGrpSpPr/>
          <p:nvPr/>
        </p:nvGrpSpPr>
        <p:grpSpPr>
          <a:xfrm>
            <a:off x="8840092" y="1189127"/>
            <a:ext cx="3009490" cy="4479743"/>
            <a:chOff x="8283387" y="1638829"/>
            <a:chExt cx="3009490" cy="4479743"/>
          </a:xfrm>
        </p:grpSpPr>
        <p:pic>
          <p:nvPicPr>
            <p:cNvPr id="7" name="Graphic 6" descr="Female Profile with solid fill">
              <a:extLst>
                <a:ext uri="{FF2B5EF4-FFF2-40B4-BE49-F238E27FC236}">
                  <a16:creationId xmlns:a16="http://schemas.microsoft.com/office/drawing/2014/main" id="{C4762074-B32B-8BAF-8886-B29FF73F77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83387" y="1638829"/>
              <a:ext cx="2614959" cy="2614959"/>
            </a:xfrm>
            <a:prstGeom prst="rect">
              <a:avLst/>
            </a:prstGeom>
          </p:spPr>
        </p:pic>
        <p:sp>
          <p:nvSpPr>
            <p:cNvPr id="9" name="TextBox 8">
              <a:extLst>
                <a:ext uri="{FF2B5EF4-FFF2-40B4-BE49-F238E27FC236}">
                  <a16:creationId xmlns:a16="http://schemas.microsoft.com/office/drawing/2014/main" id="{A6ED120B-71D0-8E6F-1100-AFE753FCCAC2}"/>
                </a:ext>
              </a:extLst>
            </p:cNvPr>
            <p:cNvSpPr txBox="1"/>
            <p:nvPr/>
          </p:nvSpPr>
          <p:spPr>
            <a:xfrm>
              <a:off x="8612941" y="4087247"/>
              <a:ext cx="2679936"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Staff Member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Title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Role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Contact Information</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 name="Rectangle 11">
            <a:extLst>
              <a:ext uri="{FF2B5EF4-FFF2-40B4-BE49-F238E27FC236}">
                <a16:creationId xmlns:a16="http://schemas.microsoft.com/office/drawing/2014/main" id="{E13D6312-3699-0A58-A935-B35EF1809CCE}"/>
              </a:ext>
            </a:extLst>
          </p:cNvPr>
          <p:cNvSpPr/>
          <p:nvPr/>
        </p:nvSpPr>
        <p:spPr>
          <a:xfrm>
            <a:off x="0" y="0"/>
            <a:ext cx="12269644" cy="448803"/>
          </a:xfrm>
          <a:prstGeom prst="rect">
            <a:avLst/>
          </a:prstGeom>
          <a:solidFill>
            <a:srgbClr val="2668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48165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010D96-BFCE-3E4C-81BE-C8F72EF6B685}"/>
              </a:ext>
            </a:extLst>
          </p:cNvPr>
          <p:cNvSpPr txBox="1"/>
          <p:nvPr/>
        </p:nvSpPr>
        <p:spPr>
          <a:xfrm>
            <a:off x="645226" y="5719315"/>
            <a:ext cx="10901548" cy="902524"/>
          </a:xfrm>
          <a:prstGeom prst="rect">
            <a:avLst/>
          </a:prstGeom>
          <a:solidFill>
            <a:schemeClr val="bg1"/>
          </a:solidFill>
        </p:spPr>
        <p:txBody>
          <a:bodyPr wrap="square" rtlCol="0">
            <a:spAutoFit/>
          </a:bodyPr>
          <a:lstStyle/>
          <a:p>
            <a:endParaRPr lang="en-US"/>
          </a:p>
        </p:txBody>
      </p:sp>
      <p:sp>
        <p:nvSpPr>
          <p:cNvPr id="9" name="TextBox 8">
            <a:extLst>
              <a:ext uri="{FF2B5EF4-FFF2-40B4-BE49-F238E27FC236}">
                <a16:creationId xmlns:a16="http://schemas.microsoft.com/office/drawing/2014/main" id="{1E7D6A85-DD18-ED1D-A18B-7023B41762AC}"/>
              </a:ext>
            </a:extLst>
          </p:cNvPr>
          <p:cNvSpPr txBox="1"/>
          <p:nvPr/>
        </p:nvSpPr>
        <p:spPr>
          <a:xfrm>
            <a:off x="897310" y="5043778"/>
            <a:ext cx="3256357" cy="400110"/>
          </a:xfrm>
          <a:prstGeom prst="rect">
            <a:avLst/>
          </a:prstGeom>
          <a:noFill/>
        </p:spPr>
        <p:txBody>
          <a:bodyPr wrap="square">
            <a:spAutoFit/>
          </a:bodyPr>
          <a:lstStyle/>
          <a:p>
            <a:r>
              <a:rPr lang="en-US" sz="2000" dirty="0">
                <a:hlinkClick r:id="rId4"/>
              </a:rPr>
              <a:t>go.osu.edu/</a:t>
            </a:r>
            <a:r>
              <a:rPr lang="en-US" sz="2000" dirty="0" err="1">
                <a:hlinkClick r:id="rId4"/>
              </a:rPr>
              <a:t>SFECfamilysurvey</a:t>
            </a:r>
            <a:endParaRPr lang="en-US" sz="2000" dirty="0"/>
          </a:p>
        </p:txBody>
      </p:sp>
      <p:sp>
        <p:nvSpPr>
          <p:cNvPr id="4" name="Title 3">
            <a:extLst>
              <a:ext uri="{FF2B5EF4-FFF2-40B4-BE49-F238E27FC236}">
                <a16:creationId xmlns:a16="http://schemas.microsoft.com/office/drawing/2014/main" id="{D468B768-223D-E33F-521A-8489D5DEE5B5}"/>
              </a:ext>
            </a:extLst>
          </p:cNvPr>
          <p:cNvSpPr>
            <a:spLocks noGrp="1"/>
          </p:cNvSpPr>
          <p:nvPr>
            <p:ph type="title"/>
          </p:nvPr>
        </p:nvSpPr>
        <p:spPr>
          <a:xfrm>
            <a:off x="1283822" y="547100"/>
            <a:ext cx="9616440" cy="1311128"/>
          </a:xfrm>
        </p:spPr>
        <p:txBody>
          <a:bodyPr/>
          <a:lstStyle/>
          <a:p>
            <a:pPr algn="ctr"/>
            <a:r>
              <a:rPr lang="en-US">
                <a:latin typeface="Arial"/>
                <a:cs typeface="Arial"/>
              </a:rPr>
              <a:t>We’re so glad you came!</a:t>
            </a:r>
            <a:br>
              <a:rPr lang="en-US">
                <a:latin typeface="Arial"/>
                <a:cs typeface="Arial"/>
              </a:rPr>
            </a:br>
            <a:r>
              <a:rPr lang="en-US">
                <a:latin typeface="Arial"/>
                <a:cs typeface="Arial"/>
              </a:rPr>
              <a:t>What did you think?</a:t>
            </a:r>
          </a:p>
        </p:txBody>
      </p:sp>
      <p:pic>
        <p:nvPicPr>
          <p:cNvPr id="7" name="Content Placeholder 6" descr="A qr code on a white background&#10;&#10;Description automatically generated">
            <a:extLst>
              <a:ext uri="{FF2B5EF4-FFF2-40B4-BE49-F238E27FC236}">
                <a16:creationId xmlns:a16="http://schemas.microsoft.com/office/drawing/2014/main" id="{6D29CA0C-9AD6-F9D5-67C0-6D496D5A656E}"/>
              </a:ext>
            </a:extLst>
          </p:cNvPr>
          <p:cNvPicPr>
            <a:picLocks noGrp="1" noChangeAspect="1"/>
          </p:cNvPicPr>
          <p:nvPr>
            <p:ph idx="1"/>
          </p:nvPr>
        </p:nvPicPr>
        <p:blipFill>
          <a:blip r:embed="rId5">
            <a:extLst>
              <a:ext uri="{28A0092B-C50C-407E-A947-70E740481C1C}">
                <a14:useLocalDpi xmlns:a14="http://schemas.microsoft.com/office/drawing/2010/main"/>
              </a:ext>
            </a:extLst>
          </a:blip>
          <a:stretch>
            <a:fillRect/>
          </a:stretch>
        </p:blipFill>
        <p:spPr>
          <a:xfrm>
            <a:off x="1334863" y="2418135"/>
            <a:ext cx="2381250" cy="2381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group of people holding speech bubbles&#10;&#10;AI-generated content may be incorrect.">
            <a:extLst>
              <a:ext uri="{FF2B5EF4-FFF2-40B4-BE49-F238E27FC236}">
                <a16:creationId xmlns:a16="http://schemas.microsoft.com/office/drawing/2014/main" id="{0F7D490A-B2C1-00F9-2ACE-3793A812DC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08949" y="1698903"/>
            <a:ext cx="7537825" cy="4763611"/>
          </a:xfrm>
          <a:prstGeom prst="ellipse">
            <a:avLst/>
          </a:prstGeom>
          <a:ln>
            <a:noFill/>
          </a:ln>
          <a:effectLst>
            <a:softEdge rad="112500"/>
          </a:effectLst>
        </p:spPr>
      </p:pic>
    </p:spTree>
    <p:custDataLst>
      <p:tags r:id="rId1"/>
    </p:custDataLst>
    <p:extLst>
      <p:ext uri="{BB962C8B-B14F-4D97-AF65-F5344CB8AC3E}">
        <p14:creationId xmlns:p14="http://schemas.microsoft.com/office/powerpoint/2010/main" val="2185853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6"/>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50fc2d3-a4da-4833-807e-532a7c27032f">
      <Terms xmlns="http://schemas.microsoft.com/office/infopath/2007/PartnerControls"/>
    </lcf76f155ced4ddcb4097134ff3c332f>
    <TaxCatchAll xmlns="896ac175-3b42-43cd-8614-4f231347798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EFB7A0301D0D47AC1265C617BE30F7" ma:contentTypeVersion="19" ma:contentTypeDescription="Create a new document." ma:contentTypeScope="" ma:versionID="7658755538e26f11584d5c391354ee93">
  <xsd:schema xmlns:xsd="http://www.w3.org/2001/XMLSchema" xmlns:xs="http://www.w3.org/2001/XMLSchema" xmlns:p="http://schemas.microsoft.com/office/2006/metadata/properties" xmlns:ns2="950fc2d3-a4da-4833-807e-532a7c27032f" xmlns:ns3="896ac175-3b42-43cd-8614-4f2313477989" targetNamespace="http://schemas.microsoft.com/office/2006/metadata/properties" ma:root="true" ma:fieldsID="4d34cfcee72f86740db9c2d70fdde65b" ns2:_="" ns3:_="">
    <xsd:import namespace="950fc2d3-a4da-4833-807e-532a7c27032f"/>
    <xsd:import namespace="896ac175-3b42-43cd-8614-4f23134779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0fc2d3-a4da-4833-807e-532a7c2703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b434354-605c-4a24-9fd5-b21458dd13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6ac175-3b42-43cd-8614-4f231347798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d7a7f73-f4d3-46b0-b9fb-00befc8ff6ca}" ma:internalName="TaxCatchAll" ma:showField="CatchAllData" ma:web="896ac175-3b42-43cd-8614-4f23134779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E96965-2E71-4B21-A87B-6455122B07AE}">
  <ds:schemaRefs>
    <ds:schemaRef ds:uri="896ac175-3b42-43cd-8614-4f2313477989"/>
    <ds:schemaRef ds:uri="950fc2d3-a4da-4833-807e-532a7c27032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1374221-F94B-4605-823D-8D44FE6813B9}">
  <ds:schemaRefs>
    <ds:schemaRef ds:uri="http://schemas.microsoft.com/sharepoint/v3/contenttype/forms"/>
  </ds:schemaRefs>
</ds:datastoreItem>
</file>

<file path=customXml/itemProps3.xml><?xml version="1.0" encoding="utf-8"?>
<ds:datastoreItem xmlns:ds="http://schemas.openxmlformats.org/officeDocument/2006/customXml" ds:itemID="{8FBA5DFF-025B-4957-8AF1-6B0329C03DB4}">
  <ds:schemaRefs>
    <ds:schemaRef ds:uri="896ac175-3b42-43cd-8614-4f2313477989"/>
    <ds:schemaRef ds:uri="950fc2d3-a4da-4833-807e-532a7c2703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9264</Words>
  <Application>Microsoft Office PowerPoint</Application>
  <PresentationFormat>Widescreen</PresentationFormat>
  <Paragraphs>919</Paragraphs>
  <Slides>46</Slides>
  <Notes>46</Notes>
  <HiddenSlides>0</HiddenSlides>
  <MMClips>5</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46</vt:i4>
      </vt:variant>
    </vt:vector>
  </HeadingPairs>
  <TitlesOfParts>
    <vt:vector size="60" baseType="lpstr">
      <vt:lpstr>Aptos</vt:lpstr>
      <vt:lpstr>Aptos Display</vt:lpstr>
      <vt:lpstr>Arial</vt:lpstr>
      <vt:lpstr>Arial,Sans-Serif</vt:lpstr>
      <vt:lpstr>Calibri</vt:lpstr>
      <vt:lpstr>Calibri Light</vt:lpstr>
      <vt:lpstr>Courier New</vt:lpstr>
      <vt:lpstr>Courier New,monospace</vt:lpstr>
      <vt:lpstr>Poppins</vt:lpstr>
      <vt:lpstr>Roboto</vt:lpstr>
      <vt:lpstr>Wingdings</vt:lpstr>
      <vt:lpstr>1_Office Theme</vt:lpstr>
      <vt:lpstr>4_Office Theme</vt:lpstr>
      <vt:lpstr>2_Office Theme</vt:lpstr>
      <vt:lpstr>PowerPoint Presentation</vt:lpstr>
      <vt:lpstr>Introductions</vt:lpstr>
      <vt:lpstr>Visit the Family Engagement Center’s Website!</vt:lpstr>
      <vt:lpstr>Learning Objectives</vt:lpstr>
      <vt:lpstr>Why we are here?</vt:lpstr>
      <vt:lpstr>Overview</vt:lpstr>
      <vt:lpstr>Greeting &amp; Connect</vt:lpstr>
      <vt:lpstr>PowerPoint Presentation</vt:lpstr>
      <vt:lpstr>Learning to Talk: It's natural!</vt:lpstr>
      <vt:lpstr>Learning to Read: The code</vt:lpstr>
      <vt:lpstr>Try It!</vt:lpstr>
      <vt:lpstr>Teaching Reading</vt:lpstr>
      <vt:lpstr>Teaching Reading</vt:lpstr>
      <vt:lpstr>Five Things</vt:lpstr>
      <vt:lpstr>What is the science of reading?</vt:lpstr>
      <vt:lpstr>PowerPoint Presentation</vt:lpstr>
      <vt:lpstr>Structured Literacy</vt:lpstr>
      <vt:lpstr>The "Structure": What is taught</vt:lpstr>
      <vt:lpstr>The "Structure": How we teach it</vt:lpstr>
      <vt:lpstr>Ohio Laws Support Structured Literacy!</vt:lpstr>
      <vt:lpstr>Our Local Literacy Materials</vt:lpstr>
      <vt:lpstr>Parent Experience</vt:lpstr>
      <vt:lpstr>Try it!</vt:lpstr>
      <vt:lpstr>Talking vs. Writing</vt:lpstr>
      <vt:lpstr>Early Skills </vt:lpstr>
      <vt:lpstr>Intermediate Skills</vt:lpstr>
      <vt:lpstr>Advanced Skills</vt:lpstr>
      <vt:lpstr>At Home</vt:lpstr>
      <vt:lpstr>Early and Intermediate Skills in Action!</vt:lpstr>
      <vt:lpstr>Video Example: Hearing syllables</vt:lpstr>
      <vt:lpstr>Hearing syllables: Parent Perspective</vt:lpstr>
      <vt:lpstr>Video Example: Listening for sounds</vt:lpstr>
      <vt:lpstr>Listening for sounds: Parent Perspective</vt:lpstr>
      <vt:lpstr>Video Example: Sounds to spelling</vt:lpstr>
      <vt:lpstr>Sounds to spelling: Parent Perspective</vt:lpstr>
      <vt:lpstr>Video Example: Spelling and syllable type</vt:lpstr>
      <vt:lpstr>Spelling and syllable type: Parent Perspective</vt:lpstr>
      <vt:lpstr>Video Example: Roots, prefixes, suffixes</vt:lpstr>
      <vt:lpstr>Roots, prefixes, suffixes: Parent Perspective</vt:lpstr>
      <vt:lpstr>Questions to Ask</vt:lpstr>
      <vt:lpstr>Questions: Early readers</vt:lpstr>
      <vt:lpstr>Questions: More advanced readers</vt:lpstr>
      <vt:lpstr>Curious for more?!</vt:lpstr>
      <vt:lpstr>Families and Schools </vt:lpstr>
      <vt:lpstr>PowerPoint Presentation</vt:lpstr>
      <vt:lpstr>We’re so glad you came! What did you think?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Wellman, Meredith</dc:creator>
  <cp:lastModifiedBy>Wellman, Meredith</cp:lastModifiedBy>
  <cp:revision>1</cp:revision>
  <dcterms:created xsi:type="dcterms:W3CDTF">2024-08-06T13:25:46Z</dcterms:created>
  <dcterms:modified xsi:type="dcterms:W3CDTF">2026-09-01T17:33:11Z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0x010100B8EFB7A0301D0D47AC1265C617BE30F7</vt:lpwstr>
  </property>
  <property fmtid="{D5CDD505-2E9C-101B-9397-08002B2CF9AE}" pid="3" name="MediaServiceImageTags">
    <vt:lpwstr/>
  </property>
  <property fmtid="{D5CDD505-2E9C-101B-9397-08002B2CF9AE}" pid="4" name="ArticulateGUID">
    <vt:lpwstr>E73F09F3-3DE3-4ECA-85BA-0B6048D2208E</vt:lpwstr>
  </property>
  <property fmtid="{D5CDD505-2E9C-101B-9397-08002B2CF9AE}" pid="5" name="ArticulatePath">
    <vt:lpwstr>https://buckeyemailosu.sharepoint.com/sites/OhioStatewideFamilyEngagementCenter41/Shared Documents/General/1.1 OhioLEADS/03. Family Programs &amp; Resources/1. Presentations/Science of Reading and Navigating Dyslexia/Hands on Webinar SoR Part 1/Facilitator's Science of Reading Presentation 3.17.25</vt:lpwstr>
  </property>
</Properties>
</file>