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6"/>
  </p:notesMasterIdLst>
  <p:sldIdLst>
    <p:sldId id="277" r:id="rId5"/>
  </p:sldIdLst>
  <p:sldSz cx="7772400" cy="10058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2A31F28-E4B2-D47E-0BAD-034E725DDE3B}" name="Boone, Barbara" initials="BB" userId="S::boone.32@osu.edu::4d307720-9fe2-429f-952d-af46405ef1a4" providerId="AD"/>
  <p188:author id="{AEF5A473-913F-4755-59CB-E9245A61C61F}" name="Alvarez Padilla, Yesenia" initials="" userId="S::alvarezpadilla.1@osu.edu::fc4cdee5-342b-4857-b5ca-7ed126ff97dd" providerId="AD"/>
  <p188:author id="{F54F10D9-D1E3-A033-0DF2-36953FC4BB65}" name="Gherman, Whitney" initials="GW" userId="S::gherman.12@osu.edu::a9b68560-2ecb-47c8-affa-33456f853cb4" providerId="AD"/>
  <p188:author id="{87FB23DD-2D24-6C9E-207E-33C36F1E54F2}" name="Wellman, Meredith" initials="MW" userId="S::wellman.87@osu.edu::e1567fcf-e058-4566-af48-d81827ed67a7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6686D"/>
    <a:srgbClr val="BA0C2F"/>
    <a:srgbClr val="ED7D31"/>
    <a:srgbClr val="DCAA38"/>
    <a:srgbClr val="E6BC5E"/>
    <a:srgbClr val="D4C0FF"/>
    <a:srgbClr val="91427C"/>
    <a:srgbClr val="851E5E"/>
    <a:srgbClr val="1E5357"/>
    <a:srgbClr val="A7B1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A342BC3-CE6F-4ED6-BD33-DEC4D9568622}" v="10" dt="2026-08-27T15:55:37.66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1156" autoAdjust="0"/>
  </p:normalViewPr>
  <p:slideViewPr>
    <p:cSldViewPr snapToGrid="0">
      <p:cViewPr varScale="1">
        <p:scale>
          <a:sx n="57" d="100"/>
          <a:sy n="57" d="100"/>
        </p:scale>
        <p:origin x="333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13" Type="http://schemas.microsoft.com/office/2018/10/relationships/authors" Target="author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ellman, Meredith" userId="e1567fcf-e058-4566-af48-d81827ed67a7" providerId="ADAL" clId="{0955E851-C86C-4302-86CB-1965EA15D3A4}"/>
    <pc:docChg chg="custSel modSld">
      <pc:chgData name="Wellman, Meredith" userId="e1567fcf-e058-4566-af48-d81827ed67a7" providerId="ADAL" clId="{0955E851-C86C-4302-86CB-1965EA15D3A4}" dt="2026-08-27T15:55:37.667" v="11" actId="1038"/>
      <pc:docMkLst>
        <pc:docMk/>
      </pc:docMkLst>
      <pc:sldChg chg="addSp delSp modSp mod">
        <pc:chgData name="Wellman, Meredith" userId="e1567fcf-e058-4566-af48-d81827ed67a7" providerId="ADAL" clId="{0955E851-C86C-4302-86CB-1965EA15D3A4}" dt="2026-08-27T15:55:37.667" v="11" actId="1038"/>
        <pc:sldMkLst>
          <pc:docMk/>
          <pc:sldMk cId="3544836999" sldId="277"/>
        </pc:sldMkLst>
        <pc:spChg chg="mod">
          <ac:chgData name="Wellman, Meredith" userId="e1567fcf-e058-4566-af48-d81827ed67a7" providerId="ADAL" clId="{0955E851-C86C-4302-86CB-1965EA15D3A4}" dt="2026-08-27T15:55:01.402" v="0" actId="1076"/>
          <ac:spMkLst>
            <pc:docMk/>
            <pc:sldMk cId="3544836999" sldId="277"/>
            <ac:spMk id="7" creationId="{C0678207-B313-B31A-FB18-3DA9D7639117}"/>
          </ac:spMkLst>
        </pc:spChg>
        <pc:picChg chg="del">
          <ac:chgData name="Wellman, Meredith" userId="e1567fcf-e058-4566-af48-d81827ed67a7" providerId="ADAL" clId="{0955E851-C86C-4302-86CB-1965EA15D3A4}" dt="2026-08-27T15:55:11.869" v="1" actId="478"/>
          <ac:picMkLst>
            <pc:docMk/>
            <pc:sldMk cId="3544836999" sldId="277"/>
            <ac:picMk id="12" creationId="{B43F9670-B0BD-7E6F-8A14-56645D6A6DC6}"/>
          </ac:picMkLst>
        </pc:picChg>
        <pc:picChg chg="add mod">
          <ac:chgData name="Wellman, Meredith" userId="e1567fcf-e058-4566-af48-d81827ed67a7" providerId="ADAL" clId="{0955E851-C86C-4302-86CB-1965EA15D3A4}" dt="2026-08-27T15:55:37.667" v="11" actId="1038"/>
          <ac:picMkLst>
            <pc:docMk/>
            <pc:sldMk cId="3544836999" sldId="277"/>
            <ac:picMk id="1026" creationId="{6EE8F334-1D7E-722A-C055-75C5683FF258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465EDE-881F-D843-8FA5-E4D4C07F1622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36788" y="1143000"/>
            <a:ext cx="23844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82BCCD-09CD-A64B-9E1D-56AAE443C9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753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82BCCD-09CD-A64B-9E1D-56AAE443C96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71584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424322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0EE6A-3BEA-A84E-9A76-6AF20325BF39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7DEDA-C276-CF45-91D2-00529C0F6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77549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05" y="2507618"/>
            <a:ext cx="6703695" cy="4184014"/>
          </a:xfrm>
        </p:spPr>
        <p:txBody>
          <a:bodyPr anchor="b"/>
          <a:lstStyle>
            <a:lvl1pPr>
              <a:defRPr sz="51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05" y="6731215"/>
            <a:ext cx="6703695" cy="2200274"/>
          </a:xfrm>
        </p:spPr>
        <p:txBody>
          <a:bodyPr/>
          <a:lstStyle>
            <a:lvl1pPr marL="0" indent="0">
              <a:buNone/>
              <a:defRPr sz="2040">
                <a:solidFill>
                  <a:schemeClr val="tx1"/>
                </a:solidFill>
              </a:defRPr>
            </a:lvl1pPr>
            <a:lvl2pPr marL="38862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0EE6A-3BEA-A84E-9A76-6AF20325BF39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7DEDA-C276-CF45-91D2-00529C0F6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14943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353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34778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0EE6A-3BEA-A84E-9A76-6AF20325BF39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7DEDA-C276-CF45-91D2-00529C0F6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54980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535519"/>
            <a:ext cx="6703695" cy="194415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5366" y="2465706"/>
            <a:ext cx="3288089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5366" y="3674110"/>
            <a:ext cx="3288089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34778" y="2465706"/>
            <a:ext cx="3304282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34778" y="3674110"/>
            <a:ext cx="3304282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0EE6A-3BEA-A84E-9A76-6AF20325BF39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7DEDA-C276-CF45-91D2-00529C0F6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94894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0EE6A-3BEA-A84E-9A76-6AF20325BF39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7DEDA-C276-CF45-91D2-00529C0F6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36146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0EE6A-3BEA-A84E-9A76-6AF20325BF39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7DEDA-C276-CF45-91D2-00529C0F6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3005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4282" y="1448226"/>
            <a:ext cx="3934778" cy="7147983"/>
          </a:xfrm>
        </p:spPr>
        <p:txBody>
          <a:bodyPr/>
          <a:lstStyle>
            <a:lvl1pPr>
              <a:defRPr sz="2720"/>
            </a:lvl1pPr>
            <a:lvl2pPr>
              <a:defRPr sz="2380"/>
            </a:lvl2pPr>
            <a:lvl3pPr>
              <a:defRPr sz="204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0EE6A-3BEA-A84E-9A76-6AF20325BF39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7DEDA-C276-CF45-91D2-00529C0F6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73063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304282" y="1448226"/>
            <a:ext cx="3934778" cy="7147983"/>
          </a:xfrm>
        </p:spPr>
        <p:txBody>
          <a:bodyPr anchor="t"/>
          <a:lstStyle>
            <a:lvl1pPr marL="0" indent="0">
              <a:buNone/>
              <a:defRPr sz="2720"/>
            </a:lvl1pPr>
            <a:lvl2pPr marL="388620" indent="0">
              <a:buNone/>
              <a:defRPr sz="2380"/>
            </a:lvl2pPr>
            <a:lvl3pPr marL="777240" indent="0">
              <a:buNone/>
              <a:defRPr sz="2040"/>
            </a:lvl3pPr>
            <a:lvl4pPr marL="1165860" indent="0">
              <a:buNone/>
              <a:defRPr sz="1700"/>
            </a:lvl4pPr>
            <a:lvl5pPr marL="1554480" indent="0">
              <a:buNone/>
              <a:defRPr sz="1700"/>
            </a:lvl5pPr>
            <a:lvl6pPr marL="1943100" indent="0">
              <a:buNone/>
              <a:defRPr sz="1700"/>
            </a:lvl6pPr>
            <a:lvl7pPr marL="2331720" indent="0">
              <a:buNone/>
              <a:defRPr sz="1700"/>
            </a:lvl7pPr>
            <a:lvl8pPr marL="2720340" indent="0">
              <a:buNone/>
              <a:defRPr sz="1700"/>
            </a:lvl8pPr>
            <a:lvl9pPr marL="3108960" indent="0">
              <a:buNone/>
              <a:defRPr sz="17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0EE6A-3BEA-A84E-9A76-6AF20325BF39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7DEDA-C276-CF45-91D2-00529C0F6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87975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0EE6A-3BEA-A84E-9A76-6AF20325BF39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7DEDA-C276-CF45-91D2-00529C0F6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5904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62124" y="535517"/>
            <a:ext cx="1675924" cy="852402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353" y="535517"/>
            <a:ext cx="4930616" cy="852402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0EE6A-3BEA-A84E-9A76-6AF20325BF39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7DEDA-C276-CF45-91D2-00529C0F6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3291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353" y="2677584"/>
            <a:ext cx="6703695" cy="6381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60EE6A-3BEA-A84E-9A76-6AF20325BF39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27DEDA-C276-CF45-91D2-00529C0F6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0995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77240" rtl="0" eaLnBrk="1" latinLnBrk="0" hangingPunct="1">
        <a:lnSpc>
          <a:spcPct val="90000"/>
        </a:lnSpc>
        <a:spcBef>
          <a:spcPct val="0"/>
        </a:spcBef>
        <a:buNone/>
        <a:defRPr sz="37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4310" indent="-194310" algn="l" defTabSz="777240" rtl="0" eaLnBrk="1" latinLnBrk="0" hangingPunct="1">
        <a:lnSpc>
          <a:spcPct val="90000"/>
        </a:lnSpc>
        <a:spcBef>
          <a:spcPts val="850"/>
        </a:spcBef>
        <a:buFont typeface="Arial" panose="020B0604020202020204" pitchFamily="34" charset="0"/>
        <a:buChar char="•"/>
        <a:defRPr sz="2380" kern="1200">
          <a:solidFill>
            <a:schemeClr val="tx1"/>
          </a:solidFill>
          <a:latin typeface="+mn-lt"/>
          <a:ea typeface="+mn-ea"/>
          <a:cs typeface="+mn-cs"/>
        </a:defRPr>
      </a:lvl1pPr>
      <a:lvl2pPr marL="5829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2pPr>
      <a:lvl3pPr marL="9715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601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74879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213741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5260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9146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3032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58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10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17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03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CF68AB-1D46-29F3-40A8-C6C6F917EA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D5A8F771-4F6C-D9E9-D959-280F46F97B46}"/>
              </a:ext>
            </a:extLst>
          </p:cNvPr>
          <p:cNvSpPr txBox="1"/>
          <p:nvPr/>
        </p:nvSpPr>
        <p:spPr>
          <a:xfrm>
            <a:off x="362110" y="347842"/>
            <a:ext cx="7410290" cy="126188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defRPr/>
            </a:pPr>
            <a:r>
              <a:rPr lang="en-US" sz="3600" b="1" kern="100" dirty="0">
                <a:solidFill>
                  <a:schemeClr val="accent5">
                    <a:lumMod val="50000"/>
                  </a:schemeClr>
                </a:solidFill>
                <a:latin typeface="Arial"/>
                <a:ea typeface="Calibri"/>
                <a:cs typeface="Arial"/>
              </a:rPr>
              <a:t>What is the Science of Reading? </a:t>
            </a:r>
          </a:p>
          <a:p>
            <a:pPr>
              <a:defRPr/>
            </a:pPr>
            <a:endParaRPr lang="en-US" sz="1600" b="1" kern="100" dirty="0">
              <a:solidFill>
                <a:schemeClr val="accent5">
                  <a:lumMod val="50000"/>
                </a:schemeClr>
              </a:solidFill>
              <a:latin typeface="Arial"/>
              <a:ea typeface="Calibri"/>
              <a:cs typeface="Arial"/>
            </a:endParaRPr>
          </a:p>
          <a:p>
            <a:pPr>
              <a:defRPr/>
            </a:pPr>
            <a:r>
              <a:rPr lang="en-US" sz="2400" b="1" kern="100" dirty="0">
                <a:solidFill>
                  <a:schemeClr val="accent5">
                    <a:lumMod val="50000"/>
                  </a:schemeClr>
                </a:solidFill>
                <a:latin typeface="Arial"/>
                <a:ea typeface="Calibri"/>
                <a:cs typeface="Arial"/>
              </a:rPr>
              <a:t>A Workshop for Parents/Caregivers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0DE2EAAD-0172-2301-A386-E8F24EABDACB}"/>
              </a:ext>
            </a:extLst>
          </p:cNvPr>
          <p:cNvSpPr/>
          <p:nvPr/>
        </p:nvSpPr>
        <p:spPr>
          <a:xfrm flipV="1">
            <a:off x="247748" y="4567441"/>
            <a:ext cx="7276897" cy="1439985"/>
          </a:xfrm>
          <a:prstGeom prst="rect">
            <a:avLst/>
          </a:prstGeom>
          <a:solidFill>
            <a:schemeClr val="accent5">
              <a:lumMod val="50000"/>
              <a:alpha val="7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697088A-BCA5-D4B5-6098-EEFFC9A854FF}"/>
              </a:ext>
            </a:extLst>
          </p:cNvPr>
          <p:cNvSpPr txBox="1"/>
          <p:nvPr/>
        </p:nvSpPr>
        <p:spPr>
          <a:xfrm>
            <a:off x="324419" y="4687268"/>
            <a:ext cx="719166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[School/Town Name] parents, please join us! At </a:t>
            </a:r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b="1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his interactive workshop, you’ll learn about how our local schools are teaching reading and writing, and you will receive ideas for supporting your child’s learning.</a:t>
            </a:r>
            <a:endParaRPr lang="en-US" b="1" kern="100" dirty="0">
              <a:solidFill>
                <a:schemeClr val="bg1"/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29461E6A-9612-9543-84D0-2B85240071B2}"/>
              </a:ext>
            </a:extLst>
          </p:cNvPr>
          <p:cNvCxnSpPr>
            <a:cxnSpLocks/>
          </p:cNvCxnSpPr>
          <p:nvPr/>
        </p:nvCxnSpPr>
        <p:spPr>
          <a:xfrm flipH="1">
            <a:off x="3928816" y="6308683"/>
            <a:ext cx="0" cy="228600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43EA8B6A-9353-5D63-6341-D3EF11193343}"/>
              </a:ext>
            </a:extLst>
          </p:cNvPr>
          <p:cNvSpPr txBox="1"/>
          <p:nvPr/>
        </p:nvSpPr>
        <p:spPr>
          <a:xfrm>
            <a:off x="137761" y="6420244"/>
            <a:ext cx="3705820" cy="18774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/>
            <a:r>
              <a:rPr lang="en-US" sz="2000" b="1" kern="100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What will </a:t>
            </a:r>
            <a:r>
              <a:rPr lang="en-US" sz="2000" b="1" kern="10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we do together?</a:t>
            </a:r>
            <a:endParaRPr lang="en-US" b="1" kern="100" dirty="0">
              <a:solidFill>
                <a:srgbClr val="26686D"/>
              </a:solidFill>
              <a:effectLst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L="579438" indent="-171450"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Meet &amp; Greet</a:t>
            </a:r>
          </a:p>
          <a:p>
            <a:pPr marL="579438" lvl="0" indent="-171450" defTabSz="914400">
              <a:buFont typeface="Arial" panose="020B0604020202020204" pitchFamily="34" charset="0"/>
              <a:buChar char="•"/>
              <a:defRPr/>
            </a:pPr>
            <a:r>
              <a:rPr lang="en-US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Receive Handouts and Information</a:t>
            </a:r>
          </a:p>
          <a:p>
            <a:pPr marL="579438" lvl="0" indent="-171450" defTabSz="914400">
              <a:buFont typeface="Arial" panose="020B0604020202020204" pitchFamily="34" charset="0"/>
              <a:buChar char="•"/>
              <a:defRPr/>
            </a:pPr>
            <a:r>
              <a:rPr lang="en-US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Watch our teaching demonstrations</a:t>
            </a:r>
          </a:p>
          <a:p>
            <a:pPr marL="579438" lvl="0" indent="-171450" defTabSz="914400">
              <a:buFont typeface="Arial" panose="020B0604020202020204" pitchFamily="34" charset="0"/>
              <a:buChar char="•"/>
              <a:defRPr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Share your ideas and questions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651B8B0-180D-DD2D-4353-97EFB8F57D75}"/>
              </a:ext>
            </a:extLst>
          </p:cNvPr>
          <p:cNvSpPr txBox="1"/>
          <p:nvPr/>
        </p:nvSpPr>
        <p:spPr>
          <a:xfrm>
            <a:off x="4288669" y="6441370"/>
            <a:ext cx="3227415" cy="2062103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1600" kern="100" dirty="0">
                <a:latin typeface="Arial"/>
                <a:cs typeface="Arial"/>
              </a:rPr>
              <a:t>Language interpretation services are available</a:t>
            </a:r>
            <a:r>
              <a:rPr lang="en-US" sz="1600" kern="100" dirty="0">
                <a:effectLst/>
                <a:latin typeface="Arial"/>
                <a:ea typeface="Aptos" panose="020B0004020202020204" pitchFamily="34" charset="0"/>
                <a:cs typeface="Arial"/>
              </a:rPr>
              <a:t>. Please contact [Name</a:t>
            </a:r>
            <a:r>
              <a:rPr lang="en-US" sz="1600" kern="100" dirty="0">
                <a:latin typeface="Arial"/>
                <a:ea typeface="Aptos" panose="020B0004020202020204" pitchFamily="34" charset="0"/>
                <a:cs typeface="Arial"/>
              </a:rPr>
              <a:t>]</a:t>
            </a:r>
            <a:r>
              <a:rPr lang="en-US" sz="1600" kern="100" dirty="0">
                <a:effectLst/>
                <a:latin typeface="Arial"/>
                <a:ea typeface="Aptos" panose="020B0004020202020204" pitchFamily="34" charset="0"/>
                <a:cs typeface="Arial"/>
              </a:rPr>
              <a:t> at </a:t>
            </a:r>
            <a:r>
              <a:rPr lang="en-US" sz="1600" kern="100" dirty="0">
                <a:latin typeface="Arial"/>
                <a:ea typeface="Aptos" panose="020B0004020202020204" pitchFamily="34" charset="0"/>
                <a:cs typeface="Arial"/>
              </a:rPr>
              <a:t>[</a:t>
            </a:r>
            <a:r>
              <a:rPr lang="en-US" sz="1600" kern="100" dirty="0">
                <a:effectLst/>
                <a:latin typeface="Arial"/>
                <a:ea typeface="Aptos" panose="020B0004020202020204" pitchFamily="34" charset="0"/>
                <a:cs typeface="Arial"/>
              </a:rPr>
              <a:t>Contact information to arrange]. </a:t>
            </a:r>
          </a:p>
          <a:p>
            <a:endParaRPr lang="en-US" sz="1600" kern="100" dirty="0">
              <a:latin typeface="Arial"/>
              <a:ea typeface="Aptos" panose="020B0004020202020204" pitchFamily="34" charset="0"/>
              <a:cs typeface="Arial"/>
            </a:endParaRPr>
          </a:p>
          <a:p>
            <a:r>
              <a:rPr lang="en-US" sz="1600" kern="100" dirty="0">
                <a:latin typeface="Arial"/>
                <a:ea typeface="Aptos" panose="020B0004020202020204" pitchFamily="34" charset="0"/>
                <a:cs typeface="Arial"/>
              </a:rPr>
              <a:t>[</a:t>
            </a:r>
            <a:r>
              <a:rPr lang="en-US" sz="1600" kern="100" dirty="0">
                <a:effectLst/>
                <a:latin typeface="Arial"/>
                <a:ea typeface="Aptos" panose="020B0004020202020204" pitchFamily="34" charset="0"/>
                <a:cs typeface="Arial"/>
              </a:rPr>
              <a:t>List other accom</a:t>
            </a:r>
            <a:r>
              <a:rPr lang="en-US" sz="1600" kern="100" dirty="0">
                <a:latin typeface="Arial"/>
                <a:ea typeface="Aptos" panose="020B0004020202020204" pitchFamily="34" charset="0"/>
                <a:cs typeface="Arial"/>
              </a:rPr>
              <a:t>mo</a:t>
            </a:r>
            <a:r>
              <a:rPr lang="en-US" sz="1600" kern="100" dirty="0">
                <a:effectLst/>
                <a:latin typeface="Arial"/>
                <a:ea typeface="Aptos" panose="020B0004020202020204" pitchFamily="34" charset="0"/>
                <a:cs typeface="Arial"/>
              </a:rPr>
              <a:t>dations such as childcare, meals, etc. that may be provided</a:t>
            </a:r>
            <a:r>
              <a:rPr lang="en-US" sz="1600" kern="100" dirty="0">
                <a:latin typeface="Arial"/>
                <a:ea typeface="Aptos" panose="020B0004020202020204" pitchFamily="34" charset="0"/>
                <a:cs typeface="Arial"/>
              </a:rPr>
              <a:t>].</a:t>
            </a:r>
            <a:r>
              <a:rPr lang="en-US" sz="1600" kern="100" dirty="0">
                <a:effectLst/>
                <a:latin typeface="Arial"/>
                <a:ea typeface="Aptos" panose="020B0004020202020204" pitchFamily="34" charset="0"/>
                <a:cs typeface="Arial"/>
              </a:rPr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3E116BF-1D1C-DCCC-CFC0-3C4D50E19146}"/>
              </a:ext>
            </a:extLst>
          </p:cNvPr>
          <p:cNvSpPr txBox="1"/>
          <p:nvPr/>
        </p:nvSpPr>
        <p:spPr>
          <a:xfrm>
            <a:off x="362110" y="2926986"/>
            <a:ext cx="3087476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ea typeface="Calibri"/>
                <a:cs typeface="Calibri"/>
              </a:rPr>
              <a:t>Replace this box with your school or organization logo</a:t>
            </a:r>
            <a:endParaRPr lang="en-US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18920E0-C82A-A5B5-9DC9-62AE9957C550}"/>
              </a:ext>
            </a:extLst>
          </p:cNvPr>
          <p:cNvSpPr txBox="1"/>
          <p:nvPr/>
        </p:nvSpPr>
        <p:spPr>
          <a:xfrm>
            <a:off x="362110" y="1760719"/>
            <a:ext cx="4134443" cy="104644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defTabSz="914377">
              <a:lnSpc>
                <a:spcPct val="100000"/>
              </a:lnSpc>
              <a:defRPr/>
            </a:pP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[Date] at [Time]</a:t>
            </a:r>
          </a:p>
          <a:p>
            <a:pPr defTabSz="914377">
              <a:defRPr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[Address or Virtual Link]</a:t>
            </a:r>
            <a:endParaRPr lang="en-US" sz="2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914377">
              <a:lnSpc>
                <a:spcPct val="100000"/>
              </a:lnSpc>
              <a:defRPr/>
            </a:pPr>
            <a:endParaRPr lang="en-US" sz="18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5" name="Picture 4" descr="A group of people sitting around a table&#10;&#10;AI-generated content may be incorrect.">
            <a:extLst>
              <a:ext uri="{FF2B5EF4-FFF2-40B4-BE49-F238E27FC236}">
                <a16:creationId xmlns:a16="http://schemas.microsoft.com/office/drawing/2014/main" id="{7396C5EB-8E56-AFB8-4690-58F4445EE95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81" t="43" r="381" b="23955"/>
          <a:stretch>
            <a:fillRect/>
          </a:stretch>
        </p:blipFill>
        <p:spPr>
          <a:xfrm>
            <a:off x="5176200" y="1988690"/>
            <a:ext cx="2305830" cy="222705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0678207-B313-B31A-FB18-3DA9D7639117}"/>
              </a:ext>
            </a:extLst>
          </p:cNvPr>
          <p:cNvSpPr txBox="1"/>
          <p:nvPr/>
        </p:nvSpPr>
        <p:spPr>
          <a:xfrm>
            <a:off x="3817141" y="9123318"/>
            <a:ext cx="3955259" cy="553998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0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Workshop materials were originally developed by the Ohio Statewide Family Engagement Center at The Ohio State University’s Center on Education and Training for Employment.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6EE8F334-1D7E-722A-C055-75C5683FF2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108" y="9102009"/>
            <a:ext cx="2997277" cy="553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48369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50fc2d3-a4da-4833-807e-532a7c27032f">
      <Terms xmlns="http://schemas.microsoft.com/office/infopath/2007/PartnerControls"/>
    </lcf76f155ced4ddcb4097134ff3c332f>
    <TaxCatchAll xmlns="896ac175-3b42-43cd-8614-4f2313477989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8EFB7A0301D0D47AC1265C617BE30F7" ma:contentTypeVersion="19" ma:contentTypeDescription="Create a new document." ma:contentTypeScope="" ma:versionID="849a357d4f9d93ba7dde9a59b7eb9d79">
  <xsd:schema xmlns:xsd="http://www.w3.org/2001/XMLSchema" xmlns:xs="http://www.w3.org/2001/XMLSchema" xmlns:p="http://schemas.microsoft.com/office/2006/metadata/properties" xmlns:ns2="950fc2d3-a4da-4833-807e-532a7c27032f" xmlns:ns3="896ac175-3b42-43cd-8614-4f2313477989" targetNamespace="http://schemas.microsoft.com/office/2006/metadata/properties" ma:root="true" ma:fieldsID="9412e49365b65e8e3bf5d27218c04562" ns2:_="" ns3:_="">
    <xsd:import namespace="950fc2d3-a4da-4833-807e-532a7c27032f"/>
    <xsd:import namespace="896ac175-3b42-43cd-8614-4f231347798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50fc2d3-a4da-4833-807e-532a7c27032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7b434354-605c-4a24-9fd5-b21458dd13e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96ac175-3b42-43cd-8614-4f2313477989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cd7a7f73-f4d3-46b0-b9fb-00befc8ff6ca}" ma:internalName="TaxCatchAll" ma:showField="CatchAllData" ma:web="896ac175-3b42-43cd-8614-4f231347798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7325FD9-E184-4982-9781-30D54F41FA83}">
  <ds:schemaRefs>
    <ds:schemaRef ds:uri="896ac175-3b42-43cd-8614-4f2313477989"/>
    <ds:schemaRef ds:uri="950fc2d3-a4da-4833-807e-532a7c27032f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1D79A661-2EAD-40C8-A86C-23151CD638F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50fc2d3-a4da-4833-807e-532a7c27032f"/>
    <ds:schemaRef ds:uri="896ac175-3b42-43cd-8614-4f231347798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21C0CDA-768C-4542-BAFB-E9DB7A736F7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46</TotalTime>
  <Words>159</Words>
  <Application>Microsoft Office PowerPoint</Application>
  <PresentationFormat>Custom</PresentationFormat>
  <Paragraphs>17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Sample Flyer Science of Reading Workshop</dc:title>
  <dc:creator>Meredith Wellman</dc:creator>
  <cp:lastModifiedBy>Wellman, Meredith</cp:lastModifiedBy>
  <cp:revision>4</cp:revision>
  <dcterms:created xsi:type="dcterms:W3CDTF">2021-11-01T15:49:44Z</dcterms:created>
  <dcterms:modified xsi:type="dcterms:W3CDTF">2026-08-27T15:55:48Z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0x010100B8EFB7A0301D0D47AC1265C617BE30F7</vt:lpwstr>
  </property>
  <property fmtid="{D5CDD505-2E9C-101B-9397-08002B2CF9AE}" pid="3" name="MediaServiceImageTags">
    <vt:lpwstr/>
  </property>
</Properties>
</file>