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77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2A31F28-E4B2-D47E-0BAD-034E725DDE3B}" name="Boone, Barbara" initials="BB" userId="S::boone.32@osu.edu::4d307720-9fe2-429f-952d-af46405ef1a4" providerId="AD"/>
  <p188:author id="{AEF5A473-913F-4755-59CB-E9245A61C61F}" name="Alvarez Padilla, Yesenia" initials="" userId="S::alvarezpadilla.1@osu.edu::fc4cdee5-342b-4857-b5ca-7ed126ff97dd" providerId="AD"/>
  <p188:author id="{F54F10D9-D1E3-A033-0DF2-36953FC4BB65}" name="Gherman, Whitney" initials="GW" userId="S::gherman.12@osu.edu::a9b68560-2ecb-47c8-affa-33456f853cb4" providerId="AD"/>
  <p188:author id="{87FB23DD-2D24-6C9E-207E-33C36F1E54F2}" name="Wellman, Meredith" initials="MW" userId="S::wellman.87@osu.edu::e1567fcf-e058-4566-af48-d81827ed67a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686D"/>
    <a:srgbClr val="BA0C2F"/>
    <a:srgbClr val="ED7D31"/>
    <a:srgbClr val="DCAA38"/>
    <a:srgbClr val="E6BC5E"/>
    <a:srgbClr val="D4C0FF"/>
    <a:srgbClr val="91427C"/>
    <a:srgbClr val="851E5E"/>
    <a:srgbClr val="1E5357"/>
    <a:srgbClr val="A7B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5B73E-E240-4A0D-AE6D-708F6C696A6E}" v="11" dt="2025-05-28T20:49:01.0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303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465EDE-881F-D843-8FA5-E4D4C07F1622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82BCCD-09CD-A64B-9E1D-56AAE443C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75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82BCCD-09CD-A64B-9E1D-56AAE443C96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158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2432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54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494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98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89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14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00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06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7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90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29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0EE6A-3BEA-A84E-9A76-6AF20325BF39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27DEDA-C276-CF45-91D2-00529C0F6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995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F68AB-1D46-29F3-40A8-C6C6F917E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5A8F771-4F6C-D9E9-D959-280F46F97B46}"/>
              </a:ext>
            </a:extLst>
          </p:cNvPr>
          <p:cNvSpPr txBox="1"/>
          <p:nvPr/>
        </p:nvSpPr>
        <p:spPr>
          <a:xfrm>
            <a:off x="461587" y="473711"/>
            <a:ext cx="4134443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lang="es-ES" sz="32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La ciencia de la lectura</a:t>
            </a:r>
            <a:endParaRPr lang="en-US" sz="14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  <a:p>
            <a:pPr>
              <a:defRPr/>
            </a:pP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Un taller para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Arial"/>
                <a:ea typeface="Calibri"/>
                <a:cs typeface="Arial"/>
              </a:rPr>
              <a:t>familias</a:t>
            </a:r>
            <a:endParaRPr lang="en-US" sz="2000" b="1" kern="100" dirty="0">
              <a:solidFill>
                <a:schemeClr val="accent5">
                  <a:lumMod val="50000"/>
                </a:schemeClr>
              </a:solidFill>
              <a:latin typeface="Arial"/>
              <a:ea typeface="Calibri"/>
              <a:cs typeface="Arial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DE2EAAD-0172-2301-A386-E8F24EABDACB}"/>
              </a:ext>
            </a:extLst>
          </p:cNvPr>
          <p:cNvSpPr/>
          <p:nvPr/>
        </p:nvSpPr>
        <p:spPr>
          <a:xfrm flipV="1">
            <a:off x="247750" y="4515238"/>
            <a:ext cx="7276897" cy="1192879"/>
          </a:xfrm>
          <a:prstGeom prst="rect">
            <a:avLst/>
          </a:prstGeom>
          <a:solidFill>
            <a:schemeClr val="accent5">
              <a:lumMod val="5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97088A-BCA5-D4B5-6098-EEFFC9A854FF}"/>
              </a:ext>
            </a:extLst>
          </p:cNvPr>
          <p:cNvSpPr txBox="1"/>
          <p:nvPr/>
        </p:nvSpPr>
        <p:spPr>
          <a:xfrm>
            <a:off x="290365" y="4650012"/>
            <a:ext cx="71916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Padres: en este taller interactivo, aprenderán sobre cómo nuestras escuelas locales enseñan a leer y escribir, y recibirán ideas para apoyar el aprendizaje de su hijo.</a:t>
            </a:r>
            <a:endParaRPr lang="en-US" b="1" kern="100" dirty="0">
              <a:solidFill>
                <a:schemeClr val="bg1"/>
              </a:solidFill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9461E6A-9612-9543-84D0-2B85240071B2}"/>
              </a:ext>
            </a:extLst>
          </p:cNvPr>
          <p:cNvCxnSpPr>
            <a:cxnSpLocks/>
          </p:cNvCxnSpPr>
          <p:nvPr/>
        </p:nvCxnSpPr>
        <p:spPr>
          <a:xfrm flipH="1">
            <a:off x="3928818" y="5968789"/>
            <a:ext cx="0" cy="22860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3EA8B6A-9353-5D63-6341-D3EF11193343}"/>
              </a:ext>
            </a:extLst>
          </p:cNvPr>
          <p:cNvSpPr txBox="1"/>
          <p:nvPr/>
        </p:nvSpPr>
        <p:spPr>
          <a:xfrm>
            <a:off x="137763" y="6080350"/>
            <a:ext cx="37058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¿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Qué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haremos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juntos</a:t>
            </a:r>
            <a:r>
              <a:rPr lang="en-US" sz="2000" b="1" kern="1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Aptos" panose="020B0004020202020204" pitchFamily="34" charset="0"/>
                <a:cs typeface="Calibri" panose="020F0502020204030204" pitchFamily="34" charset="0"/>
              </a:rPr>
              <a:t>?</a:t>
            </a:r>
            <a:endParaRPr lang="en-US" b="1" kern="100" dirty="0">
              <a:solidFill>
                <a:srgbClr val="26686D"/>
              </a:solidFill>
              <a:effectLst/>
              <a:latin typeface="Calibri" panose="020F0502020204030204" pitchFamily="34" charset="0"/>
              <a:ea typeface="Aptos" panose="020B0004020202020204" pitchFamily="34" charset="0"/>
              <a:cs typeface="Calibri" panose="020F050202020403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Conocer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otros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padres y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familias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9438" indent="-171450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Recibir folletos e información
Vea nuestras demostraciones didácticas
Comparta sus ideas y preguntas sobre la educación de su hijo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651B8B0-180D-DD2D-4353-97EFB8F57D75}"/>
              </a:ext>
            </a:extLst>
          </p:cNvPr>
          <p:cNvSpPr txBox="1"/>
          <p:nvPr/>
        </p:nvSpPr>
        <p:spPr>
          <a:xfrm>
            <a:off x="4288671" y="6101476"/>
            <a:ext cx="3227415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s-ES" sz="1600" kern="100" dirty="0">
                <a:latin typeface="Arial"/>
                <a:cs typeface="Arial"/>
              </a:rPr>
              <a:t>Se ofrecen servicios de interpretación de idiomas. Por favor, póngase en contacto con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[Name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  <a:r>
              <a:rPr lang="en-US" sz="1600" kern="100" dirty="0" err="1">
                <a:latin typeface="Arial"/>
                <a:ea typeface="Aptos" panose="020B0004020202020204" pitchFamily="34" charset="0"/>
                <a:cs typeface="Arial"/>
              </a:rPr>
              <a:t>en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Contact information to arrange]. </a:t>
            </a:r>
          </a:p>
          <a:p>
            <a:endParaRPr lang="en-US" sz="1600" kern="100" dirty="0">
              <a:latin typeface="Arial"/>
              <a:ea typeface="Aptos" panose="020B0004020202020204" pitchFamily="34" charset="0"/>
              <a:cs typeface="Arial"/>
            </a:endParaRPr>
          </a:p>
          <a:p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[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List other accom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mo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dations such as childcare, meals, etc. that may be provided</a:t>
            </a:r>
            <a:r>
              <a:rPr lang="en-US" sz="1600" kern="100" dirty="0">
                <a:latin typeface="Arial"/>
                <a:ea typeface="Aptos" panose="020B0004020202020204" pitchFamily="34" charset="0"/>
                <a:cs typeface="Arial"/>
              </a:rPr>
              <a:t>].</a:t>
            </a:r>
            <a:r>
              <a:rPr lang="en-US" sz="1600" kern="100" dirty="0">
                <a:effectLst/>
                <a:latin typeface="Arial"/>
                <a:ea typeface="Aptos" panose="020B0004020202020204" pitchFamily="34" charset="0"/>
                <a:cs typeface="Arial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E116BF-1D1C-DCCC-CFC0-3C4D50E19146}"/>
              </a:ext>
            </a:extLst>
          </p:cNvPr>
          <p:cNvSpPr txBox="1"/>
          <p:nvPr/>
        </p:nvSpPr>
        <p:spPr>
          <a:xfrm>
            <a:off x="4967320" y="8380912"/>
            <a:ext cx="1870114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Replace this box with your school or organization logo</a:t>
            </a:r>
            <a:endParaRPr lang="en-US" dirty="0"/>
          </a:p>
        </p:txBody>
      </p:sp>
      <p:pic>
        <p:nvPicPr>
          <p:cNvPr id="12" name="Graphic 11" descr="The Ohio State University Center on Education and Training for Employment logo.">
            <a:extLst>
              <a:ext uri="{FF2B5EF4-FFF2-40B4-BE49-F238E27FC236}">
                <a16:creationId xmlns:a16="http://schemas.microsoft.com/office/drawing/2014/main" id="{B43F9670-B0BD-7E6F-8A14-56645D6A6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219" y="8521644"/>
            <a:ext cx="2862908" cy="5157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C18920E0-C82A-A5B5-9DC9-62AE9957C550}"/>
              </a:ext>
            </a:extLst>
          </p:cNvPr>
          <p:cNvSpPr txBox="1"/>
          <p:nvPr/>
        </p:nvSpPr>
        <p:spPr>
          <a:xfrm>
            <a:off x="461588" y="2204207"/>
            <a:ext cx="4134443" cy="21544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defTabSz="914377">
              <a:lnSpc>
                <a:spcPct val="100000"/>
              </a:lnSpc>
              <a:defRPr/>
            </a:pP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[School/Town Name] ¡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Familias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, 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acompáñennos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por</a:t>
            </a:r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 favor!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[Date</a:t>
            </a:r>
            <a:r>
              <a:rPr lang="en-US" sz="2400" b="1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] a las 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[Time]</a:t>
            </a:r>
          </a:p>
          <a:p>
            <a:pPr defTabSz="914377">
              <a:defRPr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[Address or Virtual Link]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914377">
              <a:lnSpc>
                <a:spcPct val="100000"/>
              </a:lnSpc>
              <a:defRPr/>
            </a:pPr>
            <a:endParaRPr lang="en-US" sz="1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7396C5EB-8E56-AFB8-4690-58F4445EE95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456" y="279620"/>
            <a:ext cx="3129283" cy="39766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78207-B313-B31A-FB18-3DA9D7639117}"/>
              </a:ext>
            </a:extLst>
          </p:cNvPr>
          <p:cNvSpPr txBox="1"/>
          <p:nvPr/>
        </p:nvSpPr>
        <p:spPr>
          <a:xfrm>
            <a:off x="333411" y="9169332"/>
            <a:ext cx="3792273" cy="707886"/>
          </a:xfrm>
          <a:prstGeom prst="rect">
            <a:avLst/>
          </a:prstGeom>
          <a:noFill/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0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Los materiales del taller fueron desarrollados originalmente por el Centro de Participación Familiar del Estado de Ohio en el Centro de Educación y Capacitación para el Empleo de la Universidad Estatal de Ohio.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36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50fc2d3-a4da-4833-807e-532a7c27032f">
      <Terms xmlns="http://schemas.microsoft.com/office/infopath/2007/PartnerControls"/>
    </lcf76f155ced4ddcb4097134ff3c332f>
    <TaxCatchAll xmlns="896ac175-3b42-43cd-8614-4f231347798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EFB7A0301D0D47AC1265C617BE30F7" ma:contentTypeVersion="19" ma:contentTypeDescription="Create a new document." ma:contentTypeScope="" ma:versionID="849a357d4f9d93ba7dde9a59b7eb9d79">
  <xsd:schema xmlns:xsd="http://www.w3.org/2001/XMLSchema" xmlns:xs="http://www.w3.org/2001/XMLSchema" xmlns:p="http://schemas.microsoft.com/office/2006/metadata/properties" xmlns:ns2="950fc2d3-a4da-4833-807e-532a7c27032f" xmlns:ns3="896ac175-3b42-43cd-8614-4f2313477989" targetNamespace="http://schemas.microsoft.com/office/2006/metadata/properties" ma:root="true" ma:fieldsID="9412e49365b65e8e3bf5d27218c04562" ns2:_="" ns3:_="">
    <xsd:import namespace="950fc2d3-a4da-4833-807e-532a7c27032f"/>
    <xsd:import namespace="896ac175-3b42-43cd-8614-4f23134779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0fc2d3-a4da-4833-807e-532a7c2703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b434354-605c-4a24-9fd5-b21458dd13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ac175-3b42-43cd-8614-4f231347798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7a7f73-f4d3-46b0-b9fb-00befc8ff6ca}" ma:internalName="TaxCatchAll" ma:showField="CatchAllData" ma:web="896ac175-3b42-43cd-8614-4f23134779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325FD9-E184-4982-9781-30D54F41FA83}">
  <ds:schemaRefs>
    <ds:schemaRef ds:uri="896ac175-3b42-43cd-8614-4f2313477989"/>
    <ds:schemaRef ds:uri="950fc2d3-a4da-4833-807e-532a7c2703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21C0CDA-768C-4542-BAFB-E9DB7A736F7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D79A661-2EAD-40C8-A86C-23151CD638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0fc2d3-a4da-4833-807e-532a7c27032f"/>
    <ds:schemaRef ds:uri="896ac175-3b42-43cd-8614-4f23134779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184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Meredith Wellman;Yesenia Alvarez Padilla</dc:creator>
  <cp:lastModifiedBy>Wellman, Meredith</cp:lastModifiedBy>
  <cp:revision>4</cp:revision>
  <dcterms:created xsi:type="dcterms:W3CDTF">2021-11-01T15:49:44Z</dcterms:created>
  <dcterms:modified xsi:type="dcterms:W3CDTF">2025-06-04T19:22:26Z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0x010100B8EFB7A0301D0D47AC1265C617BE30F7</vt:lpwstr>
  </property>
  <property fmtid="{D5CDD505-2E9C-101B-9397-08002B2CF9AE}" pid="3" name="MediaServiceImageTags">
    <vt:lpwstr/>
  </property>
</Properties>
</file>