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Lst>
  <p:notesMasterIdLst>
    <p:notesMasterId r:id="rId47"/>
  </p:notesMasterIdLst>
  <p:sldIdLst>
    <p:sldId id="271" r:id="rId6"/>
    <p:sldId id="2147374266" r:id="rId7"/>
    <p:sldId id="375" r:id="rId8"/>
    <p:sldId id="2147374267" r:id="rId9"/>
    <p:sldId id="2147374080" r:id="rId10"/>
    <p:sldId id="2147374244" r:id="rId11"/>
    <p:sldId id="2147374135" r:id="rId12"/>
    <p:sldId id="2147374181" r:id="rId13"/>
    <p:sldId id="2147374268" r:id="rId14"/>
    <p:sldId id="2147374209" r:id="rId15"/>
    <p:sldId id="2147374164" r:id="rId16"/>
    <p:sldId id="2147374137" r:id="rId17"/>
    <p:sldId id="2147374138" r:id="rId18"/>
    <p:sldId id="2147374245" r:id="rId19"/>
    <p:sldId id="2147374242" r:id="rId20"/>
    <p:sldId id="2147374165" r:id="rId21"/>
    <p:sldId id="2147374276" r:id="rId22"/>
    <p:sldId id="2147374149" r:id="rId23"/>
    <p:sldId id="2147374252" r:id="rId24"/>
    <p:sldId id="2147374171" r:id="rId25"/>
    <p:sldId id="2147374298" r:id="rId26"/>
    <p:sldId id="2147374210" r:id="rId27"/>
    <p:sldId id="2147374142" r:id="rId28"/>
    <p:sldId id="2147374250" r:id="rId29"/>
    <p:sldId id="2147374249" r:id="rId30"/>
    <p:sldId id="2147374251" r:id="rId31"/>
    <p:sldId id="2147374167" r:id="rId32"/>
    <p:sldId id="2147374146" r:id="rId33"/>
    <p:sldId id="2147374166" r:id="rId34"/>
    <p:sldId id="2147374147" r:id="rId35"/>
    <p:sldId id="2147374182" r:id="rId36"/>
    <p:sldId id="2147374145" r:id="rId37"/>
    <p:sldId id="2147374231" r:id="rId38"/>
    <p:sldId id="2147374232" r:id="rId39"/>
    <p:sldId id="2147374277" r:id="rId40"/>
    <p:sldId id="2147374254" r:id="rId41"/>
    <p:sldId id="2147374229" r:id="rId42"/>
    <p:sldId id="2147374233" r:id="rId43"/>
    <p:sldId id="2147374234" r:id="rId44"/>
    <p:sldId id="2147374230" r:id="rId45"/>
    <p:sldId id="214737422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A31F28-E4B2-D47E-0BAD-034E725DDE3B}" name="Boone, Barbara" initials="BB" userId="S::boone.32@osu.edu::4d307720-9fe2-429f-952d-af46405ef1a4" providerId="AD"/>
  <p188:author id="{AEF5A473-913F-4755-59CB-E9245A61C61F}" name="Alvarez Padilla, Yesenia" initials="YA" userId="S::alvarezpadilla.1@osu.edu::fc4cdee5-342b-4857-b5ca-7ed126ff97dd" providerId="AD"/>
  <p188:author id="{0B30D78A-B8BB-E440-F758-EC0665739E45}" name="Haddad, Hind" initials="HH" userId="S::haddad.172@buckeyemail.osu.edu::140333d3-4db3-4f63-84cc-4be9799953bd" providerId="AD"/>
  <p188:author id="{889B47A7-FD0F-FCE8-96BA-6F86ED7684C8}" name="Duncan, Amy" initials="DA" userId="S::duncan.1393@buckeyemail.osu.edu::737018c9-68f7-40be-9c25-90b480be8edd" providerId="AD"/>
  <p188:author id="{87FB23DD-2D24-6C9E-207E-33C36F1E54F2}" name="Wellman, Meredith" initials="MW" userId="S::wellman.87@osu.edu::e1567fcf-e058-4566-af48-d81827ed67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686D"/>
    <a:srgbClr val="8CBE84"/>
    <a:srgbClr val="4A756A"/>
    <a:srgbClr val="D65828"/>
    <a:srgbClr val="3BBBBF"/>
    <a:srgbClr val="000000"/>
    <a:srgbClr val="CAE3D8"/>
    <a:srgbClr val="851E5E"/>
    <a:srgbClr val="B06E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7325B4-C9E7-495D-B8C0-02A14830F4A0}" v="297" dt="2025-05-28T16:50:19.1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680" autoAdjust="0"/>
  </p:normalViewPr>
  <p:slideViewPr>
    <p:cSldViewPr snapToGrid="0">
      <p:cViewPr varScale="1">
        <p:scale>
          <a:sx n="67" d="100"/>
          <a:sy n="67" d="100"/>
        </p:scale>
        <p:origin x="215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8FD06C-1252-4CE4-95C1-B6B54CF457A6}"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10C1F774-EA5E-49B7-AED1-60D36E147ABF}">
      <dgm:prSet phldrT="[Text]" phldr="0"/>
      <dgm:spPr/>
      <dgm:t>
        <a:bodyPr/>
        <a:lstStyle/>
        <a:p>
          <a:pPr>
            <a:defRPr b="1"/>
          </a:pPr>
          <a:r>
            <a:rPr lang="en-US" b="0">
              <a:latin typeface="Arial"/>
              <a:cs typeface="Arial"/>
            </a:rPr>
            <a:t>1800s</a:t>
          </a:r>
        </a:p>
      </dgm:t>
    </dgm:pt>
    <dgm:pt modelId="{D4C48C12-B2C5-40FC-A3B1-0D40166C7262}" type="parTrans" cxnId="{0BF91DBB-4CD7-4D0C-8732-AE3AA9CC3FFE}">
      <dgm:prSet/>
      <dgm:spPr/>
      <dgm:t>
        <a:bodyPr/>
        <a:lstStyle/>
        <a:p>
          <a:endParaRPr lang="en-US"/>
        </a:p>
      </dgm:t>
    </dgm:pt>
    <dgm:pt modelId="{6B8F8078-BEA5-4571-8CB0-52929853170F}" type="sibTrans" cxnId="{0BF91DBB-4CD7-4D0C-8732-AE3AA9CC3FFE}">
      <dgm:prSet/>
      <dgm:spPr/>
      <dgm:t>
        <a:bodyPr/>
        <a:lstStyle/>
        <a:p>
          <a:endParaRPr lang="en-US"/>
        </a:p>
      </dgm:t>
    </dgm:pt>
    <dgm:pt modelId="{53ADE3FE-7D3C-4203-AEE9-58B1E65782DC}">
      <dgm:prSet phldrT="[Text]" phldr="0"/>
      <dgm:spPr/>
      <dgm:t>
        <a:bodyPr/>
        <a:lstStyle/>
        <a:p>
          <a:pPr>
            <a:defRPr b="1"/>
          </a:pPr>
          <a:r>
            <a:rPr lang="en-US" b="0">
              <a:latin typeface="Arial"/>
              <a:cs typeface="Arial"/>
            </a:rPr>
            <a:t>1955</a:t>
          </a:r>
        </a:p>
      </dgm:t>
    </dgm:pt>
    <dgm:pt modelId="{890BF5D6-9704-4A9E-99A3-F69F4818D9B0}" type="parTrans" cxnId="{6421085C-FF0F-482A-B400-17CD277C0A79}">
      <dgm:prSet/>
      <dgm:spPr/>
      <dgm:t>
        <a:bodyPr/>
        <a:lstStyle/>
        <a:p>
          <a:endParaRPr lang="en-US"/>
        </a:p>
      </dgm:t>
    </dgm:pt>
    <dgm:pt modelId="{3C1E3F36-AF7D-4A60-ACF9-9E2FCC08A4AE}" type="sibTrans" cxnId="{6421085C-FF0F-482A-B400-17CD277C0A79}">
      <dgm:prSet/>
      <dgm:spPr/>
      <dgm:t>
        <a:bodyPr/>
        <a:lstStyle/>
        <a:p>
          <a:endParaRPr lang="en-US"/>
        </a:p>
      </dgm:t>
    </dgm:pt>
    <dgm:pt modelId="{E314D130-43B1-4290-8509-99255FAA2CDF}">
      <dgm:prSet phldrT="[Text]" phldr="0"/>
      <dgm:spPr/>
      <dgm:t>
        <a:bodyPr/>
        <a:lstStyle/>
        <a:p>
          <a:pPr>
            <a:defRPr b="1"/>
          </a:pPr>
          <a:r>
            <a:rPr lang="en-US" b="0">
              <a:latin typeface="Arial"/>
              <a:cs typeface="Arial"/>
            </a:rPr>
            <a:t>1967</a:t>
          </a:r>
        </a:p>
      </dgm:t>
    </dgm:pt>
    <dgm:pt modelId="{59C609FC-7DEB-4DD3-8793-584100BDB416}" type="parTrans" cxnId="{9D7977C9-DEE8-46E8-9DFC-D21672EEB19B}">
      <dgm:prSet/>
      <dgm:spPr/>
      <dgm:t>
        <a:bodyPr/>
        <a:lstStyle/>
        <a:p>
          <a:endParaRPr lang="en-US"/>
        </a:p>
      </dgm:t>
    </dgm:pt>
    <dgm:pt modelId="{3883A2CE-4CFD-4B85-87E5-2361992882FC}" type="sibTrans" cxnId="{9D7977C9-DEE8-46E8-9DFC-D21672EEB19B}">
      <dgm:prSet/>
      <dgm:spPr/>
      <dgm:t>
        <a:bodyPr/>
        <a:lstStyle/>
        <a:p>
          <a:endParaRPr lang="en-US"/>
        </a:p>
      </dgm:t>
    </dgm:pt>
    <dgm:pt modelId="{97CBAD9F-B99A-48FD-B9DD-5B331F9FEEA1}">
      <dgm:prSet phldrT="[Text]" phldr="0"/>
      <dgm:spPr/>
      <dgm:t>
        <a:bodyPr/>
        <a:lstStyle/>
        <a:p>
          <a:r>
            <a:rPr lang="es-ES" dirty="0">
              <a:latin typeface="Arial"/>
              <a:cs typeface="Arial"/>
            </a:rPr>
            <a:t>Aprender a leer: el gran debate</a:t>
          </a:r>
          <a:endParaRPr lang="en-US" dirty="0">
            <a:latin typeface="Arial"/>
            <a:cs typeface="Arial"/>
          </a:endParaRPr>
        </a:p>
      </dgm:t>
    </dgm:pt>
    <dgm:pt modelId="{24E736A1-AD32-4809-87E7-947ECA7CA37B}" type="parTrans" cxnId="{9A4E5CE5-4F4F-4832-864E-28D023AF3709}">
      <dgm:prSet/>
      <dgm:spPr/>
      <dgm:t>
        <a:bodyPr/>
        <a:lstStyle/>
        <a:p>
          <a:endParaRPr lang="en-US"/>
        </a:p>
      </dgm:t>
    </dgm:pt>
    <dgm:pt modelId="{997FB1F3-6F47-499D-855E-CBA67AE64DB7}" type="sibTrans" cxnId="{9A4E5CE5-4F4F-4832-864E-28D023AF3709}">
      <dgm:prSet/>
      <dgm:spPr/>
      <dgm:t>
        <a:bodyPr/>
        <a:lstStyle/>
        <a:p>
          <a:endParaRPr lang="en-US"/>
        </a:p>
      </dgm:t>
    </dgm:pt>
    <dgm:pt modelId="{DD5C960E-E41B-4DF0-998C-2F651AA5B2F3}">
      <dgm:prSet phldr="0"/>
      <dgm:spPr/>
      <dgm:t>
        <a:bodyPr/>
        <a:lstStyle/>
        <a:p>
          <a:pPr>
            <a:defRPr b="1"/>
          </a:pPr>
          <a:r>
            <a:rPr lang="en-US" b="0">
              <a:latin typeface="Arial"/>
              <a:cs typeface="Arial"/>
            </a:rPr>
            <a:t>1990s</a:t>
          </a:r>
          <a:endParaRPr lang="en-US">
            <a:latin typeface="Arial"/>
            <a:cs typeface="Arial"/>
          </a:endParaRPr>
        </a:p>
      </dgm:t>
    </dgm:pt>
    <dgm:pt modelId="{C70790E5-0147-4AE5-86E6-5F2A60854982}" type="parTrans" cxnId="{37AFE514-22D7-480A-A897-67BFA1898AC6}">
      <dgm:prSet/>
      <dgm:spPr/>
      <dgm:t>
        <a:bodyPr/>
        <a:lstStyle/>
        <a:p>
          <a:endParaRPr lang="en-US"/>
        </a:p>
      </dgm:t>
    </dgm:pt>
    <dgm:pt modelId="{067D14F7-5D3F-4D7C-A926-E8AC0DE4A1F8}" type="sibTrans" cxnId="{37AFE514-22D7-480A-A897-67BFA1898AC6}">
      <dgm:prSet/>
      <dgm:spPr/>
      <dgm:t>
        <a:bodyPr/>
        <a:lstStyle/>
        <a:p>
          <a:endParaRPr lang="en-US"/>
        </a:p>
      </dgm:t>
    </dgm:pt>
    <dgm:pt modelId="{E51D54E5-F3B3-4441-B6BA-576B94C4C5F2}">
      <dgm:prSet phldr="0"/>
      <dgm:spPr/>
      <dgm:t>
        <a:bodyPr/>
        <a:lstStyle/>
        <a:p>
          <a:r>
            <a:rPr lang="en-US" b="0" dirty="0" err="1">
              <a:latin typeface="Arial"/>
              <a:cs typeface="Arial"/>
            </a:rPr>
            <a:t>Alfabetización</a:t>
          </a:r>
          <a:r>
            <a:rPr lang="en-US" b="0" dirty="0">
              <a:latin typeface="Arial"/>
              <a:cs typeface="Arial"/>
            </a:rPr>
            <a:t> </a:t>
          </a:r>
          <a:r>
            <a:rPr lang="en-US" b="0" dirty="0" err="1">
              <a:latin typeface="Arial"/>
              <a:cs typeface="Arial"/>
            </a:rPr>
            <a:t>equilibrada</a:t>
          </a:r>
          <a:endParaRPr lang="en-US" dirty="0"/>
        </a:p>
      </dgm:t>
    </dgm:pt>
    <dgm:pt modelId="{BB72B10B-EB66-4CF7-ABD5-E996C3E787DC}" type="parTrans" cxnId="{C2890E2A-202C-4B4F-9867-4A1FD8291086}">
      <dgm:prSet/>
      <dgm:spPr/>
      <dgm:t>
        <a:bodyPr/>
        <a:lstStyle/>
        <a:p>
          <a:endParaRPr lang="en-US"/>
        </a:p>
      </dgm:t>
    </dgm:pt>
    <dgm:pt modelId="{A1301084-3666-4D01-BA9C-D5791A00734E}" type="sibTrans" cxnId="{C2890E2A-202C-4B4F-9867-4A1FD8291086}">
      <dgm:prSet/>
      <dgm:spPr/>
      <dgm:t>
        <a:bodyPr/>
        <a:lstStyle/>
        <a:p>
          <a:endParaRPr lang="en-US"/>
        </a:p>
      </dgm:t>
    </dgm:pt>
    <dgm:pt modelId="{BF462964-DCDA-43D2-9F2B-A111E1634643}">
      <dgm:prSet phldr="0"/>
      <dgm:spPr/>
      <dgm:t>
        <a:bodyPr/>
        <a:lstStyle/>
        <a:p>
          <a:pPr>
            <a:defRPr b="1"/>
          </a:pPr>
          <a:r>
            <a:rPr lang="en-US" b="0">
              <a:latin typeface="Arial"/>
              <a:cs typeface="Arial"/>
            </a:rPr>
            <a:t>2000</a:t>
          </a:r>
        </a:p>
      </dgm:t>
    </dgm:pt>
    <dgm:pt modelId="{A79319F8-64B6-4CD0-9AF5-87155F925A8A}" type="parTrans" cxnId="{74210A52-F6FE-4462-8A7C-6DA5728039A3}">
      <dgm:prSet/>
      <dgm:spPr/>
      <dgm:t>
        <a:bodyPr/>
        <a:lstStyle/>
        <a:p>
          <a:endParaRPr lang="en-US"/>
        </a:p>
      </dgm:t>
    </dgm:pt>
    <dgm:pt modelId="{F8EF9B44-210E-4A74-968D-4098FBF4FE7E}" type="sibTrans" cxnId="{74210A52-F6FE-4462-8A7C-6DA5728039A3}">
      <dgm:prSet/>
      <dgm:spPr/>
      <dgm:t>
        <a:bodyPr/>
        <a:lstStyle/>
        <a:p>
          <a:endParaRPr lang="en-US"/>
        </a:p>
      </dgm:t>
    </dgm:pt>
    <dgm:pt modelId="{4424DCF4-6904-444F-81E9-44B28FEC1183}">
      <dgm:prSet phldr="0"/>
      <dgm:spPr/>
      <dgm:t>
        <a:bodyPr/>
        <a:lstStyle/>
        <a:p>
          <a:r>
            <a:rPr lang="en-US" b="0" dirty="0">
              <a:latin typeface="Arial"/>
              <a:cs typeface="Arial"/>
            </a:rPr>
            <a:t>Sistema de </a:t>
          </a:r>
          <a:r>
            <a:rPr lang="en-US" b="0" dirty="0" err="1">
              <a:latin typeface="Arial"/>
              <a:cs typeface="Arial"/>
            </a:rPr>
            <a:t>tres</a:t>
          </a:r>
          <a:r>
            <a:rPr lang="en-US" b="0" dirty="0">
              <a:latin typeface="Arial"/>
              <a:cs typeface="Arial"/>
            </a:rPr>
            <a:t> </a:t>
          </a:r>
          <a:r>
            <a:rPr lang="en-US" b="0" dirty="0" err="1">
              <a:latin typeface="Arial"/>
              <a:cs typeface="Arial"/>
            </a:rPr>
            <a:t>pistas</a:t>
          </a:r>
          <a:endParaRPr lang="en-US" b="0" dirty="0">
            <a:latin typeface="Arial"/>
            <a:cs typeface="Arial"/>
          </a:endParaRPr>
        </a:p>
      </dgm:t>
    </dgm:pt>
    <dgm:pt modelId="{312C12AB-2DAA-4810-9CA5-31460CAA8C3B}" type="parTrans" cxnId="{D3E8C06D-168F-4B9B-AB0A-1B58ABE17C88}">
      <dgm:prSet/>
      <dgm:spPr/>
      <dgm:t>
        <a:bodyPr/>
        <a:lstStyle/>
        <a:p>
          <a:endParaRPr lang="en-US"/>
        </a:p>
      </dgm:t>
    </dgm:pt>
    <dgm:pt modelId="{C6A3D099-F563-4C39-9F62-6947ED037A3C}" type="sibTrans" cxnId="{D3E8C06D-168F-4B9B-AB0A-1B58ABE17C88}">
      <dgm:prSet/>
      <dgm:spPr/>
      <dgm:t>
        <a:bodyPr/>
        <a:lstStyle/>
        <a:p>
          <a:endParaRPr lang="en-US"/>
        </a:p>
      </dgm:t>
    </dgm:pt>
    <dgm:pt modelId="{248DBFFB-4169-42C9-949B-B6FA0CA4C6D5}">
      <dgm:prSet phldr="0"/>
      <dgm:spPr/>
      <dgm:t>
        <a:bodyPr/>
        <a:lstStyle/>
        <a:p>
          <a:r>
            <a:rPr lang="en-US" b="0" dirty="0">
              <a:latin typeface="Arial"/>
              <a:cs typeface="Arial"/>
            </a:rPr>
            <a:t>Palabra completa</a:t>
          </a:r>
        </a:p>
      </dgm:t>
    </dgm:pt>
    <dgm:pt modelId="{20FFE15D-DEA3-444C-8546-A68EA90ED8E7}" type="parTrans" cxnId="{52064D14-16E2-4236-A43E-34D26E398AC8}">
      <dgm:prSet/>
      <dgm:spPr/>
      <dgm:t>
        <a:bodyPr/>
        <a:lstStyle/>
        <a:p>
          <a:endParaRPr lang="en-US"/>
        </a:p>
      </dgm:t>
    </dgm:pt>
    <dgm:pt modelId="{504F8458-CD2A-42C6-B45E-73902933D5AD}" type="sibTrans" cxnId="{52064D14-16E2-4236-A43E-34D26E398AC8}">
      <dgm:prSet/>
      <dgm:spPr/>
      <dgm:t>
        <a:bodyPr/>
        <a:lstStyle/>
        <a:p>
          <a:endParaRPr lang="en-US"/>
        </a:p>
      </dgm:t>
    </dgm:pt>
    <dgm:pt modelId="{7A05D324-6CDA-43FA-8748-FDBD0B85F20B}" type="pres">
      <dgm:prSet presAssocID="{4A8FD06C-1252-4CE4-95C1-B6B54CF457A6}" presName="root" presStyleCnt="0">
        <dgm:presLayoutVars>
          <dgm:chMax/>
          <dgm:chPref/>
          <dgm:animLvl val="lvl"/>
        </dgm:presLayoutVars>
      </dgm:prSet>
      <dgm:spPr/>
    </dgm:pt>
    <dgm:pt modelId="{D13C68BE-77AA-411D-A5AF-3D922D96C1DE}" type="pres">
      <dgm:prSet presAssocID="{4A8FD06C-1252-4CE4-95C1-B6B54CF457A6}" presName="divider" presStyleLbl="fgAcc1" presStyleIdx="0" presStyleCnt="6"/>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23FDC8EC-7C39-469E-A6D7-78A1852E6DC7}" type="pres">
      <dgm:prSet presAssocID="{4A8FD06C-1252-4CE4-95C1-B6B54CF457A6}" presName="nodes" presStyleCnt="0">
        <dgm:presLayoutVars>
          <dgm:chMax/>
          <dgm:chPref/>
          <dgm:animLvl val="lvl"/>
        </dgm:presLayoutVars>
      </dgm:prSet>
      <dgm:spPr/>
    </dgm:pt>
    <dgm:pt modelId="{0D6CA7B3-4B8C-4C39-88C1-ECAF4856C337}" type="pres">
      <dgm:prSet presAssocID="{10C1F774-EA5E-49B7-AED1-60D36E147ABF}" presName="composite" presStyleCnt="0"/>
      <dgm:spPr/>
    </dgm:pt>
    <dgm:pt modelId="{570A3539-C13A-4F2A-B311-FB900360B7F8}" type="pres">
      <dgm:prSet presAssocID="{10C1F774-EA5E-49B7-AED1-60D36E147ABF}"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81B6E73-8966-4B64-B550-C1CE747C051F}" type="pres">
      <dgm:prSet presAssocID="{10C1F774-EA5E-49B7-AED1-60D36E147ABF}" presName="DropPinPlaceHolder" presStyleCnt="0"/>
      <dgm:spPr/>
    </dgm:pt>
    <dgm:pt modelId="{5D427059-F88E-4966-B18E-FACA0DAD0377}" type="pres">
      <dgm:prSet presAssocID="{10C1F774-EA5E-49B7-AED1-60D36E147ABF}" presName="DropPin" presStyleLbl="alignNode1" presStyleIdx="0" presStyleCnt="5"/>
      <dgm:spPr/>
    </dgm:pt>
    <dgm:pt modelId="{521736BB-CEF1-4BC0-A7C9-61A0BE9CC528}" type="pres">
      <dgm:prSet presAssocID="{10C1F774-EA5E-49B7-AED1-60D36E147ABF}" presName="Ellipse"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63A9512B-1887-4592-9CBC-D9AADC40043D}" type="pres">
      <dgm:prSet presAssocID="{10C1F774-EA5E-49B7-AED1-60D36E147ABF}" presName="L2TextContainer" presStyleLbl="revTx" presStyleIdx="0" presStyleCnt="10">
        <dgm:presLayoutVars>
          <dgm:bulletEnabled val="1"/>
        </dgm:presLayoutVars>
      </dgm:prSet>
      <dgm:spPr/>
    </dgm:pt>
    <dgm:pt modelId="{0D2D8399-B626-4A5C-81A8-9BE8A16B6F71}" type="pres">
      <dgm:prSet presAssocID="{10C1F774-EA5E-49B7-AED1-60D36E147ABF}" presName="L1TextContainer" presStyleLbl="revTx" presStyleIdx="1" presStyleCnt="10">
        <dgm:presLayoutVars>
          <dgm:chMax val="1"/>
          <dgm:chPref val="1"/>
          <dgm:bulletEnabled val="1"/>
        </dgm:presLayoutVars>
      </dgm:prSet>
      <dgm:spPr/>
    </dgm:pt>
    <dgm:pt modelId="{B99046C1-4B0D-4233-AE78-796C0B025420}" type="pres">
      <dgm:prSet presAssocID="{10C1F774-EA5E-49B7-AED1-60D36E147ABF}" presName="ConnectLine" presStyleLbl="sibTrans1D1" presStyleIdx="0" presStyleCnt="5"/>
      <dgm:spPr>
        <a:noFill/>
        <a:ln w="12700" cap="flat" cmpd="sng" algn="ctr">
          <a:solidFill>
            <a:schemeClr val="accent1">
              <a:hueOff val="0"/>
              <a:satOff val="0"/>
              <a:lumOff val="0"/>
              <a:alphaOff val="0"/>
            </a:schemeClr>
          </a:solidFill>
          <a:prstDash val="dash"/>
          <a:miter lim="800000"/>
        </a:ln>
        <a:effectLst/>
      </dgm:spPr>
    </dgm:pt>
    <dgm:pt modelId="{333732A1-C265-4E96-97A2-35DA745D5784}" type="pres">
      <dgm:prSet presAssocID="{10C1F774-EA5E-49B7-AED1-60D36E147ABF}" presName="EmptyPlaceHolder" presStyleCnt="0"/>
      <dgm:spPr/>
    </dgm:pt>
    <dgm:pt modelId="{D0A4C05B-3BCA-43E4-B0DA-0CC4B045259B}" type="pres">
      <dgm:prSet presAssocID="{6B8F8078-BEA5-4571-8CB0-52929853170F}" presName="spaceBetweenRectangles" presStyleCnt="0"/>
      <dgm:spPr/>
    </dgm:pt>
    <dgm:pt modelId="{4920C8E0-5228-4AD3-8ADD-CA756A383091}" type="pres">
      <dgm:prSet presAssocID="{53ADE3FE-7D3C-4203-AEE9-58B1E65782DC}" presName="composite" presStyleCnt="0"/>
      <dgm:spPr/>
    </dgm:pt>
    <dgm:pt modelId="{47E9618F-3F83-466F-B554-D7EB8A9DF15B}" type="pres">
      <dgm:prSet presAssocID="{53ADE3FE-7D3C-4203-AEE9-58B1E65782DC}"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BECC578-9684-45CE-85BD-306D779E9DD3}" type="pres">
      <dgm:prSet presAssocID="{53ADE3FE-7D3C-4203-AEE9-58B1E65782DC}" presName="DropPinPlaceHolder" presStyleCnt="0"/>
      <dgm:spPr/>
    </dgm:pt>
    <dgm:pt modelId="{FE3DAB6E-BBED-4B7B-BC49-F8429FE64738}" type="pres">
      <dgm:prSet presAssocID="{53ADE3FE-7D3C-4203-AEE9-58B1E65782DC}" presName="DropPin" presStyleLbl="alignNode1" presStyleIdx="1" presStyleCnt="5"/>
      <dgm:spPr/>
    </dgm:pt>
    <dgm:pt modelId="{C11C3DCD-C632-4E3E-85F8-3DE0A9BB43D7}" type="pres">
      <dgm:prSet presAssocID="{53ADE3FE-7D3C-4203-AEE9-58B1E65782DC}" presName="Ellipse"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3A38DA97-2C59-47D9-B5F3-4F046B044321}" type="pres">
      <dgm:prSet presAssocID="{53ADE3FE-7D3C-4203-AEE9-58B1E65782DC}" presName="L2TextContainer" presStyleLbl="revTx" presStyleIdx="2" presStyleCnt="10">
        <dgm:presLayoutVars>
          <dgm:bulletEnabled val="1"/>
        </dgm:presLayoutVars>
      </dgm:prSet>
      <dgm:spPr/>
    </dgm:pt>
    <dgm:pt modelId="{425D819D-72E9-4FEF-9C69-BC6BEDC66AD0}" type="pres">
      <dgm:prSet presAssocID="{53ADE3FE-7D3C-4203-AEE9-58B1E65782DC}" presName="L1TextContainer" presStyleLbl="revTx" presStyleIdx="3" presStyleCnt="10">
        <dgm:presLayoutVars>
          <dgm:chMax val="1"/>
          <dgm:chPref val="1"/>
          <dgm:bulletEnabled val="1"/>
        </dgm:presLayoutVars>
      </dgm:prSet>
      <dgm:spPr/>
    </dgm:pt>
    <dgm:pt modelId="{087B5EAE-BBBA-4DD6-B9AC-3F256A13E462}" type="pres">
      <dgm:prSet presAssocID="{53ADE3FE-7D3C-4203-AEE9-58B1E65782DC}" presName="ConnectLine" presStyleLbl="sibTrans1D1" presStyleIdx="1" presStyleCnt="5"/>
      <dgm:spPr>
        <a:noFill/>
        <a:ln w="12700" cap="flat" cmpd="sng" algn="ctr">
          <a:solidFill>
            <a:schemeClr val="accent1">
              <a:hueOff val="0"/>
              <a:satOff val="0"/>
              <a:lumOff val="0"/>
              <a:alphaOff val="0"/>
            </a:schemeClr>
          </a:solidFill>
          <a:prstDash val="dash"/>
          <a:miter lim="800000"/>
        </a:ln>
        <a:effectLst/>
      </dgm:spPr>
    </dgm:pt>
    <dgm:pt modelId="{E632155D-0FBA-4F92-B3D0-700A162EAAB8}" type="pres">
      <dgm:prSet presAssocID="{53ADE3FE-7D3C-4203-AEE9-58B1E65782DC}" presName="EmptyPlaceHolder" presStyleCnt="0"/>
      <dgm:spPr/>
    </dgm:pt>
    <dgm:pt modelId="{DC78D848-EF9A-4EFB-A7F7-4C5F4FC673D0}" type="pres">
      <dgm:prSet presAssocID="{3C1E3F36-AF7D-4A60-ACF9-9E2FCC08A4AE}" presName="spaceBetweenRectangles" presStyleCnt="0"/>
      <dgm:spPr/>
    </dgm:pt>
    <dgm:pt modelId="{6DEAA853-F3C4-40B2-81D8-CE92230AFD24}" type="pres">
      <dgm:prSet presAssocID="{E314D130-43B1-4290-8509-99255FAA2CDF}" presName="composite" presStyleCnt="0"/>
      <dgm:spPr/>
    </dgm:pt>
    <dgm:pt modelId="{6C2DFDC1-3C7F-4D67-991A-A6D35B0C3F99}" type="pres">
      <dgm:prSet presAssocID="{E314D130-43B1-4290-8509-99255FAA2CDF}"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6561711-ABA7-4A42-A1F2-0C07AA87781A}" type="pres">
      <dgm:prSet presAssocID="{E314D130-43B1-4290-8509-99255FAA2CDF}" presName="DropPinPlaceHolder" presStyleCnt="0"/>
      <dgm:spPr/>
    </dgm:pt>
    <dgm:pt modelId="{1404D9B9-D353-492B-AEA1-354D0715374A}" type="pres">
      <dgm:prSet presAssocID="{E314D130-43B1-4290-8509-99255FAA2CDF}" presName="DropPin" presStyleLbl="alignNode1" presStyleIdx="2" presStyleCnt="5"/>
      <dgm:spPr/>
    </dgm:pt>
    <dgm:pt modelId="{49063B37-BCA4-408F-9681-2218269DB230}" type="pres">
      <dgm:prSet presAssocID="{E314D130-43B1-4290-8509-99255FAA2CDF}" presName="Ellipse"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4BE2C1C0-92A3-4D01-93D6-1146B62B4A27}" type="pres">
      <dgm:prSet presAssocID="{E314D130-43B1-4290-8509-99255FAA2CDF}" presName="L2TextContainer" presStyleLbl="revTx" presStyleIdx="4" presStyleCnt="10">
        <dgm:presLayoutVars>
          <dgm:bulletEnabled val="1"/>
        </dgm:presLayoutVars>
      </dgm:prSet>
      <dgm:spPr/>
    </dgm:pt>
    <dgm:pt modelId="{C4487326-A5FF-4D29-A325-0D4673B39022}" type="pres">
      <dgm:prSet presAssocID="{E314D130-43B1-4290-8509-99255FAA2CDF}" presName="L1TextContainer" presStyleLbl="revTx" presStyleIdx="5" presStyleCnt="10">
        <dgm:presLayoutVars>
          <dgm:chMax val="1"/>
          <dgm:chPref val="1"/>
          <dgm:bulletEnabled val="1"/>
        </dgm:presLayoutVars>
      </dgm:prSet>
      <dgm:spPr/>
    </dgm:pt>
    <dgm:pt modelId="{CC2DBFE7-AB16-4CB1-B1AE-099ACF859BF1}" type="pres">
      <dgm:prSet presAssocID="{E314D130-43B1-4290-8509-99255FAA2CDF}" presName="ConnectLine" presStyleLbl="sibTrans1D1" presStyleIdx="2" presStyleCnt="5"/>
      <dgm:spPr>
        <a:noFill/>
        <a:ln w="12700" cap="flat" cmpd="sng" algn="ctr">
          <a:solidFill>
            <a:schemeClr val="accent1">
              <a:hueOff val="0"/>
              <a:satOff val="0"/>
              <a:lumOff val="0"/>
              <a:alphaOff val="0"/>
            </a:schemeClr>
          </a:solidFill>
          <a:prstDash val="dash"/>
          <a:miter lim="800000"/>
        </a:ln>
        <a:effectLst/>
      </dgm:spPr>
    </dgm:pt>
    <dgm:pt modelId="{B8BCE3A5-B655-414F-AF79-063F0047CA96}" type="pres">
      <dgm:prSet presAssocID="{E314D130-43B1-4290-8509-99255FAA2CDF}" presName="EmptyPlaceHolder" presStyleCnt="0"/>
      <dgm:spPr/>
    </dgm:pt>
    <dgm:pt modelId="{8C3DC5BF-72EF-4DC8-BAFC-2290DFA82715}" type="pres">
      <dgm:prSet presAssocID="{3883A2CE-4CFD-4B85-87E5-2361992882FC}" presName="spaceBetweenRectangles" presStyleCnt="0"/>
      <dgm:spPr/>
    </dgm:pt>
    <dgm:pt modelId="{341CC383-594A-4F35-9B75-210DA4CC64B2}" type="pres">
      <dgm:prSet presAssocID="{DD5C960E-E41B-4DF0-998C-2F651AA5B2F3}" presName="composite" presStyleCnt="0"/>
      <dgm:spPr/>
    </dgm:pt>
    <dgm:pt modelId="{577DBEB1-9F7E-43F6-B1D2-3B838C9C4F05}" type="pres">
      <dgm:prSet presAssocID="{DD5C960E-E41B-4DF0-998C-2F651AA5B2F3}"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ADD5F1F-3373-482E-8CE4-C145AD1E0316}" type="pres">
      <dgm:prSet presAssocID="{DD5C960E-E41B-4DF0-998C-2F651AA5B2F3}" presName="DropPinPlaceHolder" presStyleCnt="0"/>
      <dgm:spPr/>
    </dgm:pt>
    <dgm:pt modelId="{696F3FD9-926E-438F-AC03-231601AD5359}" type="pres">
      <dgm:prSet presAssocID="{DD5C960E-E41B-4DF0-998C-2F651AA5B2F3}" presName="DropPin" presStyleLbl="alignNode1" presStyleIdx="3" presStyleCnt="5"/>
      <dgm:spPr/>
    </dgm:pt>
    <dgm:pt modelId="{FB139777-7302-4EFE-A3EC-5EF728F3A2B8}" type="pres">
      <dgm:prSet presAssocID="{DD5C960E-E41B-4DF0-998C-2F651AA5B2F3}" presName="Ellipse"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3B7B441A-60EA-45B3-9D8C-751EC04FCBB1}" type="pres">
      <dgm:prSet presAssocID="{DD5C960E-E41B-4DF0-998C-2F651AA5B2F3}" presName="L2TextContainer" presStyleLbl="revTx" presStyleIdx="6" presStyleCnt="10">
        <dgm:presLayoutVars>
          <dgm:bulletEnabled val="1"/>
        </dgm:presLayoutVars>
      </dgm:prSet>
      <dgm:spPr/>
    </dgm:pt>
    <dgm:pt modelId="{EB1B1595-CED8-4799-BFA3-CE902CC6961B}" type="pres">
      <dgm:prSet presAssocID="{DD5C960E-E41B-4DF0-998C-2F651AA5B2F3}" presName="L1TextContainer" presStyleLbl="revTx" presStyleIdx="7" presStyleCnt="10">
        <dgm:presLayoutVars>
          <dgm:chMax val="1"/>
          <dgm:chPref val="1"/>
          <dgm:bulletEnabled val="1"/>
        </dgm:presLayoutVars>
      </dgm:prSet>
      <dgm:spPr/>
    </dgm:pt>
    <dgm:pt modelId="{19ADD99A-D703-44D8-ABD9-C694485CB38B}" type="pres">
      <dgm:prSet presAssocID="{DD5C960E-E41B-4DF0-998C-2F651AA5B2F3}" presName="ConnectLine" presStyleLbl="sibTrans1D1" presStyleIdx="3" presStyleCnt="5"/>
      <dgm:spPr>
        <a:noFill/>
        <a:ln w="12700" cap="flat" cmpd="sng" algn="ctr">
          <a:solidFill>
            <a:schemeClr val="accent1">
              <a:hueOff val="0"/>
              <a:satOff val="0"/>
              <a:lumOff val="0"/>
              <a:alphaOff val="0"/>
            </a:schemeClr>
          </a:solidFill>
          <a:prstDash val="dash"/>
          <a:miter lim="800000"/>
        </a:ln>
        <a:effectLst/>
      </dgm:spPr>
    </dgm:pt>
    <dgm:pt modelId="{A7275012-1FBF-4F3C-B472-9FEBE9004FD6}" type="pres">
      <dgm:prSet presAssocID="{DD5C960E-E41B-4DF0-998C-2F651AA5B2F3}" presName="EmptyPlaceHolder" presStyleCnt="0"/>
      <dgm:spPr/>
    </dgm:pt>
    <dgm:pt modelId="{251F3414-AA19-4059-A665-C2374921D13C}" type="pres">
      <dgm:prSet presAssocID="{067D14F7-5D3F-4D7C-A926-E8AC0DE4A1F8}" presName="spaceBetweenRectangles" presStyleCnt="0"/>
      <dgm:spPr/>
    </dgm:pt>
    <dgm:pt modelId="{98F218B5-CC17-47B5-8845-8611012D84C2}" type="pres">
      <dgm:prSet presAssocID="{BF462964-DCDA-43D2-9F2B-A111E1634643}" presName="composite" presStyleCnt="0"/>
      <dgm:spPr/>
    </dgm:pt>
    <dgm:pt modelId="{FFB6FCE9-6E2F-46EA-B387-D1D2296519A1}" type="pres">
      <dgm:prSet presAssocID="{BF462964-DCDA-43D2-9F2B-A111E1634643}"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1C0FEFE-8274-4900-B274-3B964A7304BD}" type="pres">
      <dgm:prSet presAssocID="{BF462964-DCDA-43D2-9F2B-A111E1634643}" presName="DropPinPlaceHolder" presStyleCnt="0"/>
      <dgm:spPr/>
    </dgm:pt>
    <dgm:pt modelId="{452E3AFF-1410-438B-88F8-B7EEE1F84681}" type="pres">
      <dgm:prSet presAssocID="{BF462964-DCDA-43D2-9F2B-A111E1634643}" presName="DropPin" presStyleLbl="alignNode1" presStyleIdx="4" presStyleCnt="5"/>
      <dgm:spPr/>
    </dgm:pt>
    <dgm:pt modelId="{3FE0FA4E-ABD7-49AD-AFDF-295106BCBA94}" type="pres">
      <dgm:prSet presAssocID="{BF462964-DCDA-43D2-9F2B-A111E1634643}" presName="Ellipse"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4FA444D3-EBBA-4B78-AE01-A73EB6546D9C}" type="pres">
      <dgm:prSet presAssocID="{BF462964-DCDA-43D2-9F2B-A111E1634643}" presName="L2TextContainer" presStyleLbl="revTx" presStyleIdx="8" presStyleCnt="10">
        <dgm:presLayoutVars>
          <dgm:bulletEnabled val="1"/>
        </dgm:presLayoutVars>
      </dgm:prSet>
      <dgm:spPr/>
    </dgm:pt>
    <dgm:pt modelId="{C40350B7-14C2-4851-9FD9-178C1D65EB65}" type="pres">
      <dgm:prSet presAssocID="{BF462964-DCDA-43D2-9F2B-A111E1634643}" presName="L1TextContainer" presStyleLbl="revTx" presStyleIdx="9" presStyleCnt="10">
        <dgm:presLayoutVars>
          <dgm:chMax val="1"/>
          <dgm:chPref val="1"/>
          <dgm:bulletEnabled val="1"/>
        </dgm:presLayoutVars>
      </dgm:prSet>
      <dgm:spPr/>
    </dgm:pt>
    <dgm:pt modelId="{7794D940-4FD2-4330-84BD-CE945E6F78D8}" type="pres">
      <dgm:prSet presAssocID="{BF462964-DCDA-43D2-9F2B-A111E1634643}" presName="ConnectLine" presStyleLbl="sibTrans1D1" presStyleIdx="4" presStyleCnt="5"/>
      <dgm:spPr>
        <a:noFill/>
        <a:ln w="12700" cap="flat" cmpd="sng" algn="ctr">
          <a:solidFill>
            <a:schemeClr val="accent1">
              <a:hueOff val="0"/>
              <a:satOff val="0"/>
              <a:lumOff val="0"/>
              <a:alphaOff val="0"/>
            </a:schemeClr>
          </a:solidFill>
          <a:prstDash val="dash"/>
          <a:miter lim="800000"/>
        </a:ln>
        <a:effectLst/>
      </dgm:spPr>
    </dgm:pt>
    <dgm:pt modelId="{BCF85297-9095-4191-83BE-F851DD48CD95}" type="pres">
      <dgm:prSet presAssocID="{BF462964-DCDA-43D2-9F2B-A111E1634643}" presName="EmptyPlaceHolder" presStyleCnt="0"/>
      <dgm:spPr/>
    </dgm:pt>
  </dgm:ptLst>
  <dgm:cxnLst>
    <dgm:cxn modelId="{52064D14-16E2-4236-A43E-34D26E398AC8}" srcId="{DD5C960E-E41B-4DF0-998C-2F651AA5B2F3}" destId="{248DBFFB-4169-42C9-949B-B6FA0CA4C6D5}" srcOrd="2" destOrd="0" parTransId="{20FFE15D-DEA3-444C-8546-A68EA90ED8E7}" sibTransId="{504F8458-CD2A-42C6-B45E-73902933D5AD}"/>
    <dgm:cxn modelId="{37AFE514-22D7-480A-A897-67BFA1898AC6}" srcId="{4A8FD06C-1252-4CE4-95C1-B6B54CF457A6}" destId="{DD5C960E-E41B-4DF0-998C-2F651AA5B2F3}" srcOrd="3" destOrd="0" parTransId="{C70790E5-0147-4AE5-86E6-5F2A60854982}" sibTransId="{067D14F7-5D3F-4D7C-A926-E8AC0DE4A1F8}"/>
    <dgm:cxn modelId="{9939FF29-2194-4266-9486-5A871A210433}" type="presOf" srcId="{53ADE3FE-7D3C-4203-AEE9-58B1E65782DC}" destId="{425D819D-72E9-4FEF-9C69-BC6BEDC66AD0}" srcOrd="0" destOrd="0" presId="urn:microsoft.com/office/officeart/2017/3/layout/DropPinTimeline"/>
    <dgm:cxn modelId="{C2890E2A-202C-4B4F-9867-4A1FD8291086}" srcId="{DD5C960E-E41B-4DF0-998C-2F651AA5B2F3}" destId="{E51D54E5-F3B3-4441-B6BA-576B94C4C5F2}" srcOrd="0" destOrd="0" parTransId="{BB72B10B-EB66-4CF7-ABD5-E996C3E787DC}" sibTransId="{A1301084-3666-4D01-BA9C-D5791A00734E}"/>
    <dgm:cxn modelId="{6421085C-FF0F-482A-B400-17CD277C0A79}" srcId="{4A8FD06C-1252-4CE4-95C1-B6B54CF457A6}" destId="{53ADE3FE-7D3C-4203-AEE9-58B1E65782DC}" srcOrd="1" destOrd="0" parTransId="{890BF5D6-9704-4A9E-99A3-F69F4818D9B0}" sibTransId="{3C1E3F36-AF7D-4A60-ACF9-9E2FCC08A4AE}"/>
    <dgm:cxn modelId="{4A187C63-B82E-4337-98C6-1FEC934C7950}" type="presOf" srcId="{4A8FD06C-1252-4CE4-95C1-B6B54CF457A6}" destId="{7A05D324-6CDA-43FA-8748-FDBD0B85F20B}" srcOrd="0" destOrd="0" presId="urn:microsoft.com/office/officeart/2017/3/layout/DropPinTimeline"/>
    <dgm:cxn modelId="{DA775565-9A2A-4D30-9F35-7A4FDA975C37}" type="presOf" srcId="{97CBAD9F-B99A-48FD-B9DD-5B331F9FEEA1}" destId="{4BE2C1C0-92A3-4D01-93D6-1146B62B4A27}" srcOrd="0" destOrd="0" presId="urn:microsoft.com/office/officeart/2017/3/layout/DropPinTimeline"/>
    <dgm:cxn modelId="{D3E8C06D-168F-4B9B-AB0A-1B58ABE17C88}" srcId="{DD5C960E-E41B-4DF0-998C-2F651AA5B2F3}" destId="{4424DCF4-6904-444F-81E9-44B28FEC1183}" srcOrd="1" destOrd="0" parTransId="{312C12AB-2DAA-4810-9CA5-31460CAA8C3B}" sibTransId="{C6A3D099-F563-4C39-9F62-6947ED037A3C}"/>
    <dgm:cxn modelId="{2AA6B06F-856F-4842-B66D-FDF3C94988CA}" type="presOf" srcId="{E314D130-43B1-4290-8509-99255FAA2CDF}" destId="{C4487326-A5FF-4D29-A325-0D4673B39022}" srcOrd="0" destOrd="0" presId="urn:microsoft.com/office/officeart/2017/3/layout/DropPinTimeline"/>
    <dgm:cxn modelId="{74210A52-F6FE-4462-8A7C-6DA5728039A3}" srcId="{4A8FD06C-1252-4CE4-95C1-B6B54CF457A6}" destId="{BF462964-DCDA-43D2-9F2B-A111E1634643}" srcOrd="4" destOrd="0" parTransId="{A79319F8-64B6-4CD0-9AF5-87155F925A8A}" sibTransId="{F8EF9B44-210E-4A74-968D-4098FBF4FE7E}"/>
    <dgm:cxn modelId="{BB8BA498-09E2-4576-8819-CBA7BBB7CC9E}" type="presOf" srcId="{10C1F774-EA5E-49B7-AED1-60D36E147ABF}" destId="{0D2D8399-B626-4A5C-81A8-9BE8A16B6F71}" srcOrd="0" destOrd="0" presId="urn:microsoft.com/office/officeart/2017/3/layout/DropPinTimeline"/>
    <dgm:cxn modelId="{5802E2B5-0376-438B-BFE3-B90EC1FFDF62}" type="presOf" srcId="{248DBFFB-4169-42C9-949B-B6FA0CA4C6D5}" destId="{3B7B441A-60EA-45B3-9D8C-751EC04FCBB1}" srcOrd="0" destOrd="2" presId="urn:microsoft.com/office/officeart/2017/3/layout/DropPinTimeline"/>
    <dgm:cxn modelId="{0BF91DBB-4CD7-4D0C-8732-AE3AA9CC3FFE}" srcId="{4A8FD06C-1252-4CE4-95C1-B6B54CF457A6}" destId="{10C1F774-EA5E-49B7-AED1-60D36E147ABF}" srcOrd="0" destOrd="0" parTransId="{D4C48C12-B2C5-40FC-A3B1-0D40166C7262}" sibTransId="{6B8F8078-BEA5-4571-8CB0-52929853170F}"/>
    <dgm:cxn modelId="{71FE7BBC-B729-4DA4-A3A6-FF66BF4120CE}" type="presOf" srcId="{E51D54E5-F3B3-4441-B6BA-576B94C4C5F2}" destId="{3B7B441A-60EA-45B3-9D8C-751EC04FCBB1}" srcOrd="0" destOrd="0" presId="urn:microsoft.com/office/officeart/2017/3/layout/DropPinTimeline"/>
    <dgm:cxn modelId="{38E0D5BE-34D4-44E8-81EF-0CA24AF7429D}" type="presOf" srcId="{DD5C960E-E41B-4DF0-998C-2F651AA5B2F3}" destId="{EB1B1595-CED8-4799-BFA3-CE902CC6961B}" srcOrd="0" destOrd="0" presId="urn:microsoft.com/office/officeart/2017/3/layout/DropPinTimeline"/>
    <dgm:cxn modelId="{3C4C5CC1-AC41-48B6-A0C3-B40F8587E3FF}" type="presOf" srcId="{BF462964-DCDA-43D2-9F2B-A111E1634643}" destId="{C40350B7-14C2-4851-9FD9-178C1D65EB65}" srcOrd="0" destOrd="0" presId="urn:microsoft.com/office/officeart/2017/3/layout/DropPinTimeline"/>
    <dgm:cxn modelId="{9D7977C9-DEE8-46E8-9DFC-D21672EEB19B}" srcId="{4A8FD06C-1252-4CE4-95C1-B6B54CF457A6}" destId="{E314D130-43B1-4290-8509-99255FAA2CDF}" srcOrd="2" destOrd="0" parTransId="{59C609FC-7DEB-4DD3-8793-584100BDB416}" sibTransId="{3883A2CE-4CFD-4B85-87E5-2361992882FC}"/>
    <dgm:cxn modelId="{9A4E5CE5-4F4F-4832-864E-28D023AF3709}" srcId="{E314D130-43B1-4290-8509-99255FAA2CDF}" destId="{97CBAD9F-B99A-48FD-B9DD-5B331F9FEEA1}" srcOrd="0" destOrd="0" parTransId="{24E736A1-AD32-4809-87E7-947ECA7CA37B}" sibTransId="{997FB1F3-6F47-499D-855E-CBA67AE64DB7}"/>
    <dgm:cxn modelId="{50D4A9F3-576B-46B0-B0EC-CEE7D79A1581}" type="presOf" srcId="{4424DCF4-6904-444F-81E9-44B28FEC1183}" destId="{3B7B441A-60EA-45B3-9D8C-751EC04FCBB1}" srcOrd="0" destOrd="1" presId="urn:microsoft.com/office/officeart/2017/3/layout/DropPinTimeline"/>
    <dgm:cxn modelId="{8DA5BBC1-EA70-49ED-9529-F9349244366F}" type="presParOf" srcId="{7A05D324-6CDA-43FA-8748-FDBD0B85F20B}" destId="{D13C68BE-77AA-411D-A5AF-3D922D96C1DE}" srcOrd="0" destOrd="0" presId="urn:microsoft.com/office/officeart/2017/3/layout/DropPinTimeline"/>
    <dgm:cxn modelId="{DA65EB2A-E006-4248-AB9A-98E34A61E183}" type="presParOf" srcId="{7A05D324-6CDA-43FA-8748-FDBD0B85F20B}" destId="{23FDC8EC-7C39-469E-A6D7-78A1852E6DC7}" srcOrd="1" destOrd="0" presId="urn:microsoft.com/office/officeart/2017/3/layout/DropPinTimeline"/>
    <dgm:cxn modelId="{F6D4A06B-741B-4EE2-9509-EA48D1ACF758}" type="presParOf" srcId="{23FDC8EC-7C39-469E-A6D7-78A1852E6DC7}" destId="{0D6CA7B3-4B8C-4C39-88C1-ECAF4856C337}" srcOrd="0" destOrd="0" presId="urn:microsoft.com/office/officeart/2017/3/layout/DropPinTimeline"/>
    <dgm:cxn modelId="{178B3737-E1F6-41B9-803A-77455BD13238}" type="presParOf" srcId="{0D6CA7B3-4B8C-4C39-88C1-ECAF4856C337}" destId="{570A3539-C13A-4F2A-B311-FB900360B7F8}" srcOrd="0" destOrd="0" presId="urn:microsoft.com/office/officeart/2017/3/layout/DropPinTimeline"/>
    <dgm:cxn modelId="{600C95AD-14C3-4427-8FF9-A69AFC67C264}" type="presParOf" srcId="{0D6CA7B3-4B8C-4C39-88C1-ECAF4856C337}" destId="{581B6E73-8966-4B64-B550-C1CE747C051F}" srcOrd="1" destOrd="0" presId="urn:microsoft.com/office/officeart/2017/3/layout/DropPinTimeline"/>
    <dgm:cxn modelId="{B334C370-7D9A-4584-B16D-86DCFEDE08FF}" type="presParOf" srcId="{581B6E73-8966-4B64-B550-C1CE747C051F}" destId="{5D427059-F88E-4966-B18E-FACA0DAD0377}" srcOrd="0" destOrd="0" presId="urn:microsoft.com/office/officeart/2017/3/layout/DropPinTimeline"/>
    <dgm:cxn modelId="{831B04A4-9489-4E66-A338-93801B96F0F3}" type="presParOf" srcId="{581B6E73-8966-4B64-B550-C1CE747C051F}" destId="{521736BB-CEF1-4BC0-A7C9-61A0BE9CC528}" srcOrd="1" destOrd="0" presId="urn:microsoft.com/office/officeart/2017/3/layout/DropPinTimeline"/>
    <dgm:cxn modelId="{176F73D9-45BF-4A86-925F-F47BB2DAC9BC}" type="presParOf" srcId="{0D6CA7B3-4B8C-4C39-88C1-ECAF4856C337}" destId="{63A9512B-1887-4592-9CBC-D9AADC40043D}" srcOrd="2" destOrd="0" presId="urn:microsoft.com/office/officeart/2017/3/layout/DropPinTimeline"/>
    <dgm:cxn modelId="{F3802F66-119C-4D29-9DDB-488F882FB8C5}" type="presParOf" srcId="{0D6CA7B3-4B8C-4C39-88C1-ECAF4856C337}" destId="{0D2D8399-B626-4A5C-81A8-9BE8A16B6F71}" srcOrd="3" destOrd="0" presId="urn:microsoft.com/office/officeart/2017/3/layout/DropPinTimeline"/>
    <dgm:cxn modelId="{DB34E085-E2AF-4A80-9441-E6DC951A67AC}" type="presParOf" srcId="{0D6CA7B3-4B8C-4C39-88C1-ECAF4856C337}" destId="{B99046C1-4B0D-4233-AE78-796C0B025420}" srcOrd="4" destOrd="0" presId="urn:microsoft.com/office/officeart/2017/3/layout/DropPinTimeline"/>
    <dgm:cxn modelId="{8F4C5791-689A-4223-A0E7-CBC87CA47B8B}" type="presParOf" srcId="{0D6CA7B3-4B8C-4C39-88C1-ECAF4856C337}" destId="{333732A1-C265-4E96-97A2-35DA745D5784}" srcOrd="5" destOrd="0" presId="urn:microsoft.com/office/officeart/2017/3/layout/DropPinTimeline"/>
    <dgm:cxn modelId="{5EB8D7E0-BCBB-4FC9-A8C7-E32D52E09F24}" type="presParOf" srcId="{23FDC8EC-7C39-469E-A6D7-78A1852E6DC7}" destId="{D0A4C05B-3BCA-43E4-B0DA-0CC4B045259B}" srcOrd="1" destOrd="0" presId="urn:microsoft.com/office/officeart/2017/3/layout/DropPinTimeline"/>
    <dgm:cxn modelId="{B1943CEA-F241-44D9-AEB2-FC6606DBD393}" type="presParOf" srcId="{23FDC8EC-7C39-469E-A6D7-78A1852E6DC7}" destId="{4920C8E0-5228-4AD3-8ADD-CA756A383091}" srcOrd="2" destOrd="0" presId="urn:microsoft.com/office/officeart/2017/3/layout/DropPinTimeline"/>
    <dgm:cxn modelId="{99F1048A-4FAC-4B8E-B55F-6627ED8D62DE}" type="presParOf" srcId="{4920C8E0-5228-4AD3-8ADD-CA756A383091}" destId="{47E9618F-3F83-466F-B554-D7EB8A9DF15B}" srcOrd="0" destOrd="0" presId="urn:microsoft.com/office/officeart/2017/3/layout/DropPinTimeline"/>
    <dgm:cxn modelId="{3FAB33F7-FCE1-4AE5-B4C5-93E550F20F62}" type="presParOf" srcId="{4920C8E0-5228-4AD3-8ADD-CA756A383091}" destId="{8BECC578-9684-45CE-85BD-306D779E9DD3}" srcOrd="1" destOrd="0" presId="urn:microsoft.com/office/officeart/2017/3/layout/DropPinTimeline"/>
    <dgm:cxn modelId="{727E0245-43CD-4360-B666-CE1DF3722840}" type="presParOf" srcId="{8BECC578-9684-45CE-85BD-306D779E9DD3}" destId="{FE3DAB6E-BBED-4B7B-BC49-F8429FE64738}" srcOrd="0" destOrd="0" presId="urn:microsoft.com/office/officeart/2017/3/layout/DropPinTimeline"/>
    <dgm:cxn modelId="{6F733784-278A-4221-8788-5102C82E3FE7}" type="presParOf" srcId="{8BECC578-9684-45CE-85BD-306D779E9DD3}" destId="{C11C3DCD-C632-4E3E-85F8-3DE0A9BB43D7}" srcOrd="1" destOrd="0" presId="urn:microsoft.com/office/officeart/2017/3/layout/DropPinTimeline"/>
    <dgm:cxn modelId="{66086675-BFF5-4BD1-8543-AA186CD495F1}" type="presParOf" srcId="{4920C8E0-5228-4AD3-8ADD-CA756A383091}" destId="{3A38DA97-2C59-47D9-B5F3-4F046B044321}" srcOrd="2" destOrd="0" presId="urn:microsoft.com/office/officeart/2017/3/layout/DropPinTimeline"/>
    <dgm:cxn modelId="{4CC544B9-0621-4C02-B951-44AE5EE0F623}" type="presParOf" srcId="{4920C8E0-5228-4AD3-8ADD-CA756A383091}" destId="{425D819D-72E9-4FEF-9C69-BC6BEDC66AD0}" srcOrd="3" destOrd="0" presId="urn:microsoft.com/office/officeart/2017/3/layout/DropPinTimeline"/>
    <dgm:cxn modelId="{7F2E0478-F848-4D39-AB55-7361EDF92B4B}" type="presParOf" srcId="{4920C8E0-5228-4AD3-8ADD-CA756A383091}" destId="{087B5EAE-BBBA-4DD6-B9AC-3F256A13E462}" srcOrd="4" destOrd="0" presId="urn:microsoft.com/office/officeart/2017/3/layout/DropPinTimeline"/>
    <dgm:cxn modelId="{004505DB-7A9D-473B-8D63-98891E219E5E}" type="presParOf" srcId="{4920C8E0-5228-4AD3-8ADD-CA756A383091}" destId="{E632155D-0FBA-4F92-B3D0-700A162EAAB8}" srcOrd="5" destOrd="0" presId="urn:microsoft.com/office/officeart/2017/3/layout/DropPinTimeline"/>
    <dgm:cxn modelId="{C6EDD08F-C069-4122-B50F-CD844EF29AAD}" type="presParOf" srcId="{23FDC8EC-7C39-469E-A6D7-78A1852E6DC7}" destId="{DC78D848-EF9A-4EFB-A7F7-4C5F4FC673D0}" srcOrd="3" destOrd="0" presId="urn:microsoft.com/office/officeart/2017/3/layout/DropPinTimeline"/>
    <dgm:cxn modelId="{C7FF18BA-56FD-45A4-ACBC-82BDC92718A5}" type="presParOf" srcId="{23FDC8EC-7C39-469E-A6D7-78A1852E6DC7}" destId="{6DEAA853-F3C4-40B2-81D8-CE92230AFD24}" srcOrd="4" destOrd="0" presId="urn:microsoft.com/office/officeart/2017/3/layout/DropPinTimeline"/>
    <dgm:cxn modelId="{CFD32874-7F23-434D-9110-BF23E6E8377D}" type="presParOf" srcId="{6DEAA853-F3C4-40B2-81D8-CE92230AFD24}" destId="{6C2DFDC1-3C7F-4D67-991A-A6D35B0C3F99}" srcOrd="0" destOrd="0" presId="urn:microsoft.com/office/officeart/2017/3/layout/DropPinTimeline"/>
    <dgm:cxn modelId="{422D00E5-61D3-4C37-B531-F52BD04DC4F8}" type="presParOf" srcId="{6DEAA853-F3C4-40B2-81D8-CE92230AFD24}" destId="{96561711-ABA7-4A42-A1F2-0C07AA87781A}" srcOrd="1" destOrd="0" presId="urn:microsoft.com/office/officeart/2017/3/layout/DropPinTimeline"/>
    <dgm:cxn modelId="{51B1083A-BBE2-4A9C-81BA-564BDD912B2E}" type="presParOf" srcId="{96561711-ABA7-4A42-A1F2-0C07AA87781A}" destId="{1404D9B9-D353-492B-AEA1-354D0715374A}" srcOrd="0" destOrd="0" presId="urn:microsoft.com/office/officeart/2017/3/layout/DropPinTimeline"/>
    <dgm:cxn modelId="{00E4F79A-679C-429B-8F22-4FBDC87F3C9C}" type="presParOf" srcId="{96561711-ABA7-4A42-A1F2-0C07AA87781A}" destId="{49063B37-BCA4-408F-9681-2218269DB230}" srcOrd="1" destOrd="0" presId="urn:microsoft.com/office/officeart/2017/3/layout/DropPinTimeline"/>
    <dgm:cxn modelId="{25017E64-D42C-4E24-BFAC-4B7DAA95F9EA}" type="presParOf" srcId="{6DEAA853-F3C4-40B2-81D8-CE92230AFD24}" destId="{4BE2C1C0-92A3-4D01-93D6-1146B62B4A27}" srcOrd="2" destOrd="0" presId="urn:microsoft.com/office/officeart/2017/3/layout/DropPinTimeline"/>
    <dgm:cxn modelId="{CEF0F25C-E78C-478C-AD25-89F23D02BB40}" type="presParOf" srcId="{6DEAA853-F3C4-40B2-81D8-CE92230AFD24}" destId="{C4487326-A5FF-4D29-A325-0D4673B39022}" srcOrd="3" destOrd="0" presId="urn:microsoft.com/office/officeart/2017/3/layout/DropPinTimeline"/>
    <dgm:cxn modelId="{0D040CB1-C4B7-4F13-A9F1-52A5FA5ED0C0}" type="presParOf" srcId="{6DEAA853-F3C4-40B2-81D8-CE92230AFD24}" destId="{CC2DBFE7-AB16-4CB1-B1AE-099ACF859BF1}" srcOrd="4" destOrd="0" presId="urn:microsoft.com/office/officeart/2017/3/layout/DropPinTimeline"/>
    <dgm:cxn modelId="{A1E49A76-2BA2-4AD4-9918-94E25A9C1880}" type="presParOf" srcId="{6DEAA853-F3C4-40B2-81D8-CE92230AFD24}" destId="{B8BCE3A5-B655-414F-AF79-063F0047CA96}" srcOrd="5" destOrd="0" presId="urn:microsoft.com/office/officeart/2017/3/layout/DropPinTimeline"/>
    <dgm:cxn modelId="{E81C3971-0B43-4435-BD7E-3BC99805207E}" type="presParOf" srcId="{23FDC8EC-7C39-469E-A6D7-78A1852E6DC7}" destId="{8C3DC5BF-72EF-4DC8-BAFC-2290DFA82715}" srcOrd="5" destOrd="0" presId="urn:microsoft.com/office/officeart/2017/3/layout/DropPinTimeline"/>
    <dgm:cxn modelId="{0026E66A-72F5-4B3E-B3F1-A2F8A8710C8E}" type="presParOf" srcId="{23FDC8EC-7C39-469E-A6D7-78A1852E6DC7}" destId="{341CC383-594A-4F35-9B75-210DA4CC64B2}" srcOrd="6" destOrd="0" presId="urn:microsoft.com/office/officeart/2017/3/layout/DropPinTimeline"/>
    <dgm:cxn modelId="{F5CC0856-17CA-41CF-B367-F8228C26E52A}" type="presParOf" srcId="{341CC383-594A-4F35-9B75-210DA4CC64B2}" destId="{577DBEB1-9F7E-43F6-B1D2-3B838C9C4F05}" srcOrd="0" destOrd="0" presId="urn:microsoft.com/office/officeart/2017/3/layout/DropPinTimeline"/>
    <dgm:cxn modelId="{241D4673-A64E-4D1B-9E75-2419ED407A5C}" type="presParOf" srcId="{341CC383-594A-4F35-9B75-210DA4CC64B2}" destId="{3ADD5F1F-3373-482E-8CE4-C145AD1E0316}" srcOrd="1" destOrd="0" presId="urn:microsoft.com/office/officeart/2017/3/layout/DropPinTimeline"/>
    <dgm:cxn modelId="{D285CC8C-E47C-4E0F-AB90-B538FBEE5AD2}" type="presParOf" srcId="{3ADD5F1F-3373-482E-8CE4-C145AD1E0316}" destId="{696F3FD9-926E-438F-AC03-231601AD5359}" srcOrd="0" destOrd="0" presId="urn:microsoft.com/office/officeart/2017/3/layout/DropPinTimeline"/>
    <dgm:cxn modelId="{4AE3214D-969B-4961-B3D3-07BEE386D2C1}" type="presParOf" srcId="{3ADD5F1F-3373-482E-8CE4-C145AD1E0316}" destId="{FB139777-7302-4EFE-A3EC-5EF728F3A2B8}" srcOrd="1" destOrd="0" presId="urn:microsoft.com/office/officeart/2017/3/layout/DropPinTimeline"/>
    <dgm:cxn modelId="{1D478258-8349-4B93-95CA-0497BEEFAA0B}" type="presParOf" srcId="{341CC383-594A-4F35-9B75-210DA4CC64B2}" destId="{3B7B441A-60EA-45B3-9D8C-751EC04FCBB1}" srcOrd="2" destOrd="0" presId="urn:microsoft.com/office/officeart/2017/3/layout/DropPinTimeline"/>
    <dgm:cxn modelId="{4D8F7CB2-480C-4497-9FD2-78C96DDD6367}" type="presParOf" srcId="{341CC383-594A-4F35-9B75-210DA4CC64B2}" destId="{EB1B1595-CED8-4799-BFA3-CE902CC6961B}" srcOrd="3" destOrd="0" presId="urn:microsoft.com/office/officeart/2017/3/layout/DropPinTimeline"/>
    <dgm:cxn modelId="{4514C06B-84F8-4649-8D01-B4FC32F366BB}" type="presParOf" srcId="{341CC383-594A-4F35-9B75-210DA4CC64B2}" destId="{19ADD99A-D703-44D8-ABD9-C694485CB38B}" srcOrd="4" destOrd="0" presId="urn:microsoft.com/office/officeart/2017/3/layout/DropPinTimeline"/>
    <dgm:cxn modelId="{8451E102-0E11-4A94-BBD5-DA38AD040014}" type="presParOf" srcId="{341CC383-594A-4F35-9B75-210DA4CC64B2}" destId="{A7275012-1FBF-4F3C-B472-9FEBE9004FD6}" srcOrd="5" destOrd="0" presId="urn:microsoft.com/office/officeart/2017/3/layout/DropPinTimeline"/>
    <dgm:cxn modelId="{EED75183-1924-4B84-8695-AB491AD10351}" type="presParOf" srcId="{23FDC8EC-7C39-469E-A6D7-78A1852E6DC7}" destId="{251F3414-AA19-4059-A665-C2374921D13C}" srcOrd="7" destOrd="0" presId="urn:microsoft.com/office/officeart/2017/3/layout/DropPinTimeline"/>
    <dgm:cxn modelId="{1C04E029-BD7A-42A3-86E0-D6DB0567D6C6}" type="presParOf" srcId="{23FDC8EC-7C39-469E-A6D7-78A1852E6DC7}" destId="{98F218B5-CC17-47B5-8845-8611012D84C2}" srcOrd="8" destOrd="0" presId="urn:microsoft.com/office/officeart/2017/3/layout/DropPinTimeline"/>
    <dgm:cxn modelId="{73F64030-992C-4989-960F-06209B769BF9}" type="presParOf" srcId="{98F218B5-CC17-47B5-8845-8611012D84C2}" destId="{FFB6FCE9-6E2F-46EA-B387-D1D2296519A1}" srcOrd="0" destOrd="0" presId="urn:microsoft.com/office/officeart/2017/3/layout/DropPinTimeline"/>
    <dgm:cxn modelId="{CA0F7F98-F555-4EAA-9477-C1B79CD160BB}" type="presParOf" srcId="{98F218B5-CC17-47B5-8845-8611012D84C2}" destId="{61C0FEFE-8274-4900-B274-3B964A7304BD}" srcOrd="1" destOrd="0" presId="urn:microsoft.com/office/officeart/2017/3/layout/DropPinTimeline"/>
    <dgm:cxn modelId="{47981918-EC82-461D-8E20-34EA2028886C}" type="presParOf" srcId="{61C0FEFE-8274-4900-B274-3B964A7304BD}" destId="{452E3AFF-1410-438B-88F8-B7EEE1F84681}" srcOrd="0" destOrd="0" presId="urn:microsoft.com/office/officeart/2017/3/layout/DropPinTimeline"/>
    <dgm:cxn modelId="{4E21B650-3EAA-4F61-B025-86442A967C65}" type="presParOf" srcId="{61C0FEFE-8274-4900-B274-3B964A7304BD}" destId="{3FE0FA4E-ABD7-49AD-AFDF-295106BCBA94}" srcOrd="1" destOrd="0" presId="urn:microsoft.com/office/officeart/2017/3/layout/DropPinTimeline"/>
    <dgm:cxn modelId="{28620FD8-A2A8-4EA0-AF1B-04835D5F2805}" type="presParOf" srcId="{98F218B5-CC17-47B5-8845-8611012D84C2}" destId="{4FA444D3-EBBA-4B78-AE01-A73EB6546D9C}" srcOrd="2" destOrd="0" presId="urn:microsoft.com/office/officeart/2017/3/layout/DropPinTimeline"/>
    <dgm:cxn modelId="{74125799-FD22-491B-AA47-1AE069BEC041}" type="presParOf" srcId="{98F218B5-CC17-47B5-8845-8611012D84C2}" destId="{C40350B7-14C2-4851-9FD9-178C1D65EB65}" srcOrd="3" destOrd="0" presId="urn:microsoft.com/office/officeart/2017/3/layout/DropPinTimeline"/>
    <dgm:cxn modelId="{748F8886-2AFB-45EB-AA43-C0097A9AE41F}" type="presParOf" srcId="{98F218B5-CC17-47B5-8845-8611012D84C2}" destId="{7794D940-4FD2-4330-84BD-CE945E6F78D8}" srcOrd="4" destOrd="0" presId="urn:microsoft.com/office/officeart/2017/3/layout/DropPinTimeline"/>
    <dgm:cxn modelId="{00B73B56-45D3-42B5-94C0-F88CF35BAA93}" type="presParOf" srcId="{98F218B5-CC17-47B5-8845-8611012D84C2}" destId="{BCF85297-9095-4191-83BE-F851DD48CD95}"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C68BE-77AA-411D-A5AF-3D922D96C1DE}">
      <dsp:nvSpPr>
        <dsp:cNvPr id="0" name=""/>
        <dsp:cNvSpPr/>
      </dsp:nvSpPr>
      <dsp:spPr>
        <a:xfrm>
          <a:off x="0" y="1311275"/>
          <a:ext cx="9617075"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5D427059-F88E-4966-B18E-FACA0DAD0377}">
      <dsp:nvSpPr>
        <dsp:cNvPr id="0" name=""/>
        <dsp:cNvSpPr/>
      </dsp:nvSpPr>
      <dsp:spPr>
        <a:xfrm rot="8100000">
          <a:off x="45760"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1736BB-CEF1-4BC0-A7C9-61A0BE9CC528}">
      <dsp:nvSpPr>
        <dsp:cNvPr id="0" name=""/>
        <dsp:cNvSpPr/>
      </dsp:nvSpPr>
      <dsp:spPr>
        <a:xfrm>
          <a:off x="67185"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3A9512B-1887-4592-9CBC-D9AADC40043D}">
      <dsp:nvSpPr>
        <dsp:cNvPr id="0" name=""/>
        <dsp:cNvSpPr/>
      </dsp:nvSpPr>
      <dsp:spPr>
        <a:xfrm>
          <a:off x="278562"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0D2D8399-B626-4A5C-81A8-9BE8A16B6F71}">
      <dsp:nvSpPr>
        <dsp:cNvPr id="0" name=""/>
        <dsp:cNvSpPr/>
      </dsp:nvSpPr>
      <dsp:spPr>
        <a:xfrm>
          <a:off x="278562"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1800s</a:t>
          </a:r>
        </a:p>
      </dsp:txBody>
      <dsp:txXfrm>
        <a:off x="278562" y="262254"/>
        <a:ext cx="2662023" cy="272745"/>
      </dsp:txXfrm>
    </dsp:sp>
    <dsp:sp modelId="{B99046C1-4B0D-4233-AE78-796C0B025420}">
      <dsp:nvSpPr>
        <dsp:cNvPr id="0" name=""/>
        <dsp:cNvSpPr/>
      </dsp:nvSpPr>
      <dsp:spPr>
        <a:xfrm>
          <a:off x="142190"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0A3539-C13A-4F2A-B311-FB900360B7F8}">
      <dsp:nvSpPr>
        <dsp:cNvPr id="0" name=""/>
        <dsp:cNvSpPr/>
      </dsp:nvSpPr>
      <dsp:spPr>
        <a:xfrm>
          <a:off x="117643"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DAB6E-BBED-4B7B-BC49-F8429FE64738}">
      <dsp:nvSpPr>
        <dsp:cNvPr id="0" name=""/>
        <dsp:cNvSpPr/>
      </dsp:nvSpPr>
      <dsp:spPr>
        <a:xfrm rot="18900000">
          <a:off x="1649388"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C3DCD-C632-4E3E-85F8-3DE0A9BB43D7}">
      <dsp:nvSpPr>
        <dsp:cNvPr id="0" name=""/>
        <dsp:cNvSpPr/>
      </dsp:nvSpPr>
      <dsp:spPr>
        <a:xfrm>
          <a:off x="1670813"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A38DA97-2C59-47D9-B5F3-4F046B044321}">
      <dsp:nvSpPr>
        <dsp:cNvPr id="0" name=""/>
        <dsp:cNvSpPr/>
      </dsp:nvSpPr>
      <dsp:spPr>
        <a:xfrm>
          <a:off x="1882191" y="1311275"/>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425D819D-72E9-4FEF-9C69-BC6BEDC66AD0}">
      <dsp:nvSpPr>
        <dsp:cNvPr id="0" name=""/>
        <dsp:cNvSpPr/>
      </dsp:nvSpPr>
      <dsp:spPr>
        <a:xfrm>
          <a:off x="1882191" y="2087549"/>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1955</a:t>
          </a:r>
        </a:p>
      </dsp:txBody>
      <dsp:txXfrm>
        <a:off x="1882191" y="2087549"/>
        <a:ext cx="2662023" cy="272745"/>
      </dsp:txXfrm>
    </dsp:sp>
    <dsp:sp modelId="{087B5EAE-BBBA-4DD6-B9AC-3F256A13E462}">
      <dsp:nvSpPr>
        <dsp:cNvPr id="0" name=""/>
        <dsp:cNvSpPr/>
      </dsp:nvSpPr>
      <dsp:spPr>
        <a:xfrm>
          <a:off x="1745818"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E9618F-3F83-466F-B554-D7EB8A9DF15B}">
      <dsp:nvSpPr>
        <dsp:cNvPr id="0" name=""/>
        <dsp:cNvSpPr/>
      </dsp:nvSpPr>
      <dsp:spPr>
        <a:xfrm>
          <a:off x="172127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04D9B9-D353-492B-AEA1-354D0715374A}">
      <dsp:nvSpPr>
        <dsp:cNvPr id="0" name=""/>
        <dsp:cNvSpPr/>
      </dsp:nvSpPr>
      <dsp:spPr>
        <a:xfrm rot="8100000">
          <a:off x="3253017"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063B37-BCA4-408F-9681-2218269DB230}">
      <dsp:nvSpPr>
        <dsp:cNvPr id="0" name=""/>
        <dsp:cNvSpPr/>
      </dsp:nvSpPr>
      <dsp:spPr>
        <a:xfrm>
          <a:off x="3274442"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BE2C1C0-92A3-4D01-93D6-1146B62B4A27}">
      <dsp:nvSpPr>
        <dsp:cNvPr id="0" name=""/>
        <dsp:cNvSpPr/>
      </dsp:nvSpPr>
      <dsp:spPr>
        <a:xfrm>
          <a:off x="3485819"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s-ES" sz="1100" kern="1200" dirty="0">
              <a:latin typeface="Arial"/>
              <a:cs typeface="Arial"/>
            </a:rPr>
            <a:t>Aprender a leer: el gran debate</a:t>
          </a:r>
          <a:endParaRPr lang="en-US" sz="1100" kern="1200" dirty="0">
            <a:latin typeface="Arial"/>
            <a:cs typeface="Arial"/>
          </a:endParaRPr>
        </a:p>
      </dsp:txBody>
      <dsp:txXfrm>
        <a:off x="3485819" y="535000"/>
        <a:ext cx="2662023" cy="776274"/>
      </dsp:txXfrm>
    </dsp:sp>
    <dsp:sp modelId="{C4487326-A5FF-4D29-A325-0D4673B39022}">
      <dsp:nvSpPr>
        <dsp:cNvPr id="0" name=""/>
        <dsp:cNvSpPr/>
      </dsp:nvSpPr>
      <dsp:spPr>
        <a:xfrm>
          <a:off x="3485819"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1967</a:t>
          </a:r>
        </a:p>
      </dsp:txBody>
      <dsp:txXfrm>
        <a:off x="3485819" y="262254"/>
        <a:ext cx="2662023" cy="272745"/>
      </dsp:txXfrm>
    </dsp:sp>
    <dsp:sp modelId="{CC2DBFE7-AB16-4CB1-B1AE-099ACF859BF1}">
      <dsp:nvSpPr>
        <dsp:cNvPr id="0" name=""/>
        <dsp:cNvSpPr/>
      </dsp:nvSpPr>
      <dsp:spPr>
        <a:xfrm>
          <a:off x="3349447"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C2DFDC1-3C7F-4D67-991A-A6D35B0C3F99}">
      <dsp:nvSpPr>
        <dsp:cNvPr id="0" name=""/>
        <dsp:cNvSpPr/>
      </dsp:nvSpPr>
      <dsp:spPr>
        <a:xfrm>
          <a:off x="3324900"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F3FD9-926E-438F-AC03-231601AD5359}">
      <dsp:nvSpPr>
        <dsp:cNvPr id="0" name=""/>
        <dsp:cNvSpPr/>
      </dsp:nvSpPr>
      <dsp:spPr>
        <a:xfrm rot="18900000">
          <a:off x="4856645"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39777-7302-4EFE-A3EC-5EF728F3A2B8}">
      <dsp:nvSpPr>
        <dsp:cNvPr id="0" name=""/>
        <dsp:cNvSpPr/>
      </dsp:nvSpPr>
      <dsp:spPr>
        <a:xfrm>
          <a:off x="4878070"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B7B441A-60EA-45B3-9D8C-751EC04FCBB1}">
      <dsp:nvSpPr>
        <dsp:cNvPr id="0" name=""/>
        <dsp:cNvSpPr/>
      </dsp:nvSpPr>
      <dsp:spPr>
        <a:xfrm>
          <a:off x="5089448" y="1311275"/>
          <a:ext cx="2655245"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b="0" kern="1200" dirty="0" err="1">
              <a:latin typeface="Arial"/>
              <a:cs typeface="Arial"/>
            </a:rPr>
            <a:t>Alfabetización</a:t>
          </a:r>
          <a:r>
            <a:rPr lang="en-US" sz="1100" b="0" kern="1200" dirty="0">
              <a:latin typeface="Arial"/>
              <a:cs typeface="Arial"/>
            </a:rPr>
            <a:t> </a:t>
          </a:r>
          <a:r>
            <a:rPr lang="en-US" sz="1100" b="0" kern="1200" dirty="0" err="1">
              <a:latin typeface="Arial"/>
              <a:cs typeface="Arial"/>
            </a:rPr>
            <a:t>equilibrada</a:t>
          </a:r>
          <a:endParaRPr lang="en-US" sz="1100" kern="1200" dirty="0"/>
        </a:p>
        <a:p>
          <a:pPr marL="0" lvl="0" indent="0" algn="l" defTabSz="488950">
            <a:lnSpc>
              <a:spcPct val="90000"/>
            </a:lnSpc>
            <a:spcBef>
              <a:spcPct val="0"/>
            </a:spcBef>
            <a:spcAft>
              <a:spcPct val="35000"/>
            </a:spcAft>
            <a:buNone/>
          </a:pPr>
          <a:r>
            <a:rPr lang="en-US" sz="1100" b="0" kern="1200" dirty="0">
              <a:latin typeface="Arial"/>
              <a:cs typeface="Arial"/>
            </a:rPr>
            <a:t>Sistema de </a:t>
          </a:r>
          <a:r>
            <a:rPr lang="en-US" sz="1100" b="0" kern="1200" dirty="0" err="1">
              <a:latin typeface="Arial"/>
              <a:cs typeface="Arial"/>
            </a:rPr>
            <a:t>tres</a:t>
          </a:r>
          <a:r>
            <a:rPr lang="en-US" sz="1100" b="0" kern="1200" dirty="0">
              <a:latin typeface="Arial"/>
              <a:cs typeface="Arial"/>
            </a:rPr>
            <a:t> </a:t>
          </a:r>
          <a:r>
            <a:rPr lang="en-US" sz="1100" b="0" kern="1200" dirty="0" err="1">
              <a:latin typeface="Arial"/>
              <a:cs typeface="Arial"/>
            </a:rPr>
            <a:t>pistas</a:t>
          </a:r>
          <a:endParaRPr lang="en-US" sz="1100" b="0" kern="1200" dirty="0">
            <a:latin typeface="Arial"/>
            <a:cs typeface="Arial"/>
          </a:endParaRPr>
        </a:p>
        <a:p>
          <a:pPr marL="0" lvl="0" indent="0" algn="l" defTabSz="488950">
            <a:lnSpc>
              <a:spcPct val="90000"/>
            </a:lnSpc>
            <a:spcBef>
              <a:spcPct val="0"/>
            </a:spcBef>
            <a:spcAft>
              <a:spcPct val="35000"/>
            </a:spcAft>
            <a:buNone/>
          </a:pPr>
          <a:r>
            <a:rPr lang="en-US" sz="1100" b="0" kern="1200" dirty="0">
              <a:latin typeface="Arial"/>
              <a:cs typeface="Arial"/>
            </a:rPr>
            <a:t>Palabra completa</a:t>
          </a:r>
        </a:p>
      </dsp:txBody>
      <dsp:txXfrm>
        <a:off x="5089448" y="1311275"/>
        <a:ext cx="2655245" cy="776274"/>
      </dsp:txXfrm>
    </dsp:sp>
    <dsp:sp modelId="{EB1B1595-CED8-4799-BFA3-CE902CC6961B}">
      <dsp:nvSpPr>
        <dsp:cNvPr id="0" name=""/>
        <dsp:cNvSpPr/>
      </dsp:nvSpPr>
      <dsp:spPr>
        <a:xfrm>
          <a:off x="5089448" y="2087549"/>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1990s</a:t>
          </a:r>
          <a:endParaRPr lang="en-US" sz="1500" kern="1200">
            <a:latin typeface="Arial"/>
            <a:cs typeface="Arial"/>
          </a:endParaRPr>
        </a:p>
      </dsp:txBody>
      <dsp:txXfrm>
        <a:off x="5089448" y="2087549"/>
        <a:ext cx="2655245" cy="272745"/>
      </dsp:txXfrm>
    </dsp:sp>
    <dsp:sp modelId="{19ADD99A-D703-44D8-ABD9-C694485CB38B}">
      <dsp:nvSpPr>
        <dsp:cNvPr id="0" name=""/>
        <dsp:cNvSpPr/>
      </dsp:nvSpPr>
      <dsp:spPr>
        <a:xfrm>
          <a:off x="4953075"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7DBEB1-9F7E-43F6-B1D2-3B838C9C4F05}">
      <dsp:nvSpPr>
        <dsp:cNvPr id="0" name=""/>
        <dsp:cNvSpPr/>
      </dsp:nvSpPr>
      <dsp:spPr>
        <a:xfrm>
          <a:off x="492818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2E3AFF-1410-438B-88F8-B7EEE1F84681}">
      <dsp:nvSpPr>
        <dsp:cNvPr id="0" name=""/>
        <dsp:cNvSpPr/>
      </dsp:nvSpPr>
      <dsp:spPr>
        <a:xfrm rot="8100000">
          <a:off x="6452108"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E0FA4E-ABD7-49AD-AFDF-295106BCBA94}">
      <dsp:nvSpPr>
        <dsp:cNvPr id="0" name=""/>
        <dsp:cNvSpPr/>
      </dsp:nvSpPr>
      <dsp:spPr>
        <a:xfrm>
          <a:off x="6473533"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FA444D3-EBBA-4B78-AE01-A73EB6546D9C}">
      <dsp:nvSpPr>
        <dsp:cNvPr id="0" name=""/>
        <dsp:cNvSpPr/>
      </dsp:nvSpPr>
      <dsp:spPr>
        <a:xfrm>
          <a:off x="6684911" y="535000"/>
          <a:ext cx="2655245" cy="776274"/>
        </a:xfrm>
        <a:prstGeom prst="rect">
          <a:avLst/>
        </a:prstGeom>
        <a:noFill/>
        <a:ln>
          <a:noFill/>
        </a:ln>
        <a:effectLst/>
      </dsp:spPr>
      <dsp:style>
        <a:lnRef idx="0">
          <a:scrgbClr r="0" g="0" b="0"/>
        </a:lnRef>
        <a:fillRef idx="0">
          <a:scrgbClr r="0" g="0" b="0"/>
        </a:fillRef>
        <a:effectRef idx="0">
          <a:scrgbClr r="0" g="0" b="0"/>
        </a:effectRef>
        <a:fontRef idx="minor"/>
      </dsp:style>
    </dsp:sp>
    <dsp:sp modelId="{C40350B7-14C2-4851-9FD9-178C1D65EB65}">
      <dsp:nvSpPr>
        <dsp:cNvPr id="0" name=""/>
        <dsp:cNvSpPr/>
      </dsp:nvSpPr>
      <dsp:spPr>
        <a:xfrm>
          <a:off x="6684911" y="262254"/>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2000</a:t>
          </a:r>
        </a:p>
      </dsp:txBody>
      <dsp:txXfrm>
        <a:off x="6684911" y="262254"/>
        <a:ext cx="2655245" cy="272745"/>
      </dsp:txXfrm>
    </dsp:sp>
    <dsp:sp modelId="{7794D940-4FD2-4330-84BD-CE945E6F78D8}">
      <dsp:nvSpPr>
        <dsp:cNvPr id="0" name=""/>
        <dsp:cNvSpPr/>
      </dsp:nvSpPr>
      <dsp:spPr>
        <a:xfrm>
          <a:off x="6548538"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FB6FCE9-6E2F-46EA-B387-D1D2296519A1}">
      <dsp:nvSpPr>
        <dsp:cNvPr id="0" name=""/>
        <dsp:cNvSpPr/>
      </dsp:nvSpPr>
      <dsp:spPr>
        <a:xfrm>
          <a:off x="6523644"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A148B6-7BF2-4185-ACCB-DE976ACD323F}"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79F2A-A549-4CD3-AD56-44EBFD07D0B3}" type="slidenum">
              <a:rPr lang="en-US" smtClean="0"/>
              <a:t>‹#›</a:t>
            </a:fld>
            <a:endParaRPr lang="en-US"/>
          </a:p>
        </p:txBody>
      </p:sp>
    </p:spTree>
    <p:extLst>
      <p:ext uri="{BB962C8B-B14F-4D97-AF65-F5344CB8AC3E}">
        <p14:creationId xmlns:p14="http://schemas.microsoft.com/office/powerpoint/2010/main" val="184958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go.osu.edu/SFECfamilysurvey"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ES" sz="1200" b="0" i="0" kern="0" dirty="0">
                <a:solidFill>
                  <a:srgbClr val="474747"/>
                </a:solidFill>
                <a:effectLst/>
                <a:latin typeface="Roboto" panose="020F0502020204030204" pitchFamily="2" charset="0"/>
                <a:ea typeface="Roboto"/>
                <a:cs typeface="Times New Roman" panose="02020603050405020304" pitchFamily="18" charset="0"/>
              </a:rPr>
              <a:t>Bienvenidos y gracias por venir hoy. ¡Estamos muy contentos de que estés aquí!
Estamos aquí hoy porque queríamos compartir con ustedes información sobre cómo los niños aprenden a leer y escribir, la Ciencia de la Lectura y lo que se llama Alfabetización Estructurada 
También estamos aquí para brindarle algunos buenos recursos para ayudarlo a comunicarse más fácilmente con el maestro de su hijo sobre su lectura y escritura. 
Y queríamos darle la oportunidad de hacer preguntas y conectarse con otras familias de la comunidad.</a:t>
            </a:r>
            <a:endParaRPr lang="en-US" b="0" kern="0" dirty="0">
              <a:solidFill>
                <a:srgbClr val="474747"/>
              </a:solidFill>
              <a:highlight>
                <a:srgbClr val="FFFFFF"/>
              </a:highlight>
              <a:latin typeface="Roboto"/>
              <a:ea typeface="Roboto"/>
              <a:cs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Introduce your organization….</a:t>
            </a:r>
          </a:p>
          <a:p>
            <a:r>
              <a:rPr lang="en-US" dirty="0"/>
              <a:t>Name and describe your organization.</a:t>
            </a:r>
          </a:p>
          <a:p>
            <a:r>
              <a:rPr lang="en-US" dirty="0"/>
              <a:t>You can include its logo and mission statement.</a:t>
            </a:r>
          </a:p>
          <a:p>
            <a:r>
              <a:rPr lang="en-US" dirty="0"/>
              <a:t>Introduce facilitators: Add pictures of facilitators, their title and role with regards to literacy.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69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El Centro Estatal de Participación Familiar de Ohio en la Universidad Estatal de Ohio desarrolló este taller para socios comunitarios en alfabetización.
Hemos tomado el taller y lo hemos adaptado para [INSERT SCHOOL/ORGANIZATION], pero hemos mantenido la misma información básica. 
¡Nos complace tener los como socios para apoyar el éxito de los niños en la escuela y en la vida!</a:t>
            </a:r>
            <a:endParaRPr lang="en-US" b="1" kern="0" dirty="0">
              <a:solidFill>
                <a:srgbClr val="474747"/>
              </a:solidFill>
              <a:highlight>
                <a:srgbClr val="FFFFFF"/>
              </a:highlight>
              <a:latin typeface="Roboto"/>
              <a:ea typeface="Roboto"/>
              <a:cs typeface="Roboto"/>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1A803-2C02-4978-8B78-C4BF16F623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678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4DF23-48D0-7748-3AB6-E5F063DF0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84980-2BEE-9FD7-1DBE-99976AFBDF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2645D-E06A-33A9-67AD-4CD2D6AC2A42}"/>
              </a:ext>
            </a:extLst>
          </p:cNvPr>
          <p:cNvSpPr>
            <a:spLocks noGrp="1"/>
          </p:cNvSpPr>
          <p:nvPr>
            <p:ph type="body" idx="1"/>
          </p:nvPr>
        </p:nvSpPr>
        <p:spPr/>
        <p:txBody>
          <a:bodyPr/>
          <a:lstStyle/>
          <a:p>
            <a:r>
              <a:rPr lang="es-ES" b="0" dirty="0">
                <a:latin typeface="Calibri"/>
                <a:cs typeface="Calibri"/>
              </a:rPr>
              <a:t>¡Queremos darles tiempo para conocerse!
Diríjase a su vecino, preséntese, comparta los nombres de sus hijos, las edades, tal vez su rima, canción o cuento infantil favorito y lo que lo motivó a venir hoy. 
Compartiremos durante unos 2 minutos y luego volveremos a reunirnos como grupo.</a:t>
            </a:r>
          </a:p>
          <a:p>
            <a:endParaRPr lang="es-ES" b="0" dirty="0">
              <a:latin typeface="Calibri"/>
              <a:cs typeface="Calibri"/>
            </a:endParaRPr>
          </a:p>
          <a:p>
            <a:r>
              <a:rPr lang="en-US" b="0" dirty="0">
                <a:latin typeface="Calibri"/>
                <a:cs typeface="Calibri"/>
              </a:rPr>
              <a:t>(ESPERA 2 </a:t>
            </a:r>
            <a:r>
              <a:rPr lang="en-US" b="0" dirty="0" err="1">
                <a:latin typeface="Calibri"/>
                <a:cs typeface="Calibri"/>
              </a:rPr>
              <a:t>minutos</a:t>
            </a:r>
            <a:r>
              <a:rPr lang="en-US" b="0" dirty="0">
                <a:latin typeface="Calibri"/>
                <a:cs typeface="Calibri"/>
              </a:rPr>
              <a:t>)</a:t>
            </a:r>
          </a:p>
          <a:p>
            <a:endParaRPr lang="en-US" b="0" dirty="0">
              <a:latin typeface="Calibri"/>
              <a:cs typeface="Calibri"/>
            </a:endParaRPr>
          </a:p>
          <a:p>
            <a:r>
              <a:rPr lang="es-ES" b="0" dirty="0">
                <a:latin typeface="Calibri"/>
                <a:cs typeface="Calibri"/>
              </a:rPr>
              <a:t>¡Gracias por compartir entre nosotros! Hoy tenemos un gran grupo.</a:t>
            </a:r>
            <a:endParaRPr lang="en-US" b="0" dirty="0">
              <a:latin typeface="Calibri"/>
              <a:cs typeface="Calibri"/>
            </a:endParaRPr>
          </a:p>
        </p:txBody>
      </p:sp>
      <p:sp>
        <p:nvSpPr>
          <p:cNvPr id="4" name="Slide Number Placeholder 3">
            <a:extLst>
              <a:ext uri="{FF2B5EF4-FFF2-40B4-BE49-F238E27FC236}">
                <a16:creationId xmlns:a16="http://schemas.microsoft.com/office/drawing/2014/main" id="{561299B5-92BA-801E-89E5-28B02BD91D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001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ES" b="0" dirty="0">
                <a:latin typeface="Calibri"/>
                <a:ea typeface="Calibri"/>
                <a:cs typeface="Calibri"/>
              </a:rPr>
              <a:t>Comencemos hoy, con por qué se hizo esta presentación para su familia.
¿Cómo les ayudará a usted y a su hijo la información de esta sesión?</a:t>
            </a:r>
          </a:p>
          <a:p>
            <a:pPr marL="171450" indent="-171450">
              <a:buFont typeface="Arial" panose="020B0604020202020204" pitchFamily="34" charset="0"/>
              <a:buChar char="•"/>
            </a:pPr>
            <a:endParaRPr lang="es-ES" b="0" dirty="0">
              <a:latin typeface="Calibri"/>
              <a:ea typeface="Calibri"/>
              <a:cs typeface="Calibri"/>
            </a:endParaRPr>
          </a:p>
          <a:p>
            <a:pPr marL="171450" indent="-171450">
              <a:buFont typeface="Arial" panose="020B0604020202020204" pitchFamily="34" charset="0"/>
              <a:buChar char="•"/>
            </a:pPr>
            <a:r>
              <a:rPr lang="es-ES" b="0" dirty="0">
                <a:latin typeface="Calibri"/>
                <a:ea typeface="Calibri"/>
                <a:cs typeface="Calibri"/>
              </a:rPr>
              <a:t>
Bueno, sabemos que cuando todos trabajamos juntos* —escuelas, familias y organizaciones comunitarias como las bibliotecas— 
Cuando todos trabajamos juntos, beneficia a todos.
El trabajo y la vida de todos mejoran con apoyo Y podemos apoyarnos mejor cuando sabemos más sobre lo que está sucediendo en el mundo de los demás.
Por lo tanto, esta sesión les ayudará a ustedes, como familia, a comprender lo que se enseña en la escuela sobre la lectura y la escritura, y cómo se enseña.
Con esta información, usted puede *hablar con el maestro de su hijo más fácilmente y hacer buenas preguntas si tiene alguna inquietud.
Hablar con el maestro también ayuda al maestro a conocer y entender mejor a su hijo.
También aprenderá algunas cosas que puede hacer para apoyar la lectura y la escritura de su hijo en casa.
Trabajar juntos como socios y hablarse con frecuencia le dará a su hijo el fuerte apoyo que necesita para convertirse en un buen lector y escritor.</a:t>
            </a: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5</a:t>
            </a:fld>
            <a:endParaRPr lang="en-US"/>
          </a:p>
        </p:txBody>
      </p:sp>
    </p:spTree>
    <p:extLst>
      <p:ext uri="{BB962C8B-B14F-4D97-AF65-F5344CB8AC3E}">
        <p14:creationId xmlns:p14="http://schemas.microsoft.com/office/powerpoint/2010/main" val="3886690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latin typeface="Calibri"/>
                <a:cs typeface="Calibri"/>
              </a:rPr>
              <a:t>Durante este taller de hoy, hablaremos de 4 cosas principales.
Dado que la lectura y la escritura tienen que ver con el lenguaje, comenzaremos por ver:
</a:t>
            </a:r>
          </a:p>
          <a:p>
            <a:pPr marL="171450" indent="-171450">
              <a:buFont typeface="Arial" panose="020B0604020202020204" pitchFamily="34" charset="0"/>
              <a:buChar char="•"/>
            </a:pPr>
            <a:r>
              <a:rPr lang="es-ES" dirty="0">
                <a:latin typeface="Calibri"/>
                <a:cs typeface="Calibri"/>
              </a:rPr>
              <a:t>Cómo aprendemos a hablar versus cómo aprendemos a leer y escribir
Luego aprenderemos sobre: ¿Qué es esta *Ciencia de la Lectura y cómo la Ciencia de la Lectura ha ayudado a desarrollar una buena instrucción de lectura y escritura llamada la  
*Enfoque estructurado de alfabetización; Hablaremos sobre lo que queremos decir con "estructura" y le daremos muchos ejemplos de cómo se ve la alfabetización estructurada en las aulas.
Finalmente, le daremos algunas preguntas realmente buenas para hacerle al maestro de su hijo.
Estas preguntas le ayudarán a conocer realmente cómo le está yendo a su hijo con la lectura y la escritura en la escuela, y le ayudarán a formar esa sólida red de apoyo para ellos.
Empecemos por hablar sobre cómo se relacionan el aprender a leer y hablar</a:t>
            </a:r>
            <a:r>
              <a:rPr lang="en-US" dirty="0">
                <a:latin typeface="Aptos"/>
                <a:cs typeface="Arial"/>
              </a:rPr>
              <a:t>.</a:t>
            </a:r>
          </a:p>
        </p:txBody>
      </p:sp>
      <p:sp>
        <p:nvSpPr>
          <p:cNvPr id="4" name="Slide Number Placeholder 3"/>
          <p:cNvSpPr>
            <a:spLocks noGrp="1"/>
          </p:cNvSpPr>
          <p:nvPr>
            <p:ph type="sldNum" sz="quarter" idx="5"/>
          </p:nvPr>
        </p:nvSpPr>
        <p:spPr/>
        <p:txBody>
          <a:bodyPr/>
          <a:lstStyle/>
          <a:p>
            <a:fld id="{74579F2A-A549-4CD3-AD56-44EBFD07D0B3}" type="slidenum">
              <a:rPr lang="en-US" smtClean="0"/>
              <a:t>6</a:t>
            </a:fld>
            <a:endParaRPr lang="en-US"/>
          </a:p>
        </p:txBody>
      </p:sp>
    </p:spTree>
    <p:extLst>
      <p:ext uri="{BB962C8B-B14F-4D97-AF65-F5344CB8AC3E}">
        <p14:creationId xmlns:p14="http://schemas.microsoft.com/office/powerpoint/2010/main" val="11420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latin typeface="Calibri"/>
                <a:ea typeface="Calibri"/>
                <a:cs typeface="Calibri"/>
              </a:rPr>
              <a:t>¿Cómo aprendemos a hablar? ¿Vamos a la escuela para ello? ¿O sucede de forma natural?
Pensemos en los bebés: ¿cómo aprenden a hablar la mayoría de los bebés? Esperamos ansiosamente sus primeras palabras o balbuceos de mamá o papá.
Con solo escuchar palabras e interactuar con nosotros, por lo general aprenden a entender y balbucear palabras cuando tienen entre 4 y 6 meses de edad. 
No tenemos que enseñar a los niños a hablar o lo que significan mamá y papá, aprenden esas palabras de forma natural.
De hecho, nuestros cerebros están programados al nacer para aprender a hablar automáticamente, lo que sucede de forma natural para hasta el 95% de los niños.
Los bebés aprenden el lenguaje hablado sin instrucción. Aprenden escuchándolo en la casa y aprenden mucho cuando jugamos e interactuamos con ellos. 
Y durante mucho, mucho tiempo, hablar entre ellos fue la única forma en que las personas se comunicaban, por lo que no se necesitó nada más.</a:t>
            </a:r>
            <a:endParaRPr lang="en-US" dirty="0">
              <a:latin typeface="Arial"/>
              <a:cs typeface="Arial"/>
            </a:endParaRPr>
          </a:p>
          <a:p>
            <a:endParaRPr lang="en-US"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7</a:t>
            </a:fld>
            <a:endParaRPr lang="en-US"/>
          </a:p>
        </p:txBody>
      </p:sp>
    </p:spTree>
    <p:extLst>
      <p:ext uri="{BB962C8B-B14F-4D97-AF65-F5344CB8AC3E}">
        <p14:creationId xmlns:p14="http://schemas.microsoft.com/office/powerpoint/2010/main" val="2889556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300"/>
              </a:spcAft>
              <a:buNone/>
            </a:pPr>
            <a:r>
              <a:rPr lang="es-ES" b="0" i="0" dirty="0">
                <a:solidFill>
                  <a:srgbClr val="D6D6D6"/>
                </a:solidFill>
                <a:effectLst/>
                <a:latin typeface="Segoe Sans"/>
              </a:rPr>
              <a:t>En algún momento de la historia, alguien pensó:</a:t>
            </a:r>
            <a:br>
              <a:rPr lang="es-ES" b="0" i="0" dirty="0">
                <a:solidFill>
                  <a:srgbClr val="D6D6D6"/>
                </a:solidFill>
                <a:effectLst/>
                <a:latin typeface="Segoe Sans"/>
              </a:rPr>
            </a:br>
            <a:r>
              <a:rPr lang="es-ES" b="1" i="0" dirty="0">
                <a:solidFill>
                  <a:srgbClr val="D6D6D6"/>
                </a:solidFill>
                <a:effectLst/>
                <a:latin typeface="Segoe Sans"/>
              </a:rPr>
              <a:t>“¿No sería increíble poder escribir lo que decimos, para comunicarnos con otros incluso cuando no estamos juntos?”</a:t>
            </a:r>
            <a:endParaRPr lang="es-ES" b="0" i="0" dirty="0">
              <a:solidFill>
                <a:srgbClr val="D6D6D6"/>
              </a:solidFill>
              <a:effectLst/>
              <a:latin typeface="Segoe Sans"/>
            </a:endParaRPr>
          </a:p>
          <a:p>
            <a:pPr algn="l">
              <a:spcBef>
                <a:spcPts val="600"/>
              </a:spcBef>
              <a:spcAft>
                <a:spcPts val="300"/>
              </a:spcAft>
              <a:buNone/>
            </a:pPr>
            <a:r>
              <a:rPr lang="es-ES" b="0" i="0" dirty="0">
                <a:solidFill>
                  <a:srgbClr val="D6D6D6"/>
                </a:solidFill>
                <a:effectLst/>
                <a:latin typeface="Segoe Sans"/>
              </a:rPr>
              <a:t>Así que, en el caso del idioma inglés, tomaron </a:t>
            </a:r>
            <a:r>
              <a:rPr lang="es-ES" b="1" i="0" dirty="0">
                <a:solidFill>
                  <a:srgbClr val="D6D6D6"/>
                </a:solidFill>
                <a:effectLst/>
                <a:latin typeface="Segoe Sans"/>
              </a:rPr>
              <a:t>los sonidos que escuchamos al hablar</a:t>
            </a:r>
            <a:r>
              <a:rPr lang="es-ES" b="0" i="0" dirty="0">
                <a:solidFill>
                  <a:srgbClr val="D6D6D6"/>
                </a:solidFill>
                <a:effectLst/>
                <a:latin typeface="Segoe Sans"/>
              </a:rPr>
              <a:t> y crearon </a:t>
            </a:r>
            <a:r>
              <a:rPr lang="es-ES" b="1" i="0" dirty="0">
                <a:solidFill>
                  <a:srgbClr val="D6D6D6"/>
                </a:solidFill>
                <a:effectLst/>
                <a:latin typeface="Segoe Sans"/>
              </a:rPr>
              <a:t>símbolos para representar esos sonidos</a:t>
            </a:r>
            <a:r>
              <a:rPr lang="es-ES" b="0" i="0" dirty="0">
                <a:solidFill>
                  <a:srgbClr val="D6D6D6"/>
                </a:solidFill>
                <a:effectLst/>
                <a:latin typeface="Segoe Sans"/>
              </a:rPr>
              <a:t>.</a:t>
            </a:r>
          </a:p>
          <a:p>
            <a:pPr algn="l">
              <a:spcBef>
                <a:spcPts val="600"/>
              </a:spcBef>
              <a:spcAft>
                <a:spcPts val="300"/>
              </a:spcAft>
              <a:buNone/>
            </a:pPr>
            <a:r>
              <a:rPr lang="es-ES" b="0" i="0" dirty="0">
                <a:solidFill>
                  <a:srgbClr val="D6D6D6"/>
                </a:solidFill>
                <a:effectLst/>
                <a:latin typeface="Segoe Sans"/>
              </a:rPr>
              <a:t>Otros idiomas usaron diferentes sistemas:</a:t>
            </a: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Algunos usaron </a:t>
            </a:r>
            <a:r>
              <a:rPr lang="es-ES" b="1" i="0" dirty="0">
                <a:solidFill>
                  <a:srgbClr val="D6D6D6"/>
                </a:solidFill>
                <a:effectLst/>
                <a:latin typeface="Segoe Sans"/>
              </a:rPr>
              <a:t>símbolos para representar palabras completas</a:t>
            </a:r>
            <a:r>
              <a:rPr lang="es-ES" b="0" i="0" dirty="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Otros usaron </a:t>
            </a:r>
            <a:r>
              <a:rPr lang="es-ES" b="1" i="0" dirty="0">
                <a:solidFill>
                  <a:srgbClr val="D6D6D6"/>
                </a:solidFill>
                <a:effectLst/>
                <a:latin typeface="Segoe Sans"/>
              </a:rPr>
              <a:t>sílabas</a:t>
            </a:r>
            <a:r>
              <a:rPr lang="es-ES" b="0" i="0" dirty="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Y algunos incluso usaron </a:t>
            </a:r>
            <a:r>
              <a:rPr lang="es-ES" b="1" i="0" dirty="0">
                <a:solidFill>
                  <a:srgbClr val="D6D6D6"/>
                </a:solidFill>
                <a:effectLst/>
                <a:latin typeface="Segoe Sans"/>
              </a:rPr>
              <a:t>dibujos o imágenes</a:t>
            </a:r>
            <a:r>
              <a:rPr lang="es-ES" b="0" i="0" dirty="0">
                <a:solidFill>
                  <a:srgbClr val="D6D6D6"/>
                </a:solidFill>
                <a:effectLst/>
                <a:latin typeface="Segoe Sans"/>
              </a:rPr>
              <a:t> para representar ideas o cosas.</a:t>
            </a:r>
          </a:p>
          <a:p>
            <a:pPr algn="l">
              <a:spcBef>
                <a:spcPts val="600"/>
              </a:spcBef>
              <a:spcAft>
                <a:spcPts val="300"/>
              </a:spcAft>
              <a:buNone/>
            </a:pPr>
            <a:r>
              <a:rPr lang="es-ES" b="1" i="0" dirty="0">
                <a:solidFill>
                  <a:srgbClr val="D6D6D6"/>
                </a:solidFill>
                <a:effectLst/>
                <a:latin typeface="Segoe Sans"/>
              </a:rPr>
              <a:t>Pero en inglés</a:t>
            </a:r>
            <a:r>
              <a:rPr lang="es-ES" b="0" i="0" dirty="0">
                <a:solidFill>
                  <a:srgbClr val="D6D6D6"/>
                </a:solidFill>
                <a:effectLst/>
                <a:latin typeface="Segoe Sans"/>
              </a:rPr>
              <a:t>, se eligió un sistema donde </a:t>
            </a:r>
            <a:r>
              <a:rPr lang="es-ES" b="1" i="0" dirty="0">
                <a:solidFill>
                  <a:srgbClr val="D6D6D6"/>
                </a:solidFill>
                <a:effectLst/>
                <a:latin typeface="Segoe Sans"/>
              </a:rPr>
              <a:t>cada símbolo representa un sonido individual</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Esos símbolos son las letras que usamos hoy: </a:t>
            </a:r>
            <a:r>
              <a:rPr lang="es-ES" b="1" i="0" dirty="0">
                <a:solidFill>
                  <a:srgbClr val="D6D6D6"/>
                </a:solidFill>
                <a:effectLst/>
                <a:latin typeface="Segoe Sans"/>
              </a:rPr>
              <a:t>el alfabeto</a:t>
            </a:r>
            <a:r>
              <a:rPr lang="es-ES" b="0" i="0" dirty="0">
                <a:solidFill>
                  <a:srgbClr val="D6D6D6"/>
                </a:solidFill>
                <a:effectLst/>
                <a:latin typeface="Segoe Sans"/>
              </a:rPr>
              <a:t>.</a:t>
            </a:r>
          </a:p>
          <a:p>
            <a:pPr algn="l">
              <a:spcBef>
                <a:spcPts val="600"/>
              </a:spcBef>
              <a:spcAft>
                <a:spcPts val="300"/>
              </a:spcAft>
              <a:buNone/>
            </a:pPr>
            <a:r>
              <a:rPr lang="es-ES" b="0" i="0" dirty="0">
                <a:solidFill>
                  <a:srgbClr val="D6D6D6"/>
                </a:solidFill>
                <a:effectLst/>
                <a:latin typeface="Segoe Sans"/>
              </a:rPr>
              <a:t>Por ejemplo:</a:t>
            </a: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La letra </a:t>
            </a:r>
            <a:r>
              <a:rPr lang="es-ES" b="1" i="0" dirty="0">
                <a:solidFill>
                  <a:srgbClr val="D6D6D6"/>
                </a:solidFill>
                <a:effectLst/>
                <a:latin typeface="Segoe Sans"/>
              </a:rPr>
              <a:t>“a”</a:t>
            </a:r>
            <a:r>
              <a:rPr lang="es-ES" b="0" i="0" dirty="0">
                <a:solidFill>
                  <a:srgbClr val="D6D6D6"/>
                </a:solidFill>
                <a:effectLst/>
                <a:latin typeface="Segoe Sans"/>
              </a:rPr>
              <a:t> representa el sonido </a:t>
            </a:r>
            <a:r>
              <a:rPr lang="es-ES" b="1" i="0" dirty="0">
                <a:solidFill>
                  <a:srgbClr val="D6D6D6"/>
                </a:solidFill>
                <a:effectLst/>
                <a:latin typeface="Segoe Sans"/>
              </a:rPr>
              <a:t>/a/</a:t>
            </a:r>
            <a:endParaRPr lang="es-ES" b="0" i="0" dirty="0">
              <a:solidFill>
                <a:srgbClr val="D6D6D6"/>
              </a:solidFill>
              <a:effectLst/>
              <a:latin typeface="Segoe Sans"/>
            </a:endParaRP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Y al juntar varias letras, podemos formar palabras completas que decimos al hablar, como:</a:t>
            </a:r>
            <a:br>
              <a:rPr lang="es-ES" b="0" i="0" dirty="0">
                <a:solidFill>
                  <a:srgbClr val="D6D6D6"/>
                </a:solidFill>
                <a:effectLst/>
                <a:latin typeface="Segoe Sans"/>
              </a:rPr>
            </a:br>
            <a:r>
              <a:rPr lang="es-ES" b="1" i="0" dirty="0">
                <a:solidFill>
                  <a:srgbClr val="D6D6D6"/>
                </a:solidFill>
                <a:effectLst/>
                <a:latin typeface="Segoe Sans"/>
              </a:rPr>
              <a:t>c-a-s-a</a:t>
            </a:r>
            <a:r>
              <a:rPr lang="es-ES" b="0" i="0" dirty="0">
                <a:solidFill>
                  <a:srgbClr val="D6D6D6"/>
                </a:solidFill>
                <a:effectLst/>
                <a:latin typeface="Segoe Sans"/>
              </a:rPr>
              <a:t> para formar “casa”.</a:t>
            </a:r>
          </a:p>
          <a:p>
            <a:pPr algn="l">
              <a:spcBef>
                <a:spcPts val="600"/>
              </a:spcBef>
              <a:spcAft>
                <a:spcPts val="300"/>
              </a:spcAft>
              <a:buNone/>
            </a:pPr>
            <a:r>
              <a:rPr lang="es-ES" b="0" i="0" dirty="0">
                <a:solidFill>
                  <a:srgbClr val="D6D6D6"/>
                </a:solidFill>
                <a:effectLst/>
                <a:latin typeface="Segoe Sans"/>
              </a:rPr>
              <a:t>Ahora bien, es importante recordar algo:</a:t>
            </a:r>
            <a:br>
              <a:rPr lang="es-ES" b="0" i="0" dirty="0">
                <a:solidFill>
                  <a:srgbClr val="D6D6D6"/>
                </a:solidFill>
                <a:effectLst/>
                <a:latin typeface="Segoe Sans"/>
              </a:rPr>
            </a:br>
            <a:r>
              <a:rPr lang="es-ES" b="0" i="0" dirty="0">
                <a:solidFill>
                  <a:srgbClr val="D6D6D6"/>
                </a:solidFill>
                <a:effectLst/>
                <a:latin typeface="Segoe Sans"/>
              </a:rPr>
              <a:t>Nuestro cerebro </a:t>
            </a:r>
            <a:r>
              <a:rPr lang="es-ES" b="1" i="0" dirty="0">
                <a:solidFill>
                  <a:srgbClr val="D6D6D6"/>
                </a:solidFill>
                <a:effectLst/>
                <a:latin typeface="Segoe Sans"/>
              </a:rPr>
              <a:t>nace preparado para aprender a hablar</a:t>
            </a:r>
            <a:r>
              <a:rPr lang="es-ES" b="0" i="0" dirty="0">
                <a:solidFill>
                  <a:srgbClr val="D6D6D6"/>
                </a:solidFill>
                <a:effectLst/>
                <a:latin typeface="Segoe Sans"/>
              </a:rPr>
              <a:t>,</a:t>
            </a:r>
            <a:br>
              <a:rPr lang="es-ES" b="0" i="0" dirty="0">
                <a:solidFill>
                  <a:srgbClr val="D6D6D6"/>
                </a:solidFill>
                <a:effectLst/>
                <a:latin typeface="Segoe Sans"/>
              </a:rPr>
            </a:br>
            <a:r>
              <a:rPr lang="es-ES" b="1" i="0" dirty="0">
                <a:solidFill>
                  <a:srgbClr val="D6D6D6"/>
                </a:solidFill>
                <a:effectLst/>
                <a:latin typeface="Segoe Sans"/>
              </a:rPr>
              <a:t>pero no nace sabiendo leer ni escribir</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El sistema de letras y sonidos —ese “código escrito”— </a:t>
            </a:r>
            <a:r>
              <a:rPr lang="es-ES" b="1" i="0" dirty="0">
                <a:solidFill>
                  <a:srgbClr val="D6D6D6"/>
                </a:solidFill>
                <a:effectLst/>
                <a:latin typeface="Segoe Sans"/>
              </a:rPr>
              <a:t>tiene que enseñarse</a:t>
            </a:r>
            <a:r>
              <a:rPr lang="es-ES" b="0" i="0" dirty="0">
                <a:solidFill>
                  <a:srgbClr val="D6D6D6"/>
                </a:solidFill>
                <a:effectLst/>
                <a:latin typeface="Segoe Sans"/>
              </a:rPr>
              <a:t>.</a:t>
            </a:r>
          </a:p>
          <a:p>
            <a:pPr algn="l">
              <a:spcBef>
                <a:spcPts val="600"/>
              </a:spcBef>
              <a:spcAft>
                <a:spcPts val="300"/>
              </a:spcAft>
            </a:pPr>
            <a:r>
              <a:rPr lang="es-ES" b="1" i="0" dirty="0">
                <a:solidFill>
                  <a:srgbClr val="D6D6D6"/>
                </a:solidFill>
                <a:effectLst/>
                <a:latin typeface="Segoe Sans"/>
              </a:rPr>
              <a:t>Leer y escribir no es algo que se aprende solo.</a:t>
            </a:r>
            <a:br>
              <a:rPr lang="es-ES" b="0" i="0" dirty="0">
                <a:solidFill>
                  <a:srgbClr val="D6D6D6"/>
                </a:solidFill>
                <a:effectLst/>
                <a:latin typeface="Segoe Sans"/>
              </a:rPr>
            </a:br>
            <a:r>
              <a:rPr lang="es-ES" b="1" i="0" dirty="0">
                <a:solidFill>
                  <a:srgbClr val="D6D6D6"/>
                </a:solidFill>
                <a:effectLst/>
                <a:latin typeface="Segoe Sans"/>
              </a:rPr>
              <a:t>Es algo que se enseña paso a paso.</a:t>
            </a:r>
            <a:endParaRPr lang="es-ES" b="0" i="0" dirty="0">
              <a:solidFill>
                <a:srgbClr val="D6D6D6"/>
              </a:solidFill>
              <a:effectLst/>
              <a:latin typeface="Segoe Sans"/>
            </a:endParaRPr>
          </a:p>
          <a:p>
            <a:pPr marL="171450" indent="-171450">
              <a:buFont typeface="Arial,Sans-Serif"/>
              <a:buChar char="•"/>
            </a:pPr>
            <a:endParaRPr lang="en-US" b="1" dirty="0"/>
          </a:p>
        </p:txBody>
      </p:sp>
      <p:sp>
        <p:nvSpPr>
          <p:cNvPr id="4" name="Slide Number Placeholder 3"/>
          <p:cNvSpPr>
            <a:spLocks noGrp="1"/>
          </p:cNvSpPr>
          <p:nvPr>
            <p:ph type="sldNum" sz="quarter" idx="5"/>
          </p:nvPr>
        </p:nvSpPr>
        <p:spPr/>
        <p:txBody>
          <a:bodyPr/>
          <a:lstStyle/>
          <a:p>
            <a:fld id="{74579F2A-A549-4CD3-AD56-44EBFD07D0B3}" type="slidenum">
              <a:rPr lang="en-US" smtClean="0"/>
              <a:t>8</a:t>
            </a:fld>
            <a:endParaRPr lang="en-US"/>
          </a:p>
        </p:txBody>
      </p:sp>
    </p:spTree>
    <p:extLst>
      <p:ext uri="{BB962C8B-B14F-4D97-AF65-F5344CB8AC3E}">
        <p14:creationId xmlns:p14="http://schemas.microsoft.com/office/powerpoint/2010/main" val="3859868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7BE4A-0768-0623-F76C-8A187209B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C68ED-0CAB-B417-CF26-7D34BE216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D544B-E4F6-29C7-2969-FD2A4AB27FA5}"/>
              </a:ext>
            </a:extLst>
          </p:cNvPr>
          <p:cNvSpPr>
            <a:spLocks noGrp="1"/>
          </p:cNvSpPr>
          <p:nvPr>
            <p:ph type="body" idx="1"/>
          </p:nvPr>
        </p:nvSpPr>
        <p:spPr/>
        <p:txBody>
          <a:bodyPr/>
          <a:lstStyle/>
          <a:p>
            <a:r>
              <a:rPr lang="es-ES" sz="1200" b="0" dirty="0"/>
              <a:t>Ahora que vemos cómo se usaban los sonidos del habla para hacer palabras impresas o palabras impresas,</a:t>
            </a:r>
          </a:p>
          <a:p>
            <a:r>
              <a:rPr lang="es-ES" sz="1200" b="0" dirty="0"/>
              <a:t>Quiero que te tomes un minuto para 
Imagina que eres tu hijo y ves una palabra que nunca antes habías visto, por primera vez. 
¿Cómo vas a averiguar qué es la palabra, qué dice?
Te voy a mostrar una palabra inventada y quiero que finjas que eres un niño, viendo esta palabra por primera vez. Trata de averiguar lo que dice.... 
¿Listo?</a:t>
            </a:r>
          </a:p>
          <a:p>
            <a:r>
              <a:rPr lang="en-US" sz="1200" b="1" dirty="0"/>
              <a:t>*CLICK*</a:t>
            </a:r>
            <a:endParaRPr lang="en-US" sz="1200" b="1" dirty="0">
              <a:ea typeface="Calibri"/>
              <a:cs typeface="Calibri"/>
            </a:endParaRPr>
          </a:p>
          <a:p>
            <a:pPr marL="0" indent="0">
              <a:buFont typeface="Arial" panose="020B0604020202020204" pitchFamily="34" charset="0"/>
              <a:buNone/>
            </a:pPr>
            <a:r>
              <a:rPr lang="en-US" sz="1200" b="0" dirty="0"/>
              <a:t>[Allow for WAIT time]</a:t>
            </a:r>
            <a:endParaRPr lang="en-US" sz="1200" b="0" dirty="0">
              <a:ea typeface="Calibri"/>
              <a:cs typeface="Calibri"/>
            </a:endParaRPr>
          </a:p>
          <a:p>
            <a:pPr marL="0" indent="0">
              <a:buFont typeface="Arial" panose="020B0604020202020204" pitchFamily="34" charset="0"/>
              <a:buNone/>
            </a:pPr>
            <a:r>
              <a:rPr lang="en-US" sz="1200" b="0" dirty="0"/>
              <a:t>¿</a:t>
            </a:r>
            <a:r>
              <a:rPr lang="en-US" sz="1200" b="0" dirty="0" err="1"/>
              <a:t>Qué</a:t>
            </a:r>
            <a:r>
              <a:rPr lang="en-US" sz="1200" b="0" dirty="0"/>
              <a:t> </a:t>
            </a:r>
            <a:r>
              <a:rPr lang="en-US" sz="1200" b="0" dirty="0" err="1"/>
              <a:t>te</a:t>
            </a:r>
            <a:r>
              <a:rPr lang="en-US" sz="1200" b="0" dirty="0"/>
              <a:t> </a:t>
            </a:r>
            <a:r>
              <a:rPr lang="en-US" sz="1200" b="0" dirty="0" err="1"/>
              <a:t>parece</a:t>
            </a:r>
            <a:r>
              <a:rPr lang="en-US" sz="1200" b="0" dirty="0"/>
              <a:t> </a:t>
            </a:r>
            <a:r>
              <a:rPr lang="en-US" sz="1200" b="0" dirty="0" err="1"/>
              <a:t>este</a:t>
            </a:r>
            <a:r>
              <a:rPr lang="en-US" sz="1200" b="0" dirty="0"/>
              <a:t>?</a:t>
            </a:r>
            <a:r>
              <a:rPr lang="en-US" sz="1200" b="1" dirty="0"/>
              <a:t>*CLICK*</a:t>
            </a:r>
            <a:endParaRPr lang="en-US" sz="1200" b="1" dirty="0">
              <a:ea typeface="Calibri"/>
              <a:cs typeface="Calibri"/>
            </a:endParaRPr>
          </a:p>
          <a:p>
            <a:pPr marL="0" indent="0">
              <a:buFont typeface="Arial" panose="020B0604020202020204" pitchFamily="34" charset="0"/>
              <a:buNone/>
            </a:pPr>
            <a:r>
              <a:rPr lang="en-US" sz="1200" b="0" dirty="0"/>
              <a:t>[Allow for WAIT time]</a:t>
            </a:r>
            <a:endParaRPr lang="en-US" sz="1200" b="0" dirty="0">
              <a:ea typeface="Calibri"/>
              <a:cs typeface="Calibri"/>
            </a:endParaRPr>
          </a:p>
          <a:p>
            <a:pPr marL="0" indent="0">
              <a:buFont typeface="Arial" panose="020B0604020202020204" pitchFamily="34" charset="0"/>
              <a:buNone/>
            </a:pPr>
            <a:endParaRPr lang="en-US" sz="1200" b="0" dirty="0"/>
          </a:p>
          <a:p>
            <a:pPr marL="0" indent="0">
              <a:buFont typeface="Arial" panose="020B0604020202020204" pitchFamily="34" charset="0"/>
              <a:buNone/>
            </a:pPr>
            <a:r>
              <a:rPr lang="es-ES" sz="1200" b="0" dirty="0"/>
              <a:t>¿Cómo estás trabajando para descifrar estas palabras? ¿Qué estás haciendo en tu mente?
¿Estás tratando de pronunciar las palabras? ¿Estás buscando partes más grandes dentro de las palabras? 
¿Probar esta última?</a:t>
            </a:r>
            <a:r>
              <a:rPr lang="en-US" sz="1200" b="0" dirty="0"/>
              <a:t> </a:t>
            </a:r>
            <a:r>
              <a:rPr lang="en-US" sz="1200" b="1" dirty="0"/>
              <a:t>*CLICK*</a:t>
            </a:r>
            <a:endParaRPr lang="en-US" sz="1200" b="1" dirty="0">
              <a:ea typeface="Calibri"/>
              <a:cs typeface="Calibri"/>
            </a:endParaRPr>
          </a:p>
          <a:p>
            <a:pPr marL="0" indent="0">
              <a:buFont typeface="Arial" panose="020B0604020202020204" pitchFamily="34" charset="0"/>
              <a:buNone/>
            </a:pPr>
            <a:r>
              <a:rPr lang="en-US" sz="1200" b="0" dirty="0"/>
              <a:t>[Allow for WAIT time]</a:t>
            </a:r>
          </a:p>
          <a:p>
            <a:pPr marL="0" indent="0">
              <a:buFont typeface="Arial" panose="020B0604020202020204" pitchFamily="34" charset="0"/>
              <a:buNone/>
            </a:pPr>
            <a:endParaRPr lang="en-US" sz="1200" b="0" dirty="0">
              <a:ea typeface="Calibri"/>
              <a:cs typeface="Calibri"/>
            </a:endParaRPr>
          </a:p>
          <a:p>
            <a:pPr marL="0" indent="0">
              <a:buFont typeface="Arial" panose="020B0604020202020204" pitchFamily="34" charset="0"/>
              <a:buNone/>
            </a:pPr>
            <a:r>
              <a:rPr lang="es-ES" sz="1200" b="0" dirty="0"/>
              <a:t>Los buenos lectores a menudo no tienen que pensar en </a:t>
            </a:r>
            <a:r>
              <a:rPr lang="es-ES" sz="1200" b="1" dirty="0"/>
              <a:t>cómo </a:t>
            </a:r>
            <a:r>
              <a:rPr lang="es-ES" sz="1200" b="0" dirty="0"/>
              <a:t>leer las palabras muy a menudo y simplemente las leen automáticamente.</a:t>
            </a:r>
          </a:p>
          <a:p>
            <a:pPr marL="0" indent="0">
              <a:buFont typeface="Arial" panose="020B0604020202020204" pitchFamily="34" charset="0"/>
              <a:buNone/>
            </a:pPr>
            <a:r>
              <a:rPr lang="es-ES" sz="1200" b="0" dirty="0"/>
              <a:t>Sin embargo, al aprender a leer o al intentar leer palabras desconocidas, tenemos que pensar en este código básico de letras que representan sonidos, para palabras más grandes como estas, también buscamos sílabas o trozos más grandes de palabras que nos resulten familiares.</a:t>
            </a:r>
            <a:r>
              <a:rPr lang="es-ES" sz="1200" b="0" dirty="0">
                <a:ea typeface="Calibri"/>
                <a:cs typeface="Calibri"/>
              </a:rPr>
              <a:t> Las habilidades que usamos para descubrir cómo leer palabras nuevas, pronunciar las letras, buscar partes más grandes como sílabas, prefijos y sufijos,
Esas habilidades, si se enseñan a los niños, los ayudarán a convertirse en buenos lectores y deletreadores.</a:t>
            </a:r>
            <a:endParaRPr lang="en-US" dirty="0">
              <a:ea typeface="Calibri"/>
              <a:cs typeface="Calibri"/>
            </a:endParaRPr>
          </a:p>
        </p:txBody>
      </p:sp>
      <p:sp>
        <p:nvSpPr>
          <p:cNvPr id="4" name="Slide Number Placeholder 3">
            <a:extLst>
              <a:ext uri="{FF2B5EF4-FFF2-40B4-BE49-F238E27FC236}">
                <a16:creationId xmlns:a16="http://schemas.microsoft.com/office/drawing/2014/main" id="{8A300206-B09F-D51F-D432-0D8DF3F59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932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t>Por lo tanto, si hay que enseñar a leer y deletrear el lenguaje escrito, y no se aprende de forma natural, 
Los maestros deben estar capacitados para enseñar a los niños acerca de las letras y los sonidos, es decir, cómo las letras como símbolos se relacionan con las palabras habladas.
Y algunos maestros fueron entrenados para enseñar a leer y escribir enseñando este "código" de las letras a los sonidos.
Pero durante mucho tiempo, la gente ha discutido sobre cómo se debe enseñar a leer.
Incluso en la década de 1800 había personas que creían que no era necesario o que era una tontería enseñar letras y sonidos. Creían que a los maestros se les debía enseñar a leer de una manera diferente.
Entonces, en lugar de enseñar este código y cómo pronunciar las palabras, se suponía que los maestros debían hacer que los niños memorizaran la imagen de la "palabra completa".
En este método de "palabra completa", los niños tenían que usar imágenes y adivinar para descifrar una palabra que no conocían, y se les enseñaban nuevas palabras al ver la palabra completa y decirla una y otra vez.</a:t>
            </a: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10</a:t>
            </a:fld>
            <a:endParaRPr lang="en-US"/>
          </a:p>
        </p:txBody>
      </p:sp>
    </p:spTree>
    <p:extLst>
      <p:ext uri="{BB962C8B-B14F-4D97-AF65-F5344CB8AC3E}">
        <p14:creationId xmlns:p14="http://schemas.microsoft.com/office/powerpoint/2010/main" val="3580275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latin typeface="Calibri"/>
                <a:ea typeface="Calibri"/>
                <a:cs typeface="Calibri"/>
              </a:rPr>
              <a:t>Este otro método de enseñanza de la lectura, el método de la palabra completa, se ha utilizado durante mucho tiempo y todavía se usa hoy en día. Echemos un vistazo a esta línea de tiempo.....</a:t>
            </a:r>
          </a:p>
          <a:p>
            <a:endParaRPr lang="es-ES" dirty="0">
              <a:latin typeface="Calibri"/>
              <a:ea typeface="Calibri"/>
              <a:cs typeface="Calibri"/>
            </a:endParaRPr>
          </a:p>
          <a:p>
            <a:pPr marL="171450" indent="-171450">
              <a:buFont typeface="Arial" panose="020B0604020202020204" pitchFamily="34" charset="0"/>
              <a:buChar char="•"/>
            </a:pPr>
            <a:r>
              <a:rPr lang="es-ES" dirty="0">
                <a:latin typeface="Calibri"/>
                <a:ea typeface="Calibri"/>
                <a:cs typeface="Calibri"/>
              </a:rPr>
              <a:t>En las décadas de 1950 y 1960, algunas personas se dieron cuenta de que enseñar a los niños a leer haciendo que trataran de memorizar "palabras completas" no funcionaba bien.
Muchos niños tenían problemas para aprender a leer y escribir.
Así que....
Se publicó un libro muy popular, "Por qué Johnny no sabe leer", y este libro llamó la atención sobre las debilidades del método de la palabra completa.
Y luego, más tarde, una investigadora de Harvard,* Jeanne </a:t>
            </a:r>
            <a:r>
              <a:rPr lang="es-ES" dirty="0" err="1">
                <a:latin typeface="Calibri"/>
                <a:ea typeface="Calibri"/>
                <a:cs typeface="Calibri"/>
              </a:rPr>
              <a:t>Chall</a:t>
            </a:r>
            <a:r>
              <a:rPr lang="es-ES" dirty="0">
                <a:latin typeface="Calibri"/>
                <a:ea typeface="Calibri"/>
                <a:cs typeface="Calibri"/>
              </a:rPr>
              <a:t> (</a:t>
            </a:r>
            <a:r>
              <a:rPr lang="es-ES" dirty="0" err="1">
                <a:latin typeface="Calibri"/>
                <a:ea typeface="Calibri"/>
                <a:cs typeface="Calibri"/>
              </a:rPr>
              <a:t>Jeen</a:t>
            </a:r>
            <a:r>
              <a:rPr lang="es-ES" dirty="0">
                <a:latin typeface="Calibri"/>
                <a:ea typeface="Calibri"/>
                <a:cs typeface="Calibri"/>
              </a:rPr>
              <a:t>) hizo un gran proyecto de investigación y descubrió:
 ¡Esa ciencia estaba demostrando una y otra vez que enseñar el código del alfabeto era realmente importante para los lectores y deletreadores principiantes!
PERO el método de la "palabra completa" y otros métodos eran tan populares, 
Que las universidades seguían capacitando a los maestros para usarlos a pesar de que no funcionaban bien.
Finalmente, en el año 2000 se escribió un gran informe de investigación que ayudó a recordar a la gente lo que realmente funciona.
Y esto es lo que encontraron.....</a:t>
            </a:r>
            <a:endParaRPr lang="en-US" dirty="0">
              <a:latin typeface="Aptos" panose="02110004020202020204"/>
              <a:cs typeface="Arial"/>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11</a:t>
            </a:fld>
            <a:endParaRPr lang="en-US"/>
          </a:p>
        </p:txBody>
      </p:sp>
    </p:spTree>
    <p:extLst>
      <p:ext uri="{BB962C8B-B14F-4D97-AF65-F5344CB8AC3E}">
        <p14:creationId xmlns:p14="http://schemas.microsoft.com/office/powerpoint/2010/main" val="2021881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latin typeface="Calibri"/>
                <a:ea typeface="Calibri"/>
                <a:cs typeface="Calibri"/>
              </a:rPr>
              <a:t>Esta investigación se llevó a cabo bajo el nombre de Panel Nacional de Lectura
Este panel o grupo de investigadores encontró que, en efecto-
¡Los sonidos y las letras de las palabras son importantes para los lectores principiantes!
Encontraron cinco cosas en la investigación que realmente ayudan a los niños a aprender a leer:
Primero, fue enseñar a los niños a *escuchar atentamente* y escuchar las partes de las palabras habladas 
Por ejemplo, ser capaz de extraer tres sonidos de la palabra "gato" c-a-t, o
Separe las sílabas como ro-</a:t>
            </a:r>
            <a:r>
              <a:rPr lang="es-ES" dirty="0" err="1">
                <a:latin typeface="Calibri"/>
                <a:ea typeface="Calibri"/>
                <a:cs typeface="Calibri"/>
              </a:rPr>
              <a:t>bot</a:t>
            </a:r>
            <a:r>
              <a:rPr lang="es-ES" dirty="0">
                <a:latin typeface="Calibri"/>
                <a:ea typeface="Calibri"/>
                <a:cs typeface="Calibri"/>
              </a:rPr>
              <a:t>, o 
escuchar y decir rimas como "cuenta" y "leer"
También era importante enseñar a los niños las letras que van con cada sonido que escuchan, esto les ayuda a poder pronunciar al leer o escribir las letras mientras intentan deletrear una palabra.
También descubrieron que era importante dar a los estudiantes mucha *práctica* para pronunciar diferentes patrones de ortografía para que pudieran sentirse cómodos leyendo y deletreando diferentes tipos de palabras de manera rápida y fluida.
El vocabulario era otra cosa importante. Las *palabras nuevas* que los niños no escuchan en las conversaciones cotidianas deben enseñarse directamente para que desarrollen un vocabulario sólido.
Finalmente, si los niños tienen que leer algo muy largo, los investigadores descubrieron que enseñarles formas sencillas de *entender* estos textos largos les ayuda a dar sentido a lo que leen. 
Ahora, este resumen de investigación fue escrito en el año 2000, ¡PERO la investigación no se detuvo! Cada año tenemos montones de nuevas investigaciones. Llamamos a TODA esta investigación "La Ciencia de la Lectura".......</a:t>
            </a:r>
            <a:endParaRPr lang="en-US" dirty="0">
              <a:latin typeface="Aptos" panose="02110004020202020204"/>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12</a:t>
            </a:fld>
            <a:endParaRPr lang="en-US"/>
          </a:p>
        </p:txBody>
      </p:sp>
    </p:spTree>
    <p:extLst>
      <p:ext uri="{BB962C8B-B14F-4D97-AF65-F5344CB8AC3E}">
        <p14:creationId xmlns:p14="http://schemas.microsoft.com/office/powerpoint/2010/main" val="4028686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s-ES" dirty="0">
                <a:latin typeface="Roboto"/>
              </a:rPr>
              <a:t>Entonces, ¿qué es la ciencia de la lectura?</a:t>
            </a:r>
            <a:endParaRPr lang="en-US" strike="sngStrike" dirty="0">
              <a:latin typeface="Aptos"/>
            </a:endParaRPr>
          </a:p>
          <a:p>
            <a:pPr marL="171450" indent="-171450">
              <a:buFont typeface="Arial" panose="020B0604020202020204" pitchFamily="34" charset="0"/>
              <a:buChar char="•"/>
            </a:pPr>
            <a:r>
              <a:rPr lang="es-ES" dirty="0"/>
              <a:t>Es TODA la investigación hasta el día de hoy, que analiza cómo los cuerpos y cerebros de los niños aprenden a leer, deletrear y escribir. 
Es una investigación de muchos científicos diferentes, desde psicólogos hasta terapeutas del habla, investigadores del cerebro, lingüistas y educadores. 
Todo su trabajo combinado se llama la ciencia de la lectura
¡Y nunca deja de crecer! Con cada estudio de investigación realizado, aprendemos un poco más sobre cómo enseñar a leer de manera más efectiva.
¡Así que sí! La lectura y la escritura tienen que enseñarse, y nosotros miramos a la ciencia para saber cuál es la mejor manera de enseñarla.</a:t>
            </a:r>
            <a:endParaRPr lang="en-US" dirty="0">
              <a:latin typeface="Aptos" panose="02110004020202020204"/>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13</a:t>
            </a:fld>
            <a:endParaRPr lang="en-US"/>
          </a:p>
        </p:txBody>
      </p:sp>
    </p:spTree>
    <p:extLst>
      <p:ext uri="{BB962C8B-B14F-4D97-AF65-F5344CB8AC3E}">
        <p14:creationId xmlns:p14="http://schemas.microsoft.com/office/powerpoint/2010/main" val="2345542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ES" dirty="0"/>
              <a:t>Tenga en cuenta, "La Ciencia de la Lectura" -- </a:t>
            </a:r>
          </a:p>
          <a:p>
            <a:pPr marL="171450" indent="-171450">
              <a:buFont typeface="Arial" panose="020B0604020202020204" pitchFamily="34" charset="0"/>
              <a:buChar char="•"/>
            </a:pPr>
            <a:r>
              <a:rPr lang="es-ES" dirty="0"/>
              <a:t>NO es *un libro que puedes leer o un programa en particular que puedes comprar
Y NO se trata solo de conocer las letras y sus sonidos
Recuerde que son los resultados de la investigación, ¡y la investigación nos dice mucho!
Lo que hace la Ciencia de la Lectura, lo que hace toda esa investigación...
 es mostrarnos la *mejor manera de enseñar a leer y escribir....
Lo llamamos el Enfoque de Alfabetización Estructurada</a:t>
            </a:r>
            <a:endParaRPr lang="en-US" dirty="0"/>
          </a:p>
          <a:p>
            <a:endParaRPr lang="en-US" dirty="0"/>
          </a:p>
          <a:p>
            <a:endParaRPr lang="en-US" dirty="0">
              <a:latin typeface="Calibri"/>
              <a:ea typeface="Calibri"/>
              <a:cs typeface="Calibri"/>
            </a:endParaRPr>
          </a:p>
          <a:p>
            <a:pPr marL="171450" indent="-171450">
              <a:buFont typeface="Arial"/>
              <a:buChar char="•"/>
            </a:pPr>
            <a:endParaRPr lang="en-US" dirty="0">
              <a:latin typeface="Calibri"/>
              <a:ea typeface="Calibri"/>
              <a:cs typeface="Calibri"/>
            </a:endParaRPr>
          </a:p>
          <a:p>
            <a:endParaRPr lang="en-US" dirty="0">
              <a:latin typeface="Calibri"/>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14</a:t>
            </a:fld>
            <a:endParaRPr lang="en-US"/>
          </a:p>
        </p:txBody>
      </p:sp>
    </p:spTree>
    <p:extLst>
      <p:ext uri="{BB962C8B-B14F-4D97-AF65-F5344CB8AC3E}">
        <p14:creationId xmlns:p14="http://schemas.microsoft.com/office/powerpoint/2010/main" val="1617937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defRPr/>
            </a:pPr>
            <a:r>
              <a:rPr lang="en-US" dirty="0"/>
              <a:t>[SAY SLOWLY]</a:t>
            </a:r>
          </a:p>
          <a:p>
            <a:pPr marL="171450" indent="-171450">
              <a:buFont typeface="Arial"/>
              <a:buChar char="•"/>
              <a:defRPr/>
            </a:pPr>
            <a:r>
              <a:rPr lang="es-ES" dirty="0"/>
              <a:t>El Enfoque de Alfabetización Estructurada es una forma de enseñar a leer y escribir que se basa en lo que la ciencia dice que funciona mejor. [REPEAT SLOWLY]
Es como seguir una receta en la que los profesores saben cuáles son los ingredientes, cómo combinarlos, saben qué enseñar Y cómo enseñarlo 
Puede utilizar este enfoque (Alfabetización Estructurada) en aulas grandes, grupos pequeños o incluso en sesiones individuales.
Este enfoque funciona para *todos!* --todo tipo de estudiantes—
ya sea que estés empezando a leer, o 
eres un lector más avanzado, o
si estás aprendiendo inglés. 
Y es especialmente útil para los estudiantes que tienen problemas con la lectura, como los que tienen dislexia.
Enseñar a leer y escribir de esta manera, con el Enfoque de Alfabetización Estructurada, les da a los estudiantes la mejor oportunidad de convertirse en grandes lectores y escritores.</a:t>
            </a:r>
            <a:endParaRPr lang="en-US" dirty="0">
              <a:ea typeface="Calibri"/>
              <a:cs typeface="Calibri"/>
            </a:endParaRPr>
          </a:p>
          <a:p>
            <a:pPr>
              <a:defRPr/>
            </a:pPr>
            <a:endParaRPr lang="en-US" dirty="0">
              <a:latin typeface="Aptos" panose="02110004020202020204"/>
              <a:ea typeface="Calibri"/>
              <a:cs typeface="Calibri"/>
            </a:endParaRPr>
          </a:p>
          <a:p>
            <a:pPr>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15</a:t>
            </a:fld>
            <a:endParaRPr lang="en-US"/>
          </a:p>
        </p:txBody>
      </p:sp>
    </p:spTree>
    <p:extLst>
      <p:ext uri="{BB962C8B-B14F-4D97-AF65-F5344CB8AC3E}">
        <p14:creationId xmlns:p14="http://schemas.microsoft.com/office/powerpoint/2010/main" val="1984329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Entonces, ¿por qué se llama Alfabetización Estructurada?
¡Pues porque está estructurado!</a:t>
            </a:r>
          </a:p>
          <a:p>
            <a:endParaRPr lang="es-ES" dirty="0"/>
          </a:p>
          <a:p>
            <a:r>
              <a:rPr lang="es-ES" dirty="0"/>
              <a:t>La palabra estructura significa que la enseñanza se realiza de una manera clara y organizada.</a:t>
            </a:r>
          </a:p>
          <a:p>
            <a:pPr marL="171450" indent="-171450">
              <a:buFont typeface="Arial" panose="020B0604020202020204" pitchFamily="34" charset="0"/>
              <a:buChar char="•"/>
            </a:pPr>
            <a:r>
              <a:rPr lang="es-ES" dirty="0"/>
              <a:t>Para hacer esto, los maestros siguen listas que les dicen qué enseñar y en qué orden.
Hay listas de cosas como qué letras y sonidos enseñar y en qué orden, listas de reglas de ortografía, tipos de sílabas, palabras difíciles de deletrear (o ortografías o pronunciaciones poco comunes), prefijos, sufijos, palabras raíz, gramática, estructuras de oraciones y cómo escribir párrafos y ensayos.
¡Hay muchas listas! Ayudan tanto con la lectura como con la escritura.
Las listas comienzan con las cosas fáciles y se van acumulando hasta llegar a material más complejo con el tiempo.
Cuando todas las listas de diferentes áreas de la lectoescritura se usan juntas, ayudan a los estudiantes a mejorar en todas las áreas de la lectura y la escritura.</a:t>
            </a:r>
            <a:endParaRPr lang="en-US" dirty="0"/>
          </a:p>
          <a:p>
            <a:pPr marL="171450" indent="-171450">
              <a:buFont typeface="Arial"/>
              <a:buChar char="•"/>
            </a:pPr>
            <a:endParaRPr lang="en-US" dirty="0"/>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16</a:t>
            </a:fld>
            <a:endParaRPr lang="en-US"/>
          </a:p>
        </p:txBody>
      </p:sp>
    </p:spTree>
    <p:extLst>
      <p:ext uri="{BB962C8B-B14F-4D97-AF65-F5344CB8AC3E}">
        <p14:creationId xmlns:p14="http://schemas.microsoft.com/office/powerpoint/2010/main" val="3495891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C0D16-BF79-DEB7-CA79-36CDD2852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62584-C336-4F8E-1511-5A8F6EFEC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485E1-4B6F-8D5B-3A22-7C9B46BBC570}"/>
              </a:ext>
            </a:extLst>
          </p:cNvPr>
          <p:cNvSpPr>
            <a:spLocks noGrp="1"/>
          </p:cNvSpPr>
          <p:nvPr>
            <p:ph type="body" idx="1"/>
          </p:nvPr>
        </p:nvSpPr>
        <p:spPr/>
        <p:txBody>
          <a:bodyPr/>
          <a:lstStyle/>
          <a:p>
            <a:pPr marL="0" indent="0">
              <a:buFont typeface="Arial"/>
              <a:buNone/>
            </a:pPr>
            <a:r>
              <a:rPr lang="es-ES" dirty="0"/>
              <a:t>¡Echemos un vistazo a algunas de estas listas!
Tenemos algunos de estos aquí para usted, algunos de la(s) escuela(s) local(es) </a:t>
            </a:r>
            <a:r>
              <a:rPr lang="es-ES" b="1" dirty="0"/>
              <a:t>[</a:t>
            </a:r>
            <a:r>
              <a:rPr lang="en-US" b="1" dirty="0"/>
              <a:t>add school(s) name]</a:t>
            </a:r>
          </a:p>
          <a:p>
            <a:pPr marL="0" indent="0">
              <a:buFont typeface="Arial"/>
              <a:buNone/>
            </a:pPr>
            <a:r>
              <a:rPr lang="es-ES" dirty="0"/>
              <a:t>Los maestros a veces llaman a estas listas un alcance y secuencias.
Se enseñan diferentes habilidades en diferentes grados, y las listas serán un poco diferentes según el programa o plan de estudios que su escuela haya elegido usar.
Siéntase libre de ponerse de pie y estirarse aquí.</a:t>
            </a:r>
            <a:endParaRPr lang="en-US" dirty="0"/>
          </a:p>
          <a:p>
            <a:pPr marL="0" indent="0">
              <a:buFont typeface="Arial"/>
              <a:buNone/>
            </a:pPr>
            <a:r>
              <a:rPr lang="es-ES" dirty="0"/>
              <a:t>(Este es un gran lugar para que tome un descanso en la presentación.
Pida a un </a:t>
            </a:r>
            <a:r>
              <a:rPr lang="es-ES" dirty="0" err="1"/>
              <a:t>co-facilitador</a:t>
            </a:r>
            <a:r>
              <a:rPr lang="es-ES" dirty="0"/>
              <a:t> que entregue listas oficiales de las escuelas locales que muestren lo que se está enseñando y en qué orden. 
O puede hacer que las personas se levanten de sus asientos para acercarse a una mesa de exhibición, dándoles la oportunidad de mezclarse)</a:t>
            </a:r>
          </a:p>
          <a:p>
            <a:pPr marL="0" indent="0">
              <a:buFont typeface="Arial"/>
              <a:buNone/>
            </a:pPr>
            <a:r>
              <a:rPr lang="es-ES" dirty="0"/>
              <a:t>Trate de incluir una lista para edades específicas e incluya lectura, ortografía y escritura/gramática, y morfología si es posible.
Esta es solo una imagen de marcador de posición, siéntase libre de hacerla más específica).</a:t>
            </a:r>
            <a:endParaRPr lang="en-US" dirty="0">
              <a:ea typeface="Calibri"/>
              <a:cs typeface="Calibri"/>
            </a:endParaRPr>
          </a:p>
          <a:p>
            <a:pPr marL="0" indent="0">
              <a:buFont typeface="Arial"/>
              <a:buNone/>
            </a:pPr>
            <a:r>
              <a:rPr lang="en-US" dirty="0">
                <a:ea typeface="Calibri"/>
                <a:cs typeface="Calibri"/>
              </a:rPr>
              <a:t> </a:t>
            </a:r>
          </a:p>
          <a:p>
            <a:pPr marL="171450" indent="-171450">
              <a:buFont typeface="Arial"/>
              <a:buChar char="•"/>
            </a:pPr>
            <a:endParaRPr lang="en-US" dirty="0"/>
          </a:p>
          <a:p>
            <a:pPr marL="171450" indent="-171450">
              <a:buFont typeface="Arial"/>
              <a:buChar char="•"/>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02A1069-BE73-DB9D-9233-B74B1825AB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78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t>Además de estas listas que dicen qué enseñar, la forma en que se enseñan esas cosas también es muy importante.
Y la forma en que se enseñan las cosas es parte del enfoque estructurado de alfabetización.
La buena enseñanza utiliza la instrucción directa*. 
Una buena instrucción directa significa que las cosas se explican claramente, los maestros usan ejemplos, modelos, mucha práctica con apoyo y vuelven a enseñar o volver a explicar las cosas si es necesario. 
 También significa que los maestros no esperan que los estudiantes resuelvan las cosas por sí mismos. 
Enseñan todo* paso a paso, comenzando con las cosas simples y avanzando hasta las más difíciles.
Los maestros tampoco enseñan demasiado a la vez. 
Es mejor enseñar solo un poco de material nuevo* a la vez. Mantener el resto del trabajo de revisión y práctica.</a:t>
            </a:r>
          </a:p>
          <a:p>
            <a:pPr marL="0" indent="0">
              <a:buFont typeface="Arial"/>
              <a:buNone/>
            </a:pPr>
            <a:endParaRPr lang="en-US" dirty="0"/>
          </a:p>
          <a:p>
            <a:pPr>
              <a:buFont typeface="Arial"/>
              <a:buChar char="•"/>
            </a:pPr>
            <a:r>
              <a:rPr lang="es-ES" dirty="0"/>
              <a:t>Otra cosa interesante sobre cómo se enseña la lectura y la escritura cuando se usa la alfabetización estructurada es que los maestros intentan que los niños usen tantos de sus sentidos como sea posible.
¿Por qué son importantes todos los sentidos? Bueno, por muchas razones pero pensemos:
 Voy a decir una palabra y prestar atención a lo que sucede en tu mente cuando lo escuches.
"gato"</a:t>
            </a:r>
            <a:r>
              <a:rPr lang="en-US" dirty="0"/>
              <a:t>(pause)</a:t>
            </a:r>
          </a:p>
          <a:p>
            <a:pPr marL="628650" lvl="1" indent="-171450">
              <a:buFont typeface="Arial"/>
              <a:buChar char="•"/>
            </a:pPr>
            <a:r>
              <a:rPr lang="es-ES" dirty="0"/>
              <a:t>Cuando escuchamos la palabra gato, ¡nuestro cerebro se ilumina con actividad!
No solo se ilumina en el área de nuestro cerebro que escucha el sonido....
¡Se ilumina por todas partes! 
Los científicos han tomado imágenes del cerebro que muestran que cuando escuchamos, vemos o escribimos una palabra, estas imágenes del cerebro muestran que nuestro cerebro se ilumina con actividad, no solo en un lugar, ¡sino en todas partes!</a:t>
            </a:r>
            <a:endParaRPr lang="en-US" dirty="0"/>
          </a:p>
          <a:p>
            <a:pPr marL="628650" lvl="1" indent="-171450">
              <a:buFont typeface="Arial"/>
              <a:buChar char="•"/>
            </a:pPr>
            <a:endParaRPr lang="en-US" dirty="0"/>
          </a:p>
          <a:p>
            <a:pPr>
              <a:buFont typeface="Arial"/>
              <a:buChar char="•"/>
            </a:pPr>
            <a:r>
              <a:rPr lang="es-ES" dirty="0"/>
              <a:t>Descubrieron que cuando vemos una palabra, nuestro cerebro también piensa en cómo suena, qué significa y cómo escribir Y cómo decirla, incluso evoca una imagen o cuadro en nuestra mente.
Una buena enseñanza ayuda a conectar todas estas áreas del cerebro al practicar mucho ver, decir, escribir y escuchar palabras.
En las buenas lecciones, los niños están HACIENDO cosas, no solo escuchando. Usan sus ojos, oídos, voces y manos para aprender a leer y escribir.
"Leer" es de lo que más oímos hablar, pero las buenas lecciones de alfabetización también deben *incluir por igual la ortografía y la escritura*, porque 
Las investigaciones muestran que enseñar ortografía y escritura ayuda a los estudiantes a convertirse en mejores lectores.</a:t>
            </a: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18</a:t>
            </a:fld>
            <a:endParaRPr lang="en-US"/>
          </a:p>
        </p:txBody>
      </p:sp>
    </p:spTree>
    <p:extLst>
      <p:ext uri="{BB962C8B-B14F-4D97-AF65-F5344CB8AC3E}">
        <p14:creationId xmlns:p14="http://schemas.microsoft.com/office/powerpoint/2010/main" val="2775287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56EC-D9BB-1EF8-1F86-FC0AA805D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E75AA-53FB-1295-A693-20F3B8D61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C768A-BE6F-E9AA-FE47-7E504B815CB3}"/>
              </a:ext>
            </a:extLst>
          </p:cNvPr>
          <p:cNvSpPr>
            <a:spLocks noGrp="1"/>
          </p:cNvSpPr>
          <p:nvPr>
            <p:ph type="body" idx="1"/>
          </p:nvPr>
        </p:nvSpPr>
        <p:spPr/>
        <p:txBody>
          <a:bodyPr/>
          <a:lstStyle/>
          <a:p>
            <a:pPr marL="0" indent="0">
              <a:buFont typeface="Arial"/>
              <a:buNone/>
            </a:pPr>
            <a:r>
              <a:rPr lang="es-ES" dirty="0"/>
              <a:t>Vamos a hacer una actividad rápida para ayudarte a ver por qué la enseñanza de la escritura y la estructura de la escritura es una parte tan importante del enfoque de la alfabetización estructurada. Voy a decir una frase, 
A medida que escuches la frase, trata de averiguar qué crees que significa. ¿Listo?</a:t>
            </a:r>
          </a:p>
          <a:p>
            <a:pPr marL="171450" indent="-171450">
              <a:buFont typeface="Arial" panose="020B0604020202020204" pitchFamily="34" charset="0"/>
              <a:buChar char="•"/>
            </a:pPr>
            <a:r>
              <a:rPr lang="en-US" dirty="0"/>
              <a:t>Vamos a comer abuela...(wait)…..</a:t>
            </a:r>
          </a:p>
          <a:p>
            <a:pPr marL="171450" indent="-171450">
              <a:buFont typeface="Arial"/>
              <a:buChar char="•"/>
            </a:pPr>
            <a:r>
              <a:rPr lang="en-US" dirty="0"/>
              <a:t>¿</a:t>
            </a:r>
            <a:r>
              <a:rPr lang="en-US" dirty="0" err="1"/>
              <a:t>Qué</a:t>
            </a:r>
            <a:r>
              <a:rPr lang="en-US" dirty="0"/>
              <a:t> </a:t>
            </a:r>
            <a:r>
              <a:rPr lang="en-US" dirty="0" err="1"/>
              <a:t>significaba</a:t>
            </a:r>
            <a:r>
              <a:rPr lang="en-US" dirty="0"/>
              <a:t>?....(wait) ¿Se </a:t>
            </a:r>
            <a:r>
              <a:rPr lang="en-US" dirty="0" err="1"/>
              <a:t>te</a:t>
            </a:r>
            <a:r>
              <a:rPr lang="en-US" dirty="0"/>
              <a:t> </a:t>
            </a:r>
            <a:r>
              <a:rPr lang="en-US" dirty="0" err="1"/>
              <a:t>ocurrió</a:t>
            </a:r>
            <a:r>
              <a:rPr lang="en-US" dirty="0"/>
              <a:t> </a:t>
            </a:r>
            <a:r>
              <a:rPr lang="en-US" dirty="0" err="1"/>
              <a:t>esto</a:t>
            </a:r>
            <a:r>
              <a:rPr lang="en-US" dirty="0"/>
              <a:t>?</a:t>
            </a:r>
            <a:r>
              <a:rPr lang="en-US" b="1" dirty="0"/>
              <a:t>*(animate)*</a:t>
            </a:r>
            <a:endParaRPr lang="en-US" dirty="0"/>
          </a:p>
          <a:p>
            <a:pPr marL="171450" indent="-171450">
              <a:buFont typeface="Arial"/>
              <a:buChar char="•"/>
            </a:pPr>
            <a:r>
              <a:rPr lang="es-ES" dirty="0"/>
              <a:t>Está bien, da un poco de miedo, ¿verdad?</a:t>
            </a:r>
          </a:p>
          <a:p>
            <a:pPr marL="171450" indent="-171450">
              <a:buFont typeface="Arial"/>
              <a:buChar char="•"/>
            </a:pPr>
            <a:r>
              <a:rPr lang="es-ES" dirty="0"/>
              <a:t>Ahora voy a decir lo mismo, lo voy a decir de nuevo, escuchen..... y averigua lo que crees que significa....
¡A comer, abuela!
¿Pensaste en algo diferente esa vez? ¿A pesar de que dije las mismas palabras? 
¿Tal vez algo como esto?*(</a:t>
            </a:r>
            <a:r>
              <a:rPr lang="en-US" b="1" dirty="0"/>
              <a:t>animate)*</a:t>
            </a:r>
          </a:p>
          <a:p>
            <a:pPr marL="171450" indent="-171450">
              <a:buFont typeface="Arial"/>
              <a:buChar char="•"/>
            </a:pPr>
            <a:r>
              <a:rPr lang="es-ES" dirty="0"/>
              <a:t>Ambas oraciones usan las mismas palabras pero significan cosas diferentes.
Probablemente te des cuenta de que quiero decir algo diferente en cada frase al escuchar el tono de mi voz y las pequeñas pausas entre las palabras mientras hablo.
Pero, ¿qué pasa si tengo que escribir estas frases? Entonces, ¿cómo sabrías la diferencia? ¿Cómo sabrás lo que quiero decir si las palabras son las mismas?</a:t>
            </a:r>
            <a:endParaRPr lang="en-US" dirty="0"/>
          </a:p>
          <a:p>
            <a:pPr marL="171450" indent="-171450">
              <a:buFont typeface="Arial"/>
              <a:buChar char="•"/>
            </a:pPr>
            <a:endParaRPr lang="en-US" dirty="0"/>
          </a:p>
        </p:txBody>
      </p:sp>
      <p:sp>
        <p:nvSpPr>
          <p:cNvPr id="4" name="Slide Number Placeholder 3">
            <a:extLst>
              <a:ext uri="{FF2B5EF4-FFF2-40B4-BE49-F238E27FC236}">
                <a16:creationId xmlns:a16="http://schemas.microsoft.com/office/drawing/2014/main" id="{FBAD1AEA-4BA3-A53A-E7BC-FDF567113564}"/>
              </a:ext>
            </a:extLst>
          </p:cNvPr>
          <p:cNvSpPr>
            <a:spLocks noGrp="1"/>
          </p:cNvSpPr>
          <p:nvPr>
            <p:ph type="sldNum" sz="quarter" idx="5"/>
          </p:nvPr>
        </p:nvSpPr>
        <p:spPr/>
        <p:txBody>
          <a:bodyPr/>
          <a:lstStyle/>
          <a:p>
            <a:fld id="{74579F2A-A549-4CD3-AD56-44EBFD07D0B3}" type="slidenum">
              <a:rPr lang="en-US" smtClean="0"/>
              <a:t>19</a:t>
            </a:fld>
            <a:endParaRPr lang="en-US"/>
          </a:p>
        </p:txBody>
      </p:sp>
    </p:spTree>
    <p:extLst>
      <p:ext uri="{BB962C8B-B14F-4D97-AF65-F5344CB8AC3E}">
        <p14:creationId xmlns:p14="http://schemas.microsoft.com/office/powerpoint/2010/main" val="1358292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t>Bueno, recuerda que antes vimos cómo los bebés aprenden a hablar, y la escritura es como la forma escrita de hablar.
¡PERO! Hay una GRAN diferencia en cómo hablamos y cómo escribimos.
Cuando hablamos o contamos una historia, a menudo lo hacemos en *oraciones desordenadas*, deteniéndonos y comenzando nuestro hilo de pensamiento, ejecutando nuestras oraciones juntas, Y usamos *expresiones faciales*, tono de voz y gestos para ayudarnos a comunicar lo que queremos decir.
Cuando alguien lee nuestros escritos, no tenemos expresiones faciales, tono y gestos que nos ayuden a contar nuestra historia, por lo que las palabras y la estructura de nuestras oraciones son todo lo que tenemos para comunicar lo que queremos decir.
En las frases que acabas de escuchar, decía las mismas palabras, pero tendría que usar un signo de puntuación, una coma, después de la palabra comer, ¡para que la abuela saliera con vida! 
Y la puntuación, al igual que las comas, es solo una de las formas en que estructuramos la escritura para asegurarnos de transmitir nuestro significado. 
 El enfoque de alfabetización estructurada enseña a los niños la estructura escrita, no solo de las palabras con el orden de las letras y los sonidos, sino también la estructura de las oraciones, los párrafos y los ensayos.
La enseñanza de la escritura también ayuda a los niños a entender mejor lo que leen.
Las investigaciones han demostrado que enseñar a los niños a usar las palabras para escribir bien ayuda a mejorar su lectura. Les ayuda a *"ver el código"* o estructura dentro de lo que leen y les ayuda a entender mejor lo que leen.
Ahora miremos cómo se estructura la escritura.....</a:t>
            </a:r>
            <a:endParaRPr lang="en-US" dirty="0"/>
          </a:p>
          <a:p>
            <a:pPr marL="171450" indent="-171450">
              <a:buFont typeface="Arial"/>
              <a:buChar char="•"/>
            </a:pPr>
            <a:endParaRPr lang="en-US" b="1" strike="sngStrike" dirty="0"/>
          </a:p>
        </p:txBody>
      </p:sp>
      <p:sp>
        <p:nvSpPr>
          <p:cNvPr id="4" name="Slide Number Placeholder 3"/>
          <p:cNvSpPr>
            <a:spLocks noGrp="1"/>
          </p:cNvSpPr>
          <p:nvPr>
            <p:ph type="sldNum" sz="quarter" idx="5"/>
          </p:nvPr>
        </p:nvSpPr>
        <p:spPr/>
        <p:txBody>
          <a:bodyPr/>
          <a:lstStyle/>
          <a:p>
            <a:fld id="{74579F2A-A549-4CD3-AD56-44EBFD07D0B3}" type="slidenum">
              <a:rPr lang="en-US" smtClean="0"/>
              <a:t>20</a:t>
            </a:fld>
            <a:endParaRPr lang="en-US"/>
          </a:p>
        </p:txBody>
      </p:sp>
    </p:spTree>
    <p:extLst>
      <p:ext uri="{BB962C8B-B14F-4D97-AF65-F5344CB8AC3E}">
        <p14:creationId xmlns:p14="http://schemas.microsoft.com/office/powerpoint/2010/main" val="2195530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26EC9-A080-021B-9AC0-FE255FCFE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B4866-7265-7218-123C-9302D8D495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72A4CE-078B-74EE-5259-469BD2141BD0}"/>
              </a:ext>
            </a:extLst>
          </p:cNvPr>
          <p:cNvSpPr>
            <a:spLocks noGrp="1"/>
          </p:cNvSpPr>
          <p:nvPr>
            <p:ph type="body" idx="1"/>
          </p:nvPr>
        </p:nvSpPr>
        <p:spPr/>
        <p:txBody>
          <a:bodyPr/>
          <a:lstStyle/>
          <a:p>
            <a:pPr algn="l">
              <a:spcBef>
                <a:spcPts val="600"/>
              </a:spcBef>
              <a:spcAft>
                <a:spcPts val="300"/>
              </a:spcAft>
              <a:buNone/>
            </a:pPr>
            <a:r>
              <a:rPr lang="es-ES" b="0" i="0" dirty="0">
                <a:solidFill>
                  <a:srgbClr val="D6D6D6"/>
                </a:solidFill>
                <a:effectLst/>
                <a:latin typeface="Segoe Sans"/>
              </a:rPr>
              <a:t>(Puedes convertir esto en una actividad práctica con distintos niveles de dificultad en los textos, según el material del facilitador.)</a:t>
            </a:r>
          </a:p>
          <a:p>
            <a:pPr algn="l">
              <a:spcBef>
                <a:spcPts val="600"/>
              </a:spcBef>
              <a:spcAft>
                <a:spcPts val="300"/>
              </a:spcAft>
              <a:buNone/>
            </a:pPr>
            <a:r>
              <a:rPr lang="es-ES" b="0" i="0" dirty="0">
                <a:solidFill>
                  <a:srgbClr val="D6D6D6"/>
                </a:solidFill>
                <a:effectLst/>
                <a:latin typeface="Segoe Sans"/>
              </a:rPr>
              <a:t>El idioma inglés —como el español— tiene una </a:t>
            </a:r>
            <a:r>
              <a:rPr lang="es-ES" b="1" i="0" dirty="0">
                <a:solidFill>
                  <a:srgbClr val="D6D6D6"/>
                </a:solidFill>
                <a:effectLst/>
                <a:latin typeface="Segoe Sans"/>
              </a:rPr>
              <a:t>estructura</a:t>
            </a:r>
            <a:r>
              <a:rPr lang="es-ES" b="0" i="0" dirty="0">
                <a:solidFill>
                  <a:srgbClr val="D6D6D6"/>
                </a:solidFill>
                <a:effectLst/>
                <a:latin typeface="Segoe Sans"/>
              </a:rPr>
              <a:t>. Es decir, usamos ciertas </a:t>
            </a:r>
            <a:r>
              <a:rPr lang="es-ES" b="1" i="0" dirty="0">
                <a:solidFill>
                  <a:srgbClr val="D6D6D6"/>
                </a:solidFill>
                <a:effectLst/>
                <a:latin typeface="Segoe Sans"/>
              </a:rPr>
              <a:t>reglas y patrones</a:t>
            </a:r>
            <a:r>
              <a:rPr lang="es-ES" b="0" i="0" dirty="0">
                <a:solidFill>
                  <a:srgbClr val="D6D6D6"/>
                </a:solidFill>
                <a:effectLst/>
                <a:latin typeface="Segoe Sans"/>
              </a:rPr>
              <a:t> para escribir palabras y oraciones.</a:t>
            </a:r>
          </a:p>
          <a:p>
            <a:pPr algn="l">
              <a:spcBef>
                <a:spcPts val="600"/>
              </a:spcBef>
              <a:spcAft>
                <a:spcPts val="300"/>
              </a:spcAft>
              <a:buNone/>
            </a:pPr>
            <a:r>
              <a:rPr lang="es-ES" b="0" i="0" dirty="0">
                <a:solidFill>
                  <a:srgbClr val="D6D6D6"/>
                </a:solidFill>
                <a:effectLst/>
                <a:latin typeface="Segoe Sans"/>
              </a:rPr>
              <a:t>Vamos a observar juntos esta oración:</a:t>
            </a:r>
            <a:br>
              <a:rPr lang="es-ES" b="0" i="0" dirty="0">
                <a:solidFill>
                  <a:srgbClr val="D6D6D6"/>
                </a:solidFill>
                <a:effectLst/>
                <a:latin typeface="Segoe Sans"/>
              </a:rPr>
            </a:br>
            <a:r>
              <a:rPr lang="es-ES" b="1" i="0" dirty="0">
                <a:solidFill>
                  <a:srgbClr val="D6D6D6"/>
                </a:solidFill>
                <a:effectLst/>
                <a:latin typeface="Segoe Sans"/>
              </a:rPr>
              <a:t>Haz clic</a:t>
            </a:r>
            <a:br>
              <a:rPr lang="es-ES" b="0" i="0" dirty="0">
                <a:solidFill>
                  <a:srgbClr val="D6D6D6"/>
                </a:solidFill>
                <a:effectLst/>
                <a:latin typeface="Segoe Sans"/>
              </a:rPr>
            </a:br>
            <a:r>
              <a:rPr lang="es-ES" b="1" i="0" dirty="0">
                <a:solidFill>
                  <a:srgbClr val="D6D6D6"/>
                </a:solidFill>
                <a:effectLst/>
                <a:latin typeface="Segoe Sans"/>
              </a:rPr>
              <a:t>“Ana se sienta en la silla.”</a:t>
            </a:r>
            <a:endParaRPr lang="es-ES" b="0" i="0" dirty="0">
              <a:solidFill>
                <a:srgbClr val="D6D6D6"/>
              </a:solidFill>
              <a:effectLst/>
              <a:latin typeface="Segoe Sans"/>
            </a:endParaRPr>
          </a:p>
          <a:p>
            <a:pPr algn="l">
              <a:spcBef>
                <a:spcPts val="600"/>
              </a:spcBef>
              <a:spcAft>
                <a:spcPts val="300"/>
              </a:spcAft>
              <a:buNone/>
            </a:pPr>
            <a:r>
              <a:rPr lang="es-ES" b="0" i="0" dirty="0">
                <a:solidFill>
                  <a:srgbClr val="D6D6D6"/>
                </a:solidFill>
                <a:effectLst/>
                <a:latin typeface="Segoe Sans"/>
              </a:rPr>
              <a:t>Esta oración tiene una estructura.</a:t>
            </a:r>
            <a:br>
              <a:rPr lang="es-ES" b="0" i="0" dirty="0">
                <a:solidFill>
                  <a:srgbClr val="D6D6D6"/>
                </a:solidFill>
                <a:effectLst/>
                <a:latin typeface="Segoe Sans"/>
              </a:rPr>
            </a:br>
            <a:r>
              <a:rPr lang="es-ES" b="0" i="0" dirty="0">
                <a:solidFill>
                  <a:srgbClr val="D6D6D6"/>
                </a:solidFill>
                <a:effectLst/>
                <a:latin typeface="Segoe Sans"/>
              </a:rPr>
              <a:t>¿Cómo está construida? (pausa)</a:t>
            </a:r>
            <a:br>
              <a:rPr lang="es-ES" b="0" i="0" dirty="0">
                <a:solidFill>
                  <a:srgbClr val="D6D6D6"/>
                </a:solidFill>
                <a:effectLst/>
                <a:latin typeface="Segoe Sans"/>
              </a:rPr>
            </a:br>
            <a:r>
              <a:rPr lang="es-ES" b="0" i="0" dirty="0">
                <a:solidFill>
                  <a:srgbClr val="D6D6D6"/>
                </a:solidFill>
                <a:effectLst/>
                <a:latin typeface="Segoe Sans"/>
              </a:rPr>
              <a:t>¿Qué partes puedes identificar? (pausa)</a:t>
            </a:r>
            <a:br>
              <a:rPr lang="es-ES" b="0" i="0" dirty="0">
                <a:solidFill>
                  <a:srgbClr val="D6D6D6"/>
                </a:solidFill>
                <a:effectLst/>
                <a:latin typeface="Segoe Sans"/>
              </a:rPr>
            </a:br>
            <a:r>
              <a:rPr lang="es-ES" b="0" i="0" dirty="0">
                <a:solidFill>
                  <a:srgbClr val="D6D6D6"/>
                </a:solidFill>
                <a:effectLst/>
                <a:latin typeface="Segoe Sans"/>
              </a:rPr>
              <a:t>¿Qué reglas o patrones se están usando? (espera)</a:t>
            </a:r>
          </a:p>
          <a:p>
            <a:pPr algn="l">
              <a:spcBef>
                <a:spcPts val="600"/>
              </a:spcBef>
              <a:spcAft>
                <a:spcPts val="300"/>
              </a:spcAft>
              <a:buNone/>
            </a:pPr>
            <a:r>
              <a:rPr lang="es-ES" b="0" i="0" dirty="0">
                <a:solidFill>
                  <a:srgbClr val="D6D6D6"/>
                </a:solidFill>
                <a:effectLst/>
                <a:latin typeface="Segoe Sans"/>
              </a:rPr>
              <a:t>Las oraciones tienen una estructura básica:</a:t>
            </a: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Empiezan con una </a:t>
            </a:r>
            <a:r>
              <a:rPr lang="es-ES" b="1" i="0" dirty="0">
                <a:solidFill>
                  <a:srgbClr val="D6D6D6"/>
                </a:solidFill>
                <a:effectLst/>
                <a:latin typeface="Segoe Sans"/>
              </a:rPr>
              <a:t>letra mayúscula</a:t>
            </a:r>
            <a:r>
              <a:rPr lang="es-ES" b="0" i="0" dirty="0">
                <a:solidFill>
                  <a:srgbClr val="D6D6D6"/>
                </a:solidFill>
                <a:effectLst/>
                <a:latin typeface="Segoe Sans"/>
              </a:rPr>
              <a:t> → </a:t>
            </a:r>
            <a:r>
              <a:rPr lang="es-ES" b="1" i="0" dirty="0">
                <a:solidFill>
                  <a:srgbClr val="D6D6D6"/>
                </a:solidFill>
                <a:effectLst/>
                <a:latin typeface="Segoe Sans"/>
              </a:rPr>
              <a:t>Haz clic</a:t>
            </a:r>
            <a:endParaRPr lang="es-ES" b="0" i="0" dirty="0">
              <a:solidFill>
                <a:srgbClr val="D6D6D6"/>
              </a:solidFill>
              <a:effectLst/>
              <a:latin typeface="Segoe Sans"/>
            </a:endParaRP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Terminan con un </a:t>
            </a:r>
            <a:r>
              <a:rPr lang="es-ES" b="1" i="0" dirty="0">
                <a:solidFill>
                  <a:srgbClr val="D6D6D6"/>
                </a:solidFill>
                <a:effectLst/>
                <a:latin typeface="Segoe Sans"/>
              </a:rPr>
              <a:t>signo de puntuación</a:t>
            </a:r>
            <a:r>
              <a:rPr lang="es-ES" b="0" i="0" dirty="0">
                <a:solidFill>
                  <a:srgbClr val="D6D6D6"/>
                </a:solidFill>
                <a:effectLst/>
                <a:latin typeface="Segoe Sans"/>
              </a:rPr>
              <a:t> → </a:t>
            </a:r>
            <a:r>
              <a:rPr lang="es-ES" b="1" i="0" dirty="0">
                <a:solidFill>
                  <a:srgbClr val="D6D6D6"/>
                </a:solidFill>
                <a:effectLst/>
                <a:latin typeface="Segoe Sans"/>
              </a:rPr>
              <a:t>Haz clic</a:t>
            </a:r>
            <a:endParaRPr lang="es-ES" b="0" i="0" dirty="0">
              <a:solidFill>
                <a:srgbClr val="D6D6D6"/>
              </a:solidFill>
              <a:effectLst/>
              <a:latin typeface="Segoe Sans"/>
            </a:endParaRP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Las palabras están separadas por </a:t>
            </a:r>
            <a:r>
              <a:rPr lang="es-ES" b="1" i="0" dirty="0">
                <a:solidFill>
                  <a:srgbClr val="D6D6D6"/>
                </a:solidFill>
                <a:effectLst/>
                <a:latin typeface="Segoe Sans"/>
              </a:rPr>
              <a:t>espacios</a:t>
            </a:r>
            <a:r>
              <a:rPr lang="es-ES" b="0" i="0" dirty="0">
                <a:solidFill>
                  <a:srgbClr val="D6D6D6"/>
                </a:solidFill>
                <a:effectLst/>
                <a:latin typeface="Segoe Sans"/>
              </a:rPr>
              <a:t> → </a:t>
            </a:r>
            <a:r>
              <a:rPr lang="es-ES" b="1" i="0" dirty="0">
                <a:solidFill>
                  <a:srgbClr val="D6D6D6"/>
                </a:solidFill>
                <a:effectLst/>
                <a:latin typeface="Segoe Sans"/>
              </a:rPr>
              <a:t>Haz clic</a:t>
            </a:r>
            <a:br>
              <a:rPr lang="es-ES" b="0" i="0" dirty="0">
                <a:solidFill>
                  <a:srgbClr val="D6D6D6"/>
                </a:solidFill>
                <a:effectLst/>
                <a:latin typeface="Segoe Sans"/>
              </a:rPr>
            </a:br>
            <a:r>
              <a:rPr lang="es-ES" b="0" i="0" dirty="0">
                <a:solidFill>
                  <a:srgbClr val="D6D6D6"/>
                </a:solidFill>
                <a:effectLst/>
                <a:latin typeface="Segoe Sans"/>
              </a:rPr>
              <a:t>(Los maestros a veces les dicen a los niños que dejen un “espacio de dedo” entre palabra y palabra.)</a:t>
            </a:r>
          </a:p>
          <a:p>
            <a:pPr algn="l">
              <a:spcBef>
                <a:spcPts val="600"/>
              </a:spcBef>
              <a:spcAft>
                <a:spcPts val="300"/>
              </a:spcAft>
              <a:buNone/>
            </a:pPr>
            <a:r>
              <a:rPr lang="es-ES" b="0" i="0" dirty="0">
                <a:solidFill>
                  <a:srgbClr val="D6D6D6"/>
                </a:solidFill>
                <a:effectLst/>
                <a:latin typeface="Segoe Sans"/>
              </a:rPr>
              <a:t>Y además…</a:t>
            </a:r>
          </a:p>
          <a:p>
            <a:pPr algn="l">
              <a:spcBef>
                <a:spcPts val="600"/>
              </a:spcBef>
              <a:spcAft>
                <a:spcPts val="300"/>
              </a:spcAft>
              <a:buNone/>
            </a:pPr>
            <a:r>
              <a:rPr lang="es-ES" b="0" i="0" dirty="0">
                <a:solidFill>
                  <a:srgbClr val="D6D6D6"/>
                </a:solidFill>
                <a:effectLst/>
                <a:latin typeface="Segoe Sans"/>
              </a:rPr>
              <a:t>Cada oración tiene ciertas partes importantes:</a:t>
            </a: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Un </a:t>
            </a:r>
            <a:r>
              <a:rPr lang="es-ES" b="1" i="0" dirty="0">
                <a:solidFill>
                  <a:srgbClr val="D6D6D6"/>
                </a:solidFill>
                <a:effectLst/>
                <a:latin typeface="Segoe Sans"/>
              </a:rPr>
              <a:t>sujeto</a:t>
            </a:r>
            <a:r>
              <a:rPr lang="es-ES" b="0" i="0" dirty="0">
                <a:solidFill>
                  <a:srgbClr val="D6D6D6"/>
                </a:solidFill>
                <a:effectLst/>
                <a:latin typeface="Segoe Sans"/>
              </a:rPr>
              <a:t> → normalmente un </a:t>
            </a:r>
            <a:r>
              <a:rPr lang="es-ES" b="1" i="0" dirty="0">
                <a:solidFill>
                  <a:srgbClr val="D6D6D6"/>
                </a:solidFill>
                <a:effectLst/>
                <a:latin typeface="Segoe Sans"/>
              </a:rPr>
              <a:t>sustantivo</a:t>
            </a:r>
            <a:r>
              <a:rPr lang="es-ES" b="0" i="0" dirty="0">
                <a:solidFill>
                  <a:srgbClr val="D6D6D6"/>
                </a:solidFill>
                <a:effectLst/>
                <a:latin typeface="Segoe Sans"/>
              </a:rPr>
              <a:t> (una persona, animal o cosa) → </a:t>
            </a:r>
            <a:r>
              <a:rPr lang="es-ES" b="1" i="0" dirty="0">
                <a:solidFill>
                  <a:srgbClr val="D6D6D6"/>
                </a:solidFill>
                <a:effectLst/>
                <a:latin typeface="Segoe Sans"/>
              </a:rPr>
              <a:t>Haz clic</a:t>
            </a:r>
            <a:endParaRPr lang="es-ES" b="0" i="0" dirty="0">
              <a:solidFill>
                <a:srgbClr val="D6D6D6"/>
              </a:solidFill>
              <a:effectLst/>
              <a:latin typeface="Segoe Sans"/>
            </a:endParaRP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Un </a:t>
            </a:r>
            <a:r>
              <a:rPr lang="es-ES" b="1" i="0" dirty="0">
                <a:solidFill>
                  <a:srgbClr val="D6D6D6"/>
                </a:solidFill>
                <a:effectLst/>
                <a:latin typeface="Segoe Sans"/>
              </a:rPr>
              <a:t>verbo</a:t>
            </a:r>
            <a:r>
              <a:rPr lang="es-ES" b="0" i="0" dirty="0">
                <a:solidFill>
                  <a:srgbClr val="D6D6D6"/>
                </a:solidFill>
                <a:effectLst/>
                <a:latin typeface="Segoe Sans"/>
              </a:rPr>
              <a:t> → que indica una acción o estado → </a:t>
            </a:r>
            <a:r>
              <a:rPr lang="es-ES" b="1" i="0" dirty="0">
                <a:solidFill>
                  <a:srgbClr val="D6D6D6"/>
                </a:solidFill>
                <a:effectLst/>
                <a:latin typeface="Segoe Sans"/>
              </a:rPr>
              <a:t>Haz clic</a:t>
            </a:r>
            <a:endParaRPr lang="es-ES" b="0" i="0" dirty="0">
              <a:solidFill>
                <a:srgbClr val="D6D6D6"/>
              </a:solidFill>
              <a:effectLst/>
              <a:latin typeface="Segoe Sans"/>
            </a:endParaRPr>
          </a:p>
          <a:p>
            <a:pPr algn="l">
              <a:spcBef>
                <a:spcPts val="300"/>
              </a:spcBef>
              <a:spcAft>
                <a:spcPts val="300"/>
              </a:spcAft>
              <a:buFont typeface="Arial" panose="020B0604020202020204" pitchFamily="34" charset="0"/>
              <a:buChar char="•"/>
            </a:pPr>
            <a:r>
              <a:rPr lang="es-ES" b="0" i="0" dirty="0">
                <a:solidFill>
                  <a:srgbClr val="D6D6D6"/>
                </a:solidFill>
                <a:effectLst/>
                <a:latin typeface="Segoe Sans"/>
              </a:rPr>
              <a:t>Y muchas veces hay </a:t>
            </a:r>
            <a:r>
              <a:rPr lang="es-ES" b="1" i="0" dirty="0">
                <a:solidFill>
                  <a:srgbClr val="D6D6D6"/>
                </a:solidFill>
                <a:effectLst/>
                <a:latin typeface="Segoe Sans"/>
              </a:rPr>
              <a:t>palabras o frases que describen</a:t>
            </a:r>
            <a:r>
              <a:rPr lang="es-ES" b="0" i="0" dirty="0">
                <a:solidFill>
                  <a:srgbClr val="D6D6D6"/>
                </a:solidFill>
                <a:effectLst/>
                <a:latin typeface="Segoe Sans"/>
              </a:rPr>
              <a:t> → como “en la silla” → </a:t>
            </a:r>
            <a:r>
              <a:rPr lang="es-ES" b="1" i="0" dirty="0">
                <a:solidFill>
                  <a:srgbClr val="D6D6D6"/>
                </a:solidFill>
                <a:effectLst/>
                <a:latin typeface="Segoe Sans"/>
              </a:rPr>
              <a:t>Haz clic</a:t>
            </a:r>
            <a:endParaRPr lang="es-ES" b="0" i="0" dirty="0">
              <a:solidFill>
                <a:srgbClr val="D6D6D6"/>
              </a:solidFill>
              <a:effectLst/>
              <a:latin typeface="Segoe Sans"/>
            </a:endParaRPr>
          </a:p>
          <a:p>
            <a:pPr algn="l">
              <a:spcBef>
                <a:spcPts val="600"/>
              </a:spcBef>
              <a:spcAft>
                <a:spcPts val="300"/>
              </a:spcAft>
            </a:pPr>
            <a:r>
              <a:rPr lang="es-ES" b="0" i="0" dirty="0">
                <a:solidFill>
                  <a:srgbClr val="D6D6D6"/>
                </a:solidFill>
                <a:effectLst/>
                <a:latin typeface="Segoe Sans"/>
              </a:rPr>
              <a:t>El orden de las palabras en una oración es muy importante. Ayuda al lector a entender lo que se quiere decir y hace que la oración sea más fácil de leer.</a:t>
            </a:r>
          </a:p>
          <a:p>
            <a:pPr>
              <a:lnSpc>
                <a:spcPct val="150000"/>
              </a:lnSpc>
            </a:pPr>
            <a:endParaRPr lang="en-US" sz="1200" dirty="0">
              <a:latin typeface="Arial" panose="020B0604020202020204" pitchFamily="34" charset="0"/>
              <a:cs typeface="Arial" panose="020B0604020202020204" pitchFamily="34" charset="0"/>
            </a:endParaRPr>
          </a:p>
          <a:p>
            <a:pPr>
              <a:lnSpc>
                <a:spcPct val="150000"/>
              </a:lnSpc>
            </a:pPr>
            <a:r>
              <a:rPr lang="es-ES" b="0" i="0" dirty="0">
                <a:solidFill>
                  <a:srgbClr val="999999"/>
                </a:solidFill>
                <a:effectLst/>
                <a:latin typeface="DDG_ProximaNova"/>
              </a:rPr>
              <a:t>Por lo tanto, si su hijo está escribiendo una oración en casa, puede ayudarlo a revisar su trabajo recordándole la estructura y las reglas de escritura. Ahora, ¿qué están haciendo las escuelas en Ohio para asegurarse de que los estudiantes reciban una buena instrucción en lectura Y escritura en las escuelas?</a:t>
            </a:r>
            <a:endParaRPr lang="en-US" sz="1200" dirty="0">
              <a:latin typeface="Arial" panose="020B0604020202020204" pitchFamily="34" charset="0"/>
              <a:cs typeface="Arial" panose="020B0604020202020204" pitchFamily="34" charset="0"/>
            </a:endParaRPr>
          </a:p>
          <a:p>
            <a:pPr>
              <a:lnSpc>
                <a:spcPct val="150000"/>
              </a:lnSpc>
            </a:pPr>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3C30D60-0160-F180-0AD5-523F24A9A4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3994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s-ES" b="0" dirty="0">
                <a:latin typeface="Calibri"/>
                <a:ea typeface="Calibri"/>
                <a:cs typeface="Calibri"/>
              </a:rPr>
              <a:t>Ohio está trabajando muy duro para asegurarse de que todos los niños reciban una buena instrucción de lectura y escritura en la escuela.
Para hacer eso, Ohio en realidad tiene LEYES sobre el uso del Programa de Alfabetización Estructurada.</a:t>
            </a:r>
            <a:r>
              <a:rPr lang="es-ES" b="1" dirty="0">
                <a:latin typeface="Calibri"/>
                <a:ea typeface="Calibri"/>
                <a:cs typeface="Calibri"/>
              </a:rPr>
              <a:t>
</a:t>
            </a:r>
          </a:p>
          <a:p>
            <a:pPr marL="171450" indent="-171450">
              <a:buFont typeface="Arial" panose="020B0604020202020204" pitchFamily="34" charset="0"/>
              <a:buChar char="•"/>
              <a:defRPr/>
            </a:pPr>
            <a:r>
              <a:rPr lang="es-ES" b="0" dirty="0">
                <a:latin typeface="Calibri"/>
                <a:ea typeface="Calibri"/>
                <a:cs typeface="Calibri"/>
              </a:rPr>
              <a:t>Estas leyes se aseguran de que todo lo que la escuela utilice para enseñar a leer y escribir siga la *ciencia* y esté hecho para un enfoque de alfabetización estructurado. 
Verá, las escuelas y los maestros a menudo *compran materiales como programas de lectura completos*, libros, cuadernos de trabajo y hojas de trabajo de diferentes compañías para ayudar a los maestros a enseñar.
Ahora, algunas de estas empresas hacen sus cosas utilizando la ciencia de la lectura, 
Pero otras empresas no lo hacen. 
Entonces, estas leyes en Ohio realmente han ayudado porque...
Ahora, cuando las escuelas de Ohio van a comprar cosas para las aulas, tienen una *lista de cosas buenas* para elegir. ¡Y nosotros, como familias, incluso podemos ver esta lista! 
De hecho, podemos preguntarle al maestro de nuestro hijo qué cosas están usando para enseñar a leer y escribir, y nosotros
Debería poder encontrarlo en la lista de materiales aprobados de Ohio. Puede ver esta lista usando el enlace en el título de esta diapositiva.
La ley lo hizo para que las escuelas y los maestros no tengan que buscar buenos materiales didácticos basados en la ciencia, ya que tienen una lista confiable de cosas para elegir.
¡Oh! ¡Y esto es realmente importante!
Las leyes de Ohio también se aseguran de que los maestros que no recibieron *capacitación en alfabetización estructurada, *la obtengan ahora, de esa manera los maestros tienen tanto los materiales como el conocimiento para enseñar a leer y escribir utilizando el Enfoque de Alfabetización Estructurada.</a:t>
            </a:r>
            <a:endParaRPr lang="en-US" b="0" dirty="0"/>
          </a:p>
        </p:txBody>
      </p:sp>
      <p:sp>
        <p:nvSpPr>
          <p:cNvPr id="4" name="Slide Number Placeholder 3"/>
          <p:cNvSpPr>
            <a:spLocks noGrp="1"/>
          </p:cNvSpPr>
          <p:nvPr>
            <p:ph type="sldNum" sz="quarter" idx="5"/>
          </p:nvPr>
        </p:nvSpPr>
        <p:spPr/>
        <p:txBody>
          <a:bodyPr/>
          <a:lstStyle/>
          <a:p>
            <a:fld id="{74579F2A-A549-4CD3-AD56-44EBFD07D0B3}" type="slidenum">
              <a:rPr lang="en-US" smtClean="0"/>
              <a:t>22</a:t>
            </a:fld>
            <a:endParaRPr lang="en-US"/>
          </a:p>
        </p:txBody>
      </p:sp>
    </p:spTree>
    <p:extLst>
      <p:ext uri="{BB962C8B-B14F-4D97-AF65-F5344CB8AC3E}">
        <p14:creationId xmlns:p14="http://schemas.microsoft.com/office/powerpoint/2010/main" val="208744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a:t>[</a:t>
            </a:r>
            <a:r>
              <a:rPr lang="es-ES" b="1" dirty="0" err="1"/>
              <a:t>Facilitator</a:t>
            </a:r>
            <a:r>
              <a:rPr lang="es-ES" b="1" dirty="0"/>
              <a:t>: </a:t>
            </a:r>
            <a:r>
              <a:rPr lang="es-ES" b="1" dirty="0" err="1"/>
              <a:t>please</a:t>
            </a:r>
            <a:r>
              <a:rPr lang="es-ES" b="1" dirty="0"/>
              <a:t> note </a:t>
            </a:r>
            <a:r>
              <a:rPr lang="es-ES" b="1" dirty="0" err="1"/>
              <a:t>that</a:t>
            </a:r>
            <a:r>
              <a:rPr lang="es-ES" b="1" dirty="0"/>
              <a:t> </a:t>
            </a:r>
            <a:r>
              <a:rPr lang="es-ES" b="1" dirty="0" err="1"/>
              <a:t>this</a:t>
            </a:r>
            <a:r>
              <a:rPr lang="es-ES" b="1" dirty="0"/>
              <a:t> video </a:t>
            </a:r>
            <a:r>
              <a:rPr lang="es-ES" b="1" dirty="0" err="1"/>
              <a:t>is</a:t>
            </a:r>
            <a:r>
              <a:rPr lang="es-ES" b="1" dirty="0"/>
              <a:t> </a:t>
            </a:r>
            <a:r>
              <a:rPr lang="es-ES" b="1" dirty="0" err="1"/>
              <a:t>only</a:t>
            </a:r>
            <a:r>
              <a:rPr lang="es-ES" b="1" dirty="0"/>
              <a:t> in English. </a:t>
            </a:r>
            <a:r>
              <a:rPr lang="es-ES" b="1" dirty="0" err="1"/>
              <a:t>You</a:t>
            </a:r>
            <a:r>
              <a:rPr lang="es-ES" b="1" dirty="0"/>
              <a:t> </a:t>
            </a:r>
            <a:r>
              <a:rPr lang="es-ES" b="1" dirty="0" err="1"/>
              <a:t>might</a:t>
            </a:r>
            <a:r>
              <a:rPr lang="es-ES" b="1" dirty="0"/>
              <a:t> decide </a:t>
            </a:r>
            <a:r>
              <a:rPr lang="es-ES" b="1" dirty="0" err="1"/>
              <a:t>not</a:t>
            </a:r>
            <a:r>
              <a:rPr lang="es-ES" b="1" dirty="0"/>
              <a:t> </a:t>
            </a:r>
            <a:r>
              <a:rPr lang="es-ES" b="1" dirty="0" err="1"/>
              <a:t>to</a:t>
            </a:r>
            <a:r>
              <a:rPr lang="es-ES" b="1" dirty="0"/>
              <a:t> share </a:t>
            </a:r>
            <a:r>
              <a:rPr lang="es-ES" b="1" dirty="0" err="1"/>
              <a:t>this</a:t>
            </a:r>
            <a:r>
              <a:rPr lang="es-ES" b="1" dirty="0"/>
              <a:t> </a:t>
            </a:r>
            <a:r>
              <a:rPr lang="es-ES" b="1" dirty="0" err="1"/>
              <a:t>slide</a:t>
            </a:r>
            <a:r>
              <a:rPr lang="es-ES" b="1" dirty="0"/>
              <a:t> </a:t>
            </a:r>
            <a:r>
              <a:rPr lang="es-ES" b="1" dirty="0" err="1"/>
              <a:t>with</a:t>
            </a:r>
            <a:r>
              <a:rPr lang="es-ES" b="1" dirty="0"/>
              <a:t> </a:t>
            </a:r>
            <a:r>
              <a:rPr lang="es-ES" b="1" dirty="0" err="1"/>
              <a:t>your</a:t>
            </a:r>
            <a:r>
              <a:rPr lang="es-ES" b="1" dirty="0"/>
              <a:t> </a:t>
            </a:r>
            <a:r>
              <a:rPr lang="es-ES" b="1" dirty="0" err="1"/>
              <a:t>spanish</a:t>
            </a:r>
            <a:r>
              <a:rPr lang="es-ES" b="1" dirty="0"/>
              <a:t> </a:t>
            </a:r>
            <a:r>
              <a:rPr lang="es-ES" b="1" dirty="0" err="1"/>
              <a:t>speaking</a:t>
            </a:r>
            <a:r>
              <a:rPr lang="es-ES" b="1" dirty="0"/>
              <a:t> </a:t>
            </a:r>
            <a:r>
              <a:rPr lang="es-ES" b="1" dirty="0" err="1"/>
              <a:t>participants</a:t>
            </a:r>
            <a:r>
              <a:rPr lang="es-ES" b="1" dirty="0"/>
              <a:t>.]</a:t>
            </a:r>
          </a:p>
          <a:p>
            <a:endParaRPr lang="es-ES" dirty="0"/>
          </a:p>
          <a:p>
            <a:r>
              <a:rPr lang="es-ES" dirty="0"/>
              <a:t>Ohio ha elaborado un video bellamente hecho que muestra cómo se han comprometido a usar la Ciencia de la Lectura en sus escuelas. En él, escucharás a </a:t>
            </a:r>
            <a:r>
              <a:rPr lang="es-ES" dirty="0" err="1"/>
              <a:t>Kareem</a:t>
            </a:r>
            <a:r>
              <a:rPr lang="es-ES" dirty="0"/>
              <a:t> Weaver, la estrella de cine, activista comunitaria y experta en alfabetización; escuchará al gobernador, maestros, administradores y al defensor de celebridades locales Brett </a:t>
            </a:r>
            <a:r>
              <a:rPr lang="es-ES" dirty="0" err="1"/>
              <a:t>Tingley</a:t>
            </a:r>
            <a:r>
              <a:rPr lang="es-ES" dirty="0"/>
              <a:t>. Brett les recuerda a las familias su papel fundamental en la defensa de la Ciencia de la Lectura en el aula de sus hijos. ¡Vale la pena verlo!</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Lo siento pero el vídeo solo está disponible en inglés.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Video Link: https://www.youtube.com/watch?v=qR-ctPFixzY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23</a:t>
            </a:fld>
            <a:endParaRPr lang="en-US"/>
          </a:p>
        </p:txBody>
      </p:sp>
    </p:spTree>
    <p:extLst>
      <p:ext uri="{BB962C8B-B14F-4D97-AF65-F5344CB8AC3E}">
        <p14:creationId xmlns:p14="http://schemas.microsoft.com/office/powerpoint/2010/main" val="4050346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9C4E-2BF8-4E1D-FE6F-958CE4C64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EA36C-E3EA-0423-1229-A50E78E0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D1CAD-9D26-BBF7-3A64-D801A40DD213}"/>
              </a:ext>
            </a:extLst>
          </p:cNvPr>
          <p:cNvSpPr>
            <a:spLocks noGrp="1"/>
          </p:cNvSpPr>
          <p:nvPr>
            <p:ph type="body" idx="1"/>
          </p:nvPr>
        </p:nvSpPr>
        <p:spPr/>
        <p:txBody>
          <a:bodyPr/>
          <a:lstStyle/>
          <a:p>
            <a:pPr algn="l">
              <a:spcBef>
                <a:spcPts val="600"/>
              </a:spcBef>
              <a:spcAft>
                <a:spcPts val="300"/>
              </a:spcAft>
              <a:buNone/>
            </a:pPr>
            <a:r>
              <a:rPr lang="es-ES" b="1" i="0" dirty="0">
                <a:solidFill>
                  <a:srgbClr val="D6D6D6"/>
                </a:solidFill>
                <a:effectLst/>
                <a:latin typeface="Segoe Sans"/>
              </a:rPr>
              <a:t>[</a:t>
            </a:r>
            <a:r>
              <a:rPr lang="es-ES" b="1" i="0" dirty="0" err="1">
                <a:solidFill>
                  <a:srgbClr val="D6D6D6"/>
                </a:solidFill>
                <a:effectLst/>
                <a:latin typeface="Segoe Sans"/>
              </a:rPr>
              <a:t>Facilitator</a:t>
            </a:r>
            <a:r>
              <a:rPr lang="es-ES" b="1" i="0" dirty="0">
                <a:solidFill>
                  <a:srgbClr val="D6D6D6"/>
                </a:solidFill>
                <a:effectLst/>
                <a:latin typeface="Segoe Sans"/>
              </a:rPr>
              <a:t>: </a:t>
            </a:r>
            <a:r>
              <a:rPr lang="es-ES" b="1" i="0" dirty="0" err="1">
                <a:solidFill>
                  <a:srgbClr val="D6D6D6"/>
                </a:solidFill>
                <a:effectLst/>
                <a:latin typeface="Segoe Sans"/>
              </a:rPr>
              <a:t>the</a:t>
            </a:r>
            <a:r>
              <a:rPr lang="es-ES" b="1" i="0" dirty="0">
                <a:solidFill>
                  <a:srgbClr val="D6D6D6"/>
                </a:solidFill>
                <a:effectLst/>
                <a:latin typeface="Segoe Sans"/>
              </a:rPr>
              <a:t> </a:t>
            </a:r>
            <a:r>
              <a:rPr lang="es-ES" b="1" i="0" dirty="0" err="1">
                <a:solidFill>
                  <a:srgbClr val="D6D6D6"/>
                </a:solidFill>
                <a:effectLst/>
                <a:latin typeface="Segoe Sans"/>
              </a:rPr>
              <a:t>nursery</a:t>
            </a:r>
            <a:r>
              <a:rPr lang="es-ES" b="1" i="0" dirty="0">
                <a:solidFill>
                  <a:srgbClr val="D6D6D6"/>
                </a:solidFill>
                <a:effectLst/>
                <a:latin typeface="Segoe Sans"/>
              </a:rPr>
              <a:t> </a:t>
            </a:r>
            <a:r>
              <a:rPr lang="es-ES" b="1" i="0" dirty="0" err="1">
                <a:solidFill>
                  <a:srgbClr val="D6D6D6"/>
                </a:solidFill>
                <a:effectLst/>
                <a:latin typeface="Segoe Sans"/>
              </a:rPr>
              <a:t>rhyme</a:t>
            </a:r>
            <a:r>
              <a:rPr lang="es-ES" b="1" i="0" dirty="0">
                <a:solidFill>
                  <a:srgbClr val="D6D6D6"/>
                </a:solidFill>
                <a:effectLst/>
                <a:latin typeface="Segoe Sans"/>
              </a:rPr>
              <a:t> </a:t>
            </a:r>
            <a:r>
              <a:rPr lang="es-ES" b="1" i="0" dirty="0" err="1">
                <a:solidFill>
                  <a:srgbClr val="D6D6D6"/>
                </a:solidFill>
                <a:effectLst/>
                <a:latin typeface="Segoe Sans"/>
              </a:rPr>
              <a:t>example</a:t>
            </a:r>
            <a:r>
              <a:rPr lang="es-ES" b="1" i="0" dirty="0">
                <a:solidFill>
                  <a:srgbClr val="D6D6D6"/>
                </a:solidFill>
                <a:effectLst/>
                <a:latin typeface="Segoe Sans"/>
              </a:rPr>
              <a:t> </a:t>
            </a:r>
            <a:r>
              <a:rPr lang="es-ES" b="1" i="0" dirty="0" err="1">
                <a:solidFill>
                  <a:srgbClr val="D6D6D6"/>
                </a:solidFill>
                <a:effectLst/>
                <a:latin typeface="Segoe Sans"/>
              </a:rPr>
              <a:t>used</a:t>
            </a:r>
            <a:r>
              <a:rPr lang="es-ES" b="1" i="0" dirty="0">
                <a:solidFill>
                  <a:srgbClr val="D6D6D6"/>
                </a:solidFill>
                <a:effectLst/>
                <a:latin typeface="Segoe Sans"/>
              </a:rPr>
              <a:t> in </a:t>
            </a:r>
            <a:r>
              <a:rPr lang="es-ES" b="1" i="0" dirty="0" err="1">
                <a:solidFill>
                  <a:srgbClr val="D6D6D6"/>
                </a:solidFill>
                <a:effectLst/>
                <a:latin typeface="Segoe Sans"/>
              </a:rPr>
              <a:t>the</a:t>
            </a:r>
            <a:r>
              <a:rPr lang="es-ES" b="1" i="0" dirty="0">
                <a:solidFill>
                  <a:srgbClr val="D6D6D6"/>
                </a:solidFill>
                <a:effectLst/>
                <a:latin typeface="Segoe Sans"/>
              </a:rPr>
              <a:t> notes </a:t>
            </a:r>
            <a:r>
              <a:rPr lang="es-ES" b="1" i="0" dirty="0" err="1">
                <a:solidFill>
                  <a:srgbClr val="D6D6D6"/>
                </a:solidFill>
                <a:effectLst/>
                <a:latin typeface="Segoe Sans"/>
              </a:rPr>
              <a:t>below</a:t>
            </a:r>
            <a:r>
              <a:rPr lang="es-ES" b="1" i="0" dirty="0">
                <a:solidFill>
                  <a:srgbClr val="D6D6D6"/>
                </a:solidFill>
                <a:effectLst/>
                <a:latin typeface="Segoe Sans"/>
              </a:rPr>
              <a:t> </a:t>
            </a:r>
            <a:r>
              <a:rPr lang="es-ES" b="1" i="0" dirty="0" err="1">
                <a:solidFill>
                  <a:srgbClr val="D6D6D6"/>
                </a:solidFill>
                <a:effectLst/>
                <a:latin typeface="Segoe Sans"/>
              </a:rPr>
              <a:t>is</a:t>
            </a:r>
            <a:r>
              <a:rPr lang="es-ES" b="1" i="0" dirty="0">
                <a:solidFill>
                  <a:srgbClr val="D6D6D6"/>
                </a:solidFill>
                <a:effectLst/>
                <a:latin typeface="Segoe Sans"/>
              </a:rPr>
              <a:t> </a:t>
            </a:r>
            <a:r>
              <a:rPr lang="es-ES" b="1" i="0" dirty="0" err="1">
                <a:solidFill>
                  <a:srgbClr val="D6D6D6"/>
                </a:solidFill>
                <a:effectLst/>
                <a:latin typeface="Segoe Sans"/>
              </a:rPr>
              <a:t>different</a:t>
            </a:r>
            <a:r>
              <a:rPr lang="es-ES" b="1" i="0" dirty="0">
                <a:solidFill>
                  <a:srgbClr val="D6D6D6"/>
                </a:solidFill>
                <a:effectLst/>
                <a:latin typeface="Segoe Sans"/>
              </a:rPr>
              <a:t> </a:t>
            </a:r>
            <a:r>
              <a:rPr lang="es-ES" b="1" i="0" dirty="0" err="1">
                <a:solidFill>
                  <a:srgbClr val="D6D6D6"/>
                </a:solidFill>
                <a:effectLst/>
                <a:latin typeface="Segoe Sans"/>
              </a:rPr>
              <a:t>than</a:t>
            </a:r>
            <a:r>
              <a:rPr lang="es-ES" b="1" i="0" dirty="0">
                <a:solidFill>
                  <a:srgbClr val="D6D6D6"/>
                </a:solidFill>
                <a:effectLst/>
                <a:latin typeface="Segoe Sans"/>
              </a:rPr>
              <a:t> </a:t>
            </a:r>
            <a:r>
              <a:rPr lang="es-ES" b="1" i="0" dirty="0" err="1">
                <a:solidFill>
                  <a:srgbClr val="D6D6D6"/>
                </a:solidFill>
                <a:effectLst/>
                <a:latin typeface="Segoe Sans"/>
              </a:rPr>
              <a:t>the</a:t>
            </a:r>
            <a:r>
              <a:rPr lang="es-ES" b="1" i="0" dirty="0">
                <a:solidFill>
                  <a:srgbClr val="D6D6D6"/>
                </a:solidFill>
                <a:effectLst/>
                <a:latin typeface="Segoe Sans"/>
              </a:rPr>
              <a:t> </a:t>
            </a:r>
            <a:r>
              <a:rPr lang="es-ES" b="1" i="0" dirty="0" err="1">
                <a:solidFill>
                  <a:srgbClr val="D6D6D6"/>
                </a:solidFill>
                <a:effectLst/>
                <a:latin typeface="Segoe Sans"/>
              </a:rPr>
              <a:t>Humpty</a:t>
            </a:r>
            <a:r>
              <a:rPr lang="es-ES" b="1" i="0" dirty="0">
                <a:solidFill>
                  <a:srgbClr val="D6D6D6"/>
                </a:solidFill>
                <a:effectLst/>
                <a:latin typeface="Segoe Sans"/>
              </a:rPr>
              <a:t> </a:t>
            </a:r>
            <a:r>
              <a:rPr lang="es-ES" b="1" i="0" dirty="0" err="1">
                <a:solidFill>
                  <a:srgbClr val="D6D6D6"/>
                </a:solidFill>
                <a:effectLst/>
                <a:latin typeface="Segoe Sans"/>
              </a:rPr>
              <a:t>Dumpty</a:t>
            </a:r>
            <a:r>
              <a:rPr lang="es-ES" b="1" i="0" dirty="0">
                <a:solidFill>
                  <a:srgbClr val="D6D6D6"/>
                </a:solidFill>
                <a:effectLst/>
                <a:latin typeface="Segoe Sans"/>
              </a:rPr>
              <a:t> </a:t>
            </a:r>
            <a:r>
              <a:rPr lang="es-ES" b="1" i="0" dirty="0" err="1">
                <a:solidFill>
                  <a:srgbClr val="D6D6D6"/>
                </a:solidFill>
                <a:effectLst/>
                <a:latin typeface="Segoe Sans"/>
              </a:rPr>
              <a:t>example</a:t>
            </a:r>
            <a:r>
              <a:rPr lang="es-ES" b="1" i="0" dirty="0">
                <a:solidFill>
                  <a:srgbClr val="D6D6D6"/>
                </a:solidFill>
                <a:effectLst/>
                <a:latin typeface="Segoe Sans"/>
              </a:rPr>
              <a:t> </a:t>
            </a:r>
            <a:r>
              <a:rPr lang="es-ES" b="1" i="0" dirty="0" err="1">
                <a:solidFill>
                  <a:srgbClr val="D6D6D6"/>
                </a:solidFill>
                <a:effectLst/>
                <a:latin typeface="Segoe Sans"/>
              </a:rPr>
              <a:t>provided</a:t>
            </a:r>
            <a:r>
              <a:rPr lang="es-ES" b="1" i="0" dirty="0">
                <a:solidFill>
                  <a:srgbClr val="D6D6D6"/>
                </a:solidFill>
                <a:effectLst/>
                <a:latin typeface="Segoe Sans"/>
              </a:rPr>
              <a:t> in </a:t>
            </a:r>
            <a:r>
              <a:rPr lang="es-ES" b="1" i="0" dirty="0" err="1">
                <a:solidFill>
                  <a:srgbClr val="D6D6D6"/>
                </a:solidFill>
                <a:effectLst/>
                <a:latin typeface="Segoe Sans"/>
              </a:rPr>
              <a:t>the</a:t>
            </a:r>
            <a:r>
              <a:rPr lang="es-ES" b="1" i="0" dirty="0">
                <a:solidFill>
                  <a:srgbClr val="D6D6D6"/>
                </a:solidFill>
                <a:effectLst/>
                <a:latin typeface="Segoe Sans"/>
              </a:rPr>
              <a:t> English </a:t>
            </a:r>
            <a:r>
              <a:rPr lang="es-ES" b="1" i="0" dirty="0" err="1">
                <a:solidFill>
                  <a:srgbClr val="D6D6D6"/>
                </a:solidFill>
                <a:effectLst/>
                <a:latin typeface="Segoe Sans"/>
              </a:rPr>
              <a:t>version</a:t>
            </a:r>
            <a:r>
              <a:rPr lang="es-ES" b="1" i="0" dirty="0">
                <a:solidFill>
                  <a:srgbClr val="D6D6D6"/>
                </a:solidFill>
                <a:effectLst/>
                <a:latin typeface="Segoe Sans"/>
              </a:rPr>
              <a:t>.]</a:t>
            </a:r>
          </a:p>
          <a:p>
            <a:pPr algn="l">
              <a:spcBef>
                <a:spcPts val="600"/>
              </a:spcBef>
              <a:spcAft>
                <a:spcPts val="300"/>
              </a:spcAft>
              <a:buNone/>
            </a:pPr>
            <a:endParaRPr lang="es-ES" b="0" i="0" dirty="0">
              <a:solidFill>
                <a:srgbClr val="D6D6D6"/>
              </a:solidFill>
              <a:effectLst/>
              <a:latin typeface="Segoe Sans"/>
            </a:endParaRPr>
          </a:p>
          <a:p>
            <a:pPr algn="l">
              <a:spcBef>
                <a:spcPts val="600"/>
              </a:spcBef>
              <a:spcAft>
                <a:spcPts val="300"/>
              </a:spcAft>
              <a:buNone/>
            </a:pPr>
            <a:r>
              <a:rPr lang="es-ES" b="0" i="0" dirty="0">
                <a:solidFill>
                  <a:srgbClr val="D6D6D6"/>
                </a:solidFill>
                <a:effectLst/>
                <a:latin typeface="Segoe Sans"/>
              </a:rPr>
              <a:t>En preescolar, las actividades se enfocan principalmente en el </a:t>
            </a:r>
            <a:r>
              <a:rPr lang="es-ES" b="1" i="0" dirty="0">
                <a:solidFill>
                  <a:srgbClr val="D6D6D6"/>
                </a:solidFill>
                <a:effectLst/>
                <a:latin typeface="Segoe Sans"/>
              </a:rPr>
              <a:t>lenguaje oral</a:t>
            </a:r>
            <a:r>
              <a:rPr lang="es-ES" b="0" i="0" dirty="0">
                <a:solidFill>
                  <a:srgbClr val="D6D6D6"/>
                </a:solidFill>
                <a:effectLst/>
                <a:latin typeface="Segoe Sans"/>
              </a:rPr>
              <a:t> y en habilidades </a:t>
            </a:r>
            <a:r>
              <a:rPr lang="es-ES" b="1" i="0" dirty="0">
                <a:solidFill>
                  <a:srgbClr val="D6D6D6"/>
                </a:solidFill>
                <a:effectLst/>
                <a:latin typeface="Segoe Sans"/>
              </a:rPr>
              <a:t>previas a la lectura y escritura</a:t>
            </a:r>
            <a:r>
              <a:rPr lang="es-ES" b="0" i="0" dirty="0">
                <a:solidFill>
                  <a:srgbClr val="D6D6D6"/>
                </a:solidFill>
                <a:effectLst/>
                <a:latin typeface="Segoe Sans"/>
              </a:rPr>
              <a:t>.</a:t>
            </a:r>
          </a:p>
          <a:p>
            <a:pPr algn="l">
              <a:spcBef>
                <a:spcPts val="600"/>
              </a:spcBef>
              <a:spcAft>
                <a:spcPts val="300"/>
              </a:spcAft>
              <a:buNone/>
            </a:pPr>
            <a:r>
              <a:rPr lang="es-ES" b="0" i="0" dirty="0">
                <a:solidFill>
                  <a:srgbClr val="D6D6D6"/>
                </a:solidFill>
                <a:effectLst/>
                <a:latin typeface="Segoe Sans"/>
              </a:rPr>
              <a:t>Por ejemplo, los maestros leen muchos cuentos en voz alta para que los niños se familiaricen con el lenguaje de los libros. Aprenden palabras como:</a:t>
            </a:r>
          </a:p>
          <a:p>
            <a:pPr algn="l">
              <a:spcBef>
                <a:spcPts val="300"/>
              </a:spcBef>
              <a:spcAft>
                <a:spcPts val="300"/>
              </a:spcAft>
              <a:buFont typeface="Arial" panose="020B0604020202020204" pitchFamily="34" charset="0"/>
              <a:buChar char="•"/>
            </a:pPr>
            <a:r>
              <a:rPr lang="es-ES" b="1" i="0" dirty="0">
                <a:solidFill>
                  <a:srgbClr val="D6D6D6"/>
                </a:solidFill>
                <a:effectLst/>
                <a:latin typeface="Segoe Sans"/>
              </a:rPr>
              <a:t>la portada</a:t>
            </a:r>
            <a:r>
              <a:rPr lang="es-ES" b="0" i="0" dirty="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1" i="0" dirty="0">
                <a:solidFill>
                  <a:srgbClr val="D6D6D6"/>
                </a:solidFill>
                <a:effectLst/>
                <a:latin typeface="Segoe Sans"/>
              </a:rPr>
              <a:t>el título</a:t>
            </a:r>
            <a:r>
              <a:rPr lang="es-ES" b="0" i="0" dirty="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1" i="0" dirty="0">
                <a:solidFill>
                  <a:srgbClr val="D6D6D6"/>
                </a:solidFill>
                <a:effectLst/>
                <a:latin typeface="Segoe Sans"/>
              </a:rPr>
              <a:t>las ilustraciones</a:t>
            </a:r>
            <a:r>
              <a:rPr lang="es-ES" b="0" i="0" dirty="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1" i="0" dirty="0">
                <a:solidFill>
                  <a:srgbClr val="D6D6D6"/>
                </a:solidFill>
                <a:effectLst/>
                <a:latin typeface="Segoe Sans"/>
              </a:rPr>
              <a:t>el autor</a:t>
            </a:r>
            <a:r>
              <a:rPr lang="es-ES" b="0" i="0" dirty="0">
                <a:solidFill>
                  <a:srgbClr val="D6D6D6"/>
                </a:solidFill>
                <a:effectLst/>
                <a:latin typeface="Segoe Sans"/>
              </a:rPr>
              <a:t> (quien escribió el libro),</a:t>
            </a:r>
            <a:br>
              <a:rPr lang="es-ES" b="0" i="0" dirty="0">
                <a:solidFill>
                  <a:srgbClr val="D6D6D6"/>
                </a:solidFill>
                <a:effectLst/>
                <a:latin typeface="Segoe Sans"/>
              </a:rPr>
            </a:br>
            <a:r>
              <a:rPr lang="es-ES" b="0" i="0" dirty="0">
                <a:solidFill>
                  <a:srgbClr val="D6D6D6"/>
                </a:solidFill>
                <a:effectLst/>
                <a:latin typeface="Segoe Sans"/>
              </a:rPr>
              <a:t>y también observan cómo se lee de </a:t>
            </a:r>
            <a:r>
              <a:rPr lang="es-ES" b="1" i="0" dirty="0">
                <a:solidFill>
                  <a:srgbClr val="D6D6D6"/>
                </a:solidFill>
                <a:effectLst/>
                <a:latin typeface="Segoe Sans"/>
              </a:rPr>
              <a:t>izquierda a derecha</a:t>
            </a:r>
            <a:r>
              <a:rPr lang="es-ES" b="0" i="0" dirty="0">
                <a:solidFill>
                  <a:srgbClr val="D6D6D6"/>
                </a:solidFill>
                <a:effectLst/>
                <a:latin typeface="Segoe Sans"/>
              </a:rPr>
              <a:t>, siguiendo las palabras con el dedo mientras se narra la historia.</a:t>
            </a:r>
            <a:br>
              <a:rPr lang="es-ES" b="0" i="0" dirty="0">
                <a:solidFill>
                  <a:srgbClr val="D6D6D6"/>
                </a:solidFill>
                <a:effectLst/>
                <a:latin typeface="Segoe Sans"/>
              </a:rPr>
            </a:br>
            <a:r>
              <a:rPr lang="es-ES" b="0" i="0" dirty="0">
                <a:solidFill>
                  <a:srgbClr val="D6D6D6"/>
                </a:solidFill>
                <a:effectLst/>
                <a:latin typeface="Segoe Sans"/>
              </a:rPr>
              <a:t>Todo esto les enseña </a:t>
            </a:r>
            <a:r>
              <a:rPr lang="es-ES" b="1" i="0" dirty="0">
                <a:solidFill>
                  <a:srgbClr val="D6D6D6"/>
                </a:solidFill>
                <a:effectLst/>
                <a:latin typeface="Segoe Sans"/>
              </a:rPr>
              <a:t>cómo funcionan los libros y cómo los usamos</a:t>
            </a:r>
            <a:r>
              <a:rPr lang="es-ES" b="0" i="0" dirty="0">
                <a:solidFill>
                  <a:srgbClr val="D6D6D6"/>
                </a:solidFill>
                <a:effectLst/>
                <a:latin typeface="Segoe Sans"/>
              </a:rPr>
              <a:t>.</a:t>
            </a:r>
          </a:p>
          <a:p>
            <a:pPr algn="l">
              <a:spcBef>
                <a:spcPts val="600"/>
              </a:spcBef>
              <a:spcAft>
                <a:spcPts val="300"/>
              </a:spcAft>
              <a:buNone/>
            </a:pPr>
            <a:r>
              <a:rPr lang="es-ES" b="0" i="0" dirty="0">
                <a:solidFill>
                  <a:srgbClr val="D6D6D6"/>
                </a:solidFill>
                <a:effectLst/>
                <a:latin typeface="Segoe Sans"/>
              </a:rPr>
              <a:t>También aprenden muchas </a:t>
            </a:r>
            <a:r>
              <a:rPr lang="es-ES" b="1" i="0" dirty="0">
                <a:solidFill>
                  <a:srgbClr val="D6D6D6"/>
                </a:solidFill>
                <a:effectLst/>
                <a:latin typeface="Segoe Sans"/>
              </a:rPr>
              <a:t>rimas infantiles</a:t>
            </a:r>
            <a:r>
              <a:rPr lang="es-ES" b="0" i="0" dirty="0">
                <a:solidFill>
                  <a:srgbClr val="D6D6D6"/>
                </a:solidFill>
                <a:effectLst/>
                <a:latin typeface="Segoe Sans"/>
              </a:rPr>
              <a:t> o </a:t>
            </a:r>
            <a:r>
              <a:rPr lang="es-ES" b="1" i="0" dirty="0">
                <a:solidFill>
                  <a:srgbClr val="D6D6D6"/>
                </a:solidFill>
                <a:effectLst/>
                <a:latin typeface="Segoe Sans"/>
              </a:rPr>
              <a:t>canciones tradicionales</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Estas rimas ayudan a los niños a notar palabras que suenan parecido, como </a:t>
            </a:r>
            <a:r>
              <a:rPr lang="es-ES" b="1" i="0" dirty="0">
                <a:solidFill>
                  <a:srgbClr val="D6D6D6"/>
                </a:solidFill>
                <a:effectLst/>
                <a:latin typeface="Segoe Sans"/>
              </a:rPr>
              <a:t>“pared”</a:t>
            </a:r>
            <a:r>
              <a:rPr lang="es-ES" b="0" i="0" dirty="0">
                <a:solidFill>
                  <a:srgbClr val="D6D6D6"/>
                </a:solidFill>
                <a:effectLst/>
                <a:latin typeface="Segoe Sans"/>
              </a:rPr>
              <a:t> y </a:t>
            </a:r>
            <a:r>
              <a:rPr lang="es-ES" b="1" i="0" dirty="0">
                <a:solidFill>
                  <a:srgbClr val="D6D6D6"/>
                </a:solidFill>
                <a:effectLst/>
                <a:latin typeface="Segoe Sans"/>
              </a:rPr>
              <a:t>“caer”</a:t>
            </a:r>
            <a:r>
              <a:rPr lang="es-ES" b="0" i="0" dirty="0">
                <a:solidFill>
                  <a:srgbClr val="D6D6D6"/>
                </a:solidFill>
                <a:effectLst/>
                <a:latin typeface="Segoe Sans"/>
              </a:rPr>
              <a:t>, lo cual les da pistas sobre cómo las letras y los sonidos se combinan para formar palabras.</a:t>
            </a:r>
          </a:p>
          <a:p>
            <a:pPr algn="l">
              <a:spcBef>
                <a:spcPts val="600"/>
              </a:spcBef>
              <a:spcAft>
                <a:spcPts val="300"/>
              </a:spcAft>
              <a:buNone/>
            </a:pPr>
            <a:r>
              <a:rPr lang="es-ES" b="0" i="0" dirty="0">
                <a:solidFill>
                  <a:srgbClr val="D6D6D6"/>
                </a:solidFill>
                <a:effectLst/>
                <a:latin typeface="Segoe Sans"/>
              </a:rPr>
              <a:t>El ritmo de estas rimas también les ayuda a notar que las palabras largas se dividen en </a:t>
            </a:r>
            <a:r>
              <a:rPr lang="es-ES" b="1" i="0" dirty="0">
                <a:solidFill>
                  <a:srgbClr val="D6D6D6"/>
                </a:solidFill>
                <a:effectLst/>
                <a:latin typeface="Segoe Sans"/>
              </a:rPr>
              <a:t>sílabas</a:t>
            </a:r>
            <a:r>
              <a:rPr lang="es-ES" b="0" i="0" dirty="0">
                <a:solidFill>
                  <a:srgbClr val="D6D6D6"/>
                </a:solidFill>
                <a:effectLst/>
                <a:latin typeface="Segoe Sans"/>
              </a:rPr>
              <a:t> cuando hablamos.</a:t>
            </a:r>
            <a:br>
              <a:rPr lang="es-ES" b="0" i="0" dirty="0">
                <a:solidFill>
                  <a:srgbClr val="D6D6D6"/>
                </a:solidFill>
                <a:effectLst/>
                <a:latin typeface="Segoe Sans"/>
              </a:rPr>
            </a:br>
            <a:r>
              <a:rPr lang="es-ES" b="0" i="0" dirty="0">
                <a:solidFill>
                  <a:srgbClr val="D6D6D6"/>
                </a:solidFill>
                <a:effectLst/>
                <a:latin typeface="Segoe Sans"/>
              </a:rPr>
              <a:t>Por ejemplo, en español podríamos usar una rima como esta:</a:t>
            </a:r>
          </a:p>
          <a:p>
            <a:pPr>
              <a:spcBef>
                <a:spcPts val="600"/>
              </a:spcBef>
              <a:spcAft>
                <a:spcPts val="300"/>
              </a:spcAft>
              <a:buNone/>
            </a:pPr>
            <a:r>
              <a:rPr lang="es-ES" b="0" dirty="0">
                <a:effectLst/>
              </a:rPr>
              <a:t>“Estaba la rana sentada cantando,</a:t>
            </a:r>
            <a:br>
              <a:rPr lang="es-ES" b="0" dirty="0">
                <a:effectLst/>
              </a:rPr>
            </a:br>
            <a:r>
              <a:rPr lang="es-ES" b="0" dirty="0">
                <a:effectLst/>
              </a:rPr>
              <a:t>cuando vino el sapo y la puso a bailar.</a:t>
            </a:r>
            <a:br>
              <a:rPr lang="es-ES" b="0" dirty="0">
                <a:effectLst/>
              </a:rPr>
            </a:br>
            <a:r>
              <a:rPr lang="es-ES" b="0" dirty="0">
                <a:effectLst/>
              </a:rPr>
              <a:t>¡Ra-</a:t>
            </a:r>
            <a:r>
              <a:rPr lang="es-ES" b="0" dirty="0" err="1">
                <a:effectLst/>
              </a:rPr>
              <a:t>na</a:t>
            </a:r>
            <a:r>
              <a:rPr lang="es-ES" b="0" dirty="0">
                <a:effectLst/>
              </a:rPr>
              <a:t>! ¡Sa-</a:t>
            </a:r>
            <a:r>
              <a:rPr lang="es-ES" b="0" dirty="0" err="1">
                <a:effectLst/>
              </a:rPr>
              <a:t>po</a:t>
            </a:r>
            <a:r>
              <a:rPr lang="es-ES" b="0" dirty="0">
                <a:effectLst/>
              </a:rPr>
              <a:t>! ¡A-</a:t>
            </a:r>
            <a:r>
              <a:rPr lang="es-ES" b="0" dirty="0" err="1">
                <a:effectLst/>
              </a:rPr>
              <a:t>ba</a:t>
            </a:r>
            <a:r>
              <a:rPr lang="es-ES" b="0" dirty="0">
                <a:effectLst/>
              </a:rPr>
              <a:t>-i-lar!”</a:t>
            </a:r>
          </a:p>
          <a:p>
            <a:pPr algn="l">
              <a:spcBef>
                <a:spcPts val="600"/>
              </a:spcBef>
              <a:spcAft>
                <a:spcPts val="300"/>
              </a:spcAft>
              <a:buNone/>
            </a:pPr>
            <a:r>
              <a:rPr lang="es-ES" b="0" i="0" dirty="0">
                <a:solidFill>
                  <a:srgbClr val="D6D6D6"/>
                </a:solidFill>
                <a:effectLst/>
                <a:latin typeface="Segoe Sans"/>
              </a:rPr>
              <a:t>Aquí los niños pueden escuchar cómo se separan las sílabas: </a:t>
            </a:r>
            <a:r>
              <a:rPr lang="es-ES" b="1" i="0" dirty="0" err="1">
                <a:solidFill>
                  <a:srgbClr val="D6D6D6"/>
                </a:solidFill>
                <a:effectLst/>
                <a:latin typeface="Segoe Sans"/>
              </a:rPr>
              <a:t>ra-na</a:t>
            </a:r>
            <a:r>
              <a:rPr lang="es-ES" b="0" i="0" dirty="0">
                <a:solidFill>
                  <a:srgbClr val="D6D6D6"/>
                </a:solidFill>
                <a:effectLst/>
                <a:latin typeface="Segoe Sans"/>
              </a:rPr>
              <a:t>, </a:t>
            </a:r>
            <a:r>
              <a:rPr lang="es-ES" b="1" i="0" dirty="0" err="1">
                <a:solidFill>
                  <a:srgbClr val="D6D6D6"/>
                </a:solidFill>
                <a:effectLst/>
                <a:latin typeface="Segoe Sans"/>
              </a:rPr>
              <a:t>sa-po</a:t>
            </a:r>
            <a:r>
              <a:rPr lang="es-ES" b="0" i="0" dirty="0">
                <a:solidFill>
                  <a:srgbClr val="D6D6D6"/>
                </a:solidFill>
                <a:effectLst/>
                <a:latin typeface="Segoe Sans"/>
              </a:rPr>
              <a:t>, </a:t>
            </a:r>
            <a:r>
              <a:rPr lang="es-ES" b="1" i="0" dirty="0">
                <a:solidFill>
                  <a:srgbClr val="D6D6D6"/>
                </a:solidFill>
                <a:effectLst/>
                <a:latin typeface="Segoe Sans"/>
              </a:rPr>
              <a:t>a-</a:t>
            </a:r>
            <a:r>
              <a:rPr lang="es-ES" b="1" i="0" dirty="0" err="1">
                <a:solidFill>
                  <a:srgbClr val="D6D6D6"/>
                </a:solidFill>
                <a:effectLst/>
                <a:latin typeface="Segoe Sans"/>
              </a:rPr>
              <a:t>ba</a:t>
            </a:r>
            <a:r>
              <a:rPr lang="es-ES" b="1" i="0" dirty="0">
                <a:solidFill>
                  <a:srgbClr val="D6D6D6"/>
                </a:solidFill>
                <a:effectLst/>
                <a:latin typeface="Segoe Sans"/>
              </a:rPr>
              <a:t>-i-lar</a:t>
            </a:r>
            <a:r>
              <a:rPr lang="es-ES" b="0" i="0" dirty="0">
                <a:solidFill>
                  <a:srgbClr val="D6D6D6"/>
                </a:solidFill>
                <a:effectLst/>
                <a:latin typeface="Segoe Sans"/>
              </a:rPr>
              <a:t>.</a:t>
            </a:r>
          </a:p>
          <a:p>
            <a:pPr algn="l">
              <a:spcBef>
                <a:spcPts val="600"/>
              </a:spcBef>
              <a:spcAft>
                <a:spcPts val="300"/>
              </a:spcAft>
            </a:pPr>
            <a:r>
              <a:rPr lang="es-ES" b="0" i="0" dirty="0">
                <a:solidFill>
                  <a:srgbClr val="D6D6D6"/>
                </a:solidFill>
                <a:effectLst/>
                <a:latin typeface="Segoe Sans"/>
              </a:rPr>
              <a:t>Además, en esta etapa los niños comienzan a aprender a </a:t>
            </a:r>
            <a:r>
              <a:rPr lang="es-ES" b="1" i="0" dirty="0">
                <a:solidFill>
                  <a:srgbClr val="D6D6D6"/>
                </a:solidFill>
                <a:effectLst/>
                <a:latin typeface="Segoe Sans"/>
              </a:rPr>
              <a:t>sujetar y usar un lápiz, crayón o marcador</a:t>
            </a:r>
            <a:r>
              <a:rPr lang="es-ES" b="0" i="0" dirty="0">
                <a:solidFill>
                  <a:srgbClr val="D6D6D6"/>
                </a:solidFill>
                <a:effectLst/>
                <a:latin typeface="Segoe Sans"/>
              </a:rPr>
              <a:t>, y practican </a:t>
            </a:r>
            <a:r>
              <a:rPr lang="es-ES" b="1" i="0" dirty="0">
                <a:solidFill>
                  <a:srgbClr val="D6D6D6"/>
                </a:solidFill>
                <a:effectLst/>
                <a:latin typeface="Segoe Sans"/>
              </a:rPr>
              <a:t>colorear y dibujar</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También empiezan a aprender los </a:t>
            </a:r>
            <a:r>
              <a:rPr lang="es-ES" b="1" i="0" dirty="0">
                <a:solidFill>
                  <a:srgbClr val="D6D6D6"/>
                </a:solidFill>
                <a:effectLst/>
                <a:latin typeface="Segoe Sans"/>
              </a:rPr>
              <a:t>nombres y sonidos de las letras</a:t>
            </a:r>
            <a:r>
              <a:rPr lang="es-ES" b="0" i="0" dirty="0">
                <a:solidFill>
                  <a:srgbClr val="D6D6D6"/>
                </a:solidFill>
                <a:effectLst/>
                <a:latin typeface="Segoe Sans"/>
              </a:rPr>
              <a:t>, y practican </a:t>
            </a:r>
            <a:r>
              <a:rPr lang="es-ES" b="1" i="0" dirty="0">
                <a:solidFill>
                  <a:srgbClr val="D6D6D6"/>
                </a:solidFill>
                <a:effectLst/>
                <a:latin typeface="Segoe Sans"/>
              </a:rPr>
              <a:t>trazarlas</a:t>
            </a:r>
            <a:r>
              <a:rPr lang="es-ES" b="0" i="0" dirty="0">
                <a:solidFill>
                  <a:srgbClr val="D6D6D6"/>
                </a:solidFill>
                <a:effectLst/>
                <a:latin typeface="Segoe Sans"/>
              </a:rPr>
              <a:t> o </a:t>
            </a:r>
            <a:r>
              <a:rPr lang="es-ES" b="1" i="0" dirty="0">
                <a:solidFill>
                  <a:srgbClr val="D6D6D6"/>
                </a:solidFill>
                <a:effectLst/>
                <a:latin typeface="Segoe Sans"/>
              </a:rPr>
              <a:t>escribirlas</a:t>
            </a:r>
            <a:r>
              <a:rPr lang="es-ES" b="0" i="0" dirty="0">
                <a:solidFill>
                  <a:srgbClr val="D6D6D6"/>
                </a:solidFill>
                <a:effectLst/>
                <a:latin typeface="Segoe Sans"/>
              </a:rPr>
              <a:t>, incluso trabajan en </a:t>
            </a:r>
            <a:r>
              <a:rPr lang="es-ES" b="1" i="0" dirty="0">
                <a:solidFill>
                  <a:srgbClr val="D6D6D6"/>
                </a:solidFill>
                <a:effectLst/>
                <a:latin typeface="Segoe Sans"/>
              </a:rPr>
              <a:t>escribir su propio nombre</a:t>
            </a:r>
            <a:r>
              <a:rPr lang="es-ES" b="0" i="0" dirty="0">
                <a:solidFill>
                  <a:srgbClr val="D6D6D6"/>
                </a:solidFill>
                <a:effectLst/>
                <a:latin typeface="Segoe Sans"/>
              </a:rPr>
              <a:t>.</a:t>
            </a:r>
          </a:p>
        </p:txBody>
      </p:sp>
      <p:sp>
        <p:nvSpPr>
          <p:cNvPr id="4" name="Slide Number Placeholder 3">
            <a:extLst>
              <a:ext uri="{FF2B5EF4-FFF2-40B4-BE49-F238E27FC236}">
                <a16:creationId xmlns:a16="http://schemas.microsoft.com/office/drawing/2014/main" id="{8EF8387A-11E3-E92E-B0B0-CBF2A962BCFE}"/>
              </a:ext>
            </a:extLst>
          </p:cNvPr>
          <p:cNvSpPr>
            <a:spLocks noGrp="1"/>
          </p:cNvSpPr>
          <p:nvPr>
            <p:ph type="sldNum" sz="quarter" idx="5"/>
          </p:nvPr>
        </p:nvSpPr>
        <p:spPr/>
        <p:txBody>
          <a:bodyPr/>
          <a:lstStyle/>
          <a:p>
            <a:fld id="{74579F2A-A549-4CD3-AD56-44EBFD07D0B3}" type="slidenum">
              <a:rPr lang="en-US" smtClean="0"/>
              <a:t>24</a:t>
            </a:fld>
            <a:endParaRPr lang="en-US"/>
          </a:p>
        </p:txBody>
      </p:sp>
    </p:spTree>
    <p:extLst>
      <p:ext uri="{BB962C8B-B14F-4D97-AF65-F5344CB8AC3E}">
        <p14:creationId xmlns:p14="http://schemas.microsoft.com/office/powerpoint/2010/main" val="1984914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F743-1B83-0419-54AE-FD185E804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D376B-CE79-C5C8-2A14-1F6B860FC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6E9ED-AF54-C515-0DA3-20971E307D56}"/>
              </a:ext>
            </a:extLst>
          </p:cNvPr>
          <p:cNvSpPr>
            <a:spLocks noGrp="1"/>
          </p:cNvSpPr>
          <p:nvPr>
            <p:ph type="body" idx="1"/>
          </p:nvPr>
        </p:nvSpPr>
        <p:spPr/>
        <p:txBody>
          <a:bodyPr/>
          <a:lstStyle/>
          <a:p>
            <a:pPr algn="l">
              <a:lnSpc>
                <a:spcPts val="2100"/>
              </a:lnSpc>
              <a:spcBef>
                <a:spcPts val="975"/>
              </a:spcBef>
              <a:spcAft>
                <a:spcPts val="225"/>
              </a:spcAft>
              <a:buNone/>
            </a:pPr>
            <a:r>
              <a:rPr lang="es-ES" b="1" i="0" dirty="0">
                <a:solidFill>
                  <a:srgbClr val="424242"/>
                </a:solidFill>
                <a:effectLst/>
                <a:latin typeface="Segoe Sans"/>
              </a:rPr>
              <a:t>Escuela Primaria:</a:t>
            </a:r>
          </a:p>
          <a:p>
            <a:pPr algn="l">
              <a:spcBef>
                <a:spcPts val="600"/>
              </a:spcBef>
              <a:spcAft>
                <a:spcPts val="300"/>
              </a:spcAft>
              <a:buNone/>
            </a:pPr>
            <a:r>
              <a:rPr lang="es-ES" b="0" i="0" dirty="0">
                <a:solidFill>
                  <a:srgbClr val="424242"/>
                </a:solidFill>
                <a:effectLst/>
                <a:latin typeface="Segoe Sans"/>
              </a:rPr>
              <a:t>En la escuela primaria, los niños de kínder y primer grado trabajarán aún más en aprender a:</a:t>
            </a:r>
          </a:p>
          <a:p>
            <a:pPr algn="l">
              <a:spcBef>
                <a:spcPts val="300"/>
              </a:spcBef>
              <a:spcAft>
                <a:spcPts val="300"/>
              </a:spcAft>
              <a:buFont typeface="Arial" panose="020B0604020202020204" pitchFamily="34" charset="0"/>
              <a:buChar char="•"/>
            </a:pPr>
            <a:r>
              <a:rPr lang="es-ES" b="1" i="0" dirty="0">
                <a:solidFill>
                  <a:srgbClr val="424242"/>
                </a:solidFill>
                <a:effectLst/>
                <a:latin typeface="Segoe Sans"/>
              </a:rPr>
              <a:t>Escuchar y repetir sonidos</a:t>
            </a:r>
            <a:r>
              <a:rPr lang="es-ES" b="0" i="0" dirty="0">
                <a:solidFill>
                  <a:srgbClr val="424242"/>
                </a:solidFill>
                <a:effectLst/>
                <a:latin typeface="Segoe Sans"/>
              </a:rPr>
              <a:t> dentro de las palabras, como las sílabas y las rimas.</a:t>
            </a:r>
          </a:p>
          <a:p>
            <a:pPr algn="l">
              <a:spcBef>
                <a:spcPts val="300"/>
              </a:spcBef>
              <a:spcAft>
                <a:spcPts val="300"/>
              </a:spcAft>
              <a:buFont typeface="Arial" panose="020B0604020202020204" pitchFamily="34" charset="0"/>
              <a:buChar char="•"/>
            </a:pPr>
            <a:r>
              <a:rPr lang="es-ES" b="1" i="0" dirty="0">
                <a:solidFill>
                  <a:srgbClr val="424242"/>
                </a:solidFill>
                <a:effectLst/>
                <a:latin typeface="Segoe Sans"/>
              </a:rPr>
              <a:t>Escribir letras a mano</a:t>
            </a:r>
            <a:r>
              <a:rPr lang="es-ES" b="0" i="0" dirty="0">
                <a:solidFill>
                  <a:srgbClr val="424242"/>
                </a:solidFill>
                <a:effectLst/>
                <a:latin typeface="Segoe Sans"/>
              </a:rPr>
              <a:t>, lo cual se vuelve muy importante en estos grados.</a:t>
            </a:r>
          </a:p>
          <a:p>
            <a:pPr algn="l">
              <a:spcBef>
                <a:spcPts val="600"/>
              </a:spcBef>
              <a:spcAft>
                <a:spcPts val="300"/>
              </a:spcAft>
              <a:buNone/>
            </a:pPr>
            <a:r>
              <a:rPr lang="es-ES" b="0" i="0" dirty="0">
                <a:solidFill>
                  <a:srgbClr val="424242"/>
                </a:solidFill>
                <a:effectLst/>
                <a:latin typeface="Segoe Sans"/>
              </a:rPr>
              <a:t>Practicar una buena escritura de letras ayuda a los estudiantes a reconocer mejor las letras y sus sonidos.</a:t>
            </a:r>
            <a:br>
              <a:rPr lang="es-ES" b="0" i="0" dirty="0">
                <a:solidFill>
                  <a:srgbClr val="424242"/>
                </a:solidFill>
                <a:effectLst/>
                <a:latin typeface="Segoe Sans"/>
              </a:rPr>
            </a:br>
            <a:r>
              <a:rPr lang="es-ES" b="0" i="0" dirty="0">
                <a:solidFill>
                  <a:srgbClr val="424242"/>
                </a:solidFill>
                <a:effectLst/>
                <a:latin typeface="Segoe Sans"/>
              </a:rPr>
              <a:t>Además, cuando pueden escribir una letra con facilidad—sin tener que pensar demasiado—pueden concentrarse en </a:t>
            </a:r>
            <a:r>
              <a:rPr lang="es-ES" b="1" i="0" dirty="0">
                <a:solidFill>
                  <a:srgbClr val="424242"/>
                </a:solidFill>
                <a:effectLst/>
                <a:latin typeface="Segoe Sans"/>
              </a:rPr>
              <a:t>cómo se escribe una palabra</a:t>
            </a:r>
            <a:r>
              <a:rPr lang="es-ES" b="0" i="0" dirty="0">
                <a:solidFill>
                  <a:srgbClr val="424242"/>
                </a:solidFill>
                <a:effectLst/>
                <a:latin typeface="Segoe Sans"/>
              </a:rPr>
              <a:t> y en </a:t>
            </a:r>
            <a:r>
              <a:rPr lang="es-ES" b="1" i="0" dirty="0">
                <a:solidFill>
                  <a:srgbClr val="424242"/>
                </a:solidFill>
                <a:effectLst/>
                <a:latin typeface="Segoe Sans"/>
              </a:rPr>
              <a:t>expresar sus ideas por escrito</a:t>
            </a:r>
            <a:r>
              <a:rPr lang="es-ES" b="0" i="0" dirty="0">
                <a:solidFill>
                  <a:srgbClr val="424242"/>
                </a:solidFill>
                <a:effectLst/>
                <a:latin typeface="Segoe Sans"/>
              </a:rPr>
              <a:t>.</a:t>
            </a:r>
          </a:p>
          <a:p>
            <a:pPr algn="l">
              <a:spcBef>
                <a:spcPts val="600"/>
              </a:spcBef>
              <a:spcAft>
                <a:spcPts val="300"/>
              </a:spcAft>
              <a:buNone/>
            </a:pPr>
            <a:r>
              <a:rPr lang="es-ES" b="0" i="0" dirty="0">
                <a:solidFill>
                  <a:srgbClr val="424242"/>
                </a:solidFill>
                <a:effectLst/>
                <a:latin typeface="Segoe Sans"/>
              </a:rPr>
              <a:t>También necesitan aprender </a:t>
            </a:r>
            <a:r>
              <a:rPr lang="es-ES" b="1" i="0" dirty="0">
                <a:solidFill>
                  <a:srgbClr val="424242"/>
                </a:solidFill>
                <a:effectLst/>
                <a:latin typeface="Segoe Sans"/>
              </a:rPr>
              <a:t>qué letras representan qué sonidos</a:t>
            </a:r>
            <a:r>
              <a:rPr lang="es-ES" b="0" i="0" dirty="0">
                <a:solidFill>
                  <a:srgbClr val="424242"/>
                </a:solidFill>
                <a:effectLst/>
                <a:latin typeface="Segoe Sans"/>
              </a:rPr>
              <a:t>, por ejemplo:</a:t>
            </a:r>
            <a:br>
              <a:rPr lang="es-ES" b="0" i="0" dirty="0">
                <a:solidFill>
                  <a:srgbClr val="424242"/>
                </a:solidFill>
                <a:effectLst/>
                <a:latin typeface="Segoe Sans"/>
              </a:rPr>
            </a:br>
            <a:r>
              <a:rPr lang="es-ES" b="0" i="0" dirty="0">
                <a:solidFill>
                  <a:srgbClr val="424242"/>
                </a:solidFill>
                <a:effectLst/>
                <a:latin typeface="Segoe Sans"/>
              </a:rPr>
              <a:t>la letra </a:t>
            </a:r>
            <a:r>
              <a:rPr lang="es-ES" b="1" i="0" dirty="0">
                <a:solidFill>
                  <a:srgbClr val="424242"/>
                </a:solidFill>
                <a:effectLst/>
                <a:latin typeface="Segoe Sans"/>
              </a:rPr>
              <a:t>b</a:t>
            </a:r>
            <a:r>
              <a:rPr lang="es-ES" b="0" i="0" dirty="0">
                <a:solidFill>
                  <a:srgbClr val="424242"/>
                </a:solidFill>
                <a:effectLst/>
                <a:latin typeface="Segoe Sans"/>
              </a:rPr>
              <a:t> suena /</a:t>
            </a:r>
            <a:r>
              <a:rPr lang="es-ES" b="0" i="0" dirty="0" err="1">
                <a:solidFill>
                  <a:srgbClr val="424242"/>
                </a:solidFill>
                <a:effectLst/>
                <a:latin typeface="Segoe Sans"/>
              </a:rPr>
              <a:t>b/</a:t>
            </a:r>
            <a:r>
              <a:rPr lang="es-ES" b="0" i="0" dirty="0">
                <a:solidFill>
                  <a:srgbClr val="424242"/>
                </a:solidFill>
                <a:effectLst/>
                <a:latin typeface="Segoe Sans"/>
              </a:rPr>
              <a:t> y la letra </a:t>
            </a:r>
            <a:r>
              <a:rPr lang="es-ES" b="1" i="0" dirty="0">
                <a:solidFill>
                  <a:srgbClr val="424242"/>
                </a:solidFill>
                <a:effectLst/>
                <a:latin typeface="Segoe Sans"/>
              </a:rPr>
              <a:t>r</a:t>
            </a:r>
            <a:r>
              <a:rPr lang="es-ES" b="0" i="0" dirty="0">
                <a:solidFill>
                  <a:srgbClr val="424242"/>
                </a:solidFill>
                <a:effectLst/>
                <a:latin typeface="Segoe Sans"/>
              </a:rPr>
              <a:t> suena /r/.</a:t>
            </a:r>
          </a:p>
          <a:p>
            <a:pPr algn="l">
              <a:spcBef>
                <a:spcPts val="600"/>
              </a:spcBef>
              <a:spcAft>
                <a:spcPts val="300"/>
              </a:spcAft>
              <a:buNone/>
            </a:pPr>
            <a:r>
              <a:rPr lang="es-ES" b="0" i="0" dirty="0">
                <a:solidFill>
                  <a:srgbClr val="424242"/>
                </a:solidFill>
                <a:effectLst/>
                <a:latin typeface="Segoe Sans"/>
              </a:rPr>
              <a:t>Esto es esencial porque comenzarán a </a:t>
            </a:r>
            <a:r>
              <a:rPr lang="es-ES" b="1" i="0" dirty="0">
                <a:solidFill>
                  <a:srgbClr val="424242"/>
                </a:solidFill>
                <a:effectLst/>
                <a:latin typeface="Segoe Sans"/>
              </a:rPr>
              <a:t>unir sonidos para leer palabras pequeñas</a:t>
            </a:r>
            <a:r>
              <a:rPr lang="es-ES" b="0" i="0" dirty="0">
                <a:solidFill>
                  <a:srgbClr val="424242"/>
                </a:solidFill>
                <a:effectLst/>
                <a:latin typeface="Segoe Sans"/>
              </a:rPr>
              <a:t> y a </a:t>
            </a:r>
            <a:r>
              <a:rPr lang="es-ES" b="1" i="0" dirty="0">
                <a:solidFill>
                  <a:srgbClr val="424242"/>
                </a:solidFill>
                <a:effectLst/>
                <a:latin typeface="Segoe Sans"/>
              </a:rPr>
              <a:t>separar los sonidos para poder escribirlas correctamente</a:t>
            </a:r>
            <a:r>
              <a:rPr lang="es-ES" b="0" i="0" dirty="0">
                <a:solidFill>
                  <a:srgbClr val="424242"/>
                </a:solidFill>
                <a:effectLst/>
                <a:latin typeface="Segoe Sans"/>
              </a:rPr>
              <a:t>.</a:t>
            </a:r>
          </a:p>
          <a:p>
            <a:pPr algn="l">
              <a:spcBef>
                <a:spcPts val="600"/>
              </a:spcBef>
              <a:spcAft>
                <a:spcPts val="300"/>
              </a:spcAft>
              <a:buNone/>
            </a:pPr>
            <a:r>
              <a:rPr lang="es-ES" b="0" i="0" dirty="0">
                <a:solidFill>
                  <a:srgbClr val="424242"/>
                </a:solidFill>
                <a:effectLst/>
                <a:latin typeface="Segoe Sans"/>
              </a:rPr>
              <a:t>Aprenderán nuevos patrones de escritura y pronunciación, como el uso de combinaciones de letras:</a:t>
            </a:r>
            <a:br>
              <a:rPr lang="es-ES" b="0" i="0" dirty="0">
                <a:solidFill>
                  <a:srgbClr val="424242"/>
                </a:solidFill>
                <a:effectLst/>
                <a:latin typeface="Segoe Sans"/>
              </a:rPr>
            </a:br>
            <a:r>
              <a:rPr lang="es-ES" b="1" i="0" dirty="0">
                <a:solidFill>
                  <a:srgbClr val="424242"/>
                </a:solidFill>
                <a:effectLst/>
                <a:latin typeface="Segoe Sans"/>
              </a:rPr>
              <a:t>ch</a:t>
            </a:r>
            <a:r>
              <a:rPr lang="es-ES" b="0" i="0" dirty="0">
                <a:solidFill>
                  <a:srgbClr val="424242"/>
                </a:solidFill>
                <a:effectLst/>
                <a:latin typeface="Segoe Sans"/>
              </a:rPr>
              <a:t>, </a:t>
            </a:r>
            <a:r>
              <a:rPr lang="es-ES" b="1" i="0" dirty="0" err="1">
                <a:solidFill>
                  <a:srgbClr val="424242"/>
                </a:solidFill>
                <a:effectLst/>
                <a:latin typeface="Segoe Sans"/>
              </a:rPr>
              <a:t>dge</a:t>
            </a:r>
            <a:r>
              <a:rPr lang="es-ES" b="0" i="0" dirty="0">
                <a:solidFill>
                  <a:srgbClr val="424242"/>
                </a:solidFill>
                <a:effectLst/>
                <a:latin typeface="Segoe Sans"/>
              </a:rPr>
              <a:t>, y la </a:t>
            </a:r>
            <a:r>
              <a:rPr lang="es-ES" b="1" i="0" dirty="0">
                <a:solidFill>
                  <a:srgbClr val="424242"/>
                </a:solidFill>
                <a:effectLst/>
                <a:latin typeface="Segoe Sans"/>
              </a:rPr>
              <a:t>e muda o silenciosa</a:t>
            </a:r>
            <a:r>
              <a:rPr lang="es-ES" b="0" i="0" dirty="0">
                <a:solidFill>
                  <a:srgbClr val="424242"/>
                </a:solidFill>
                <a:effectLst/>
                <a:latin typeface="Segoe Sans"/>
              </a:rPr>
              <a:t> (a veces llamada “e traviesa”).</a:t>
            </a:r>
          </a:p>
          <a:p>
            <a:pPr algn="l">
              <a:spcBef>
                <a:spcPts val="600"/>
              </a:spcBef>
              <a:spcAft>
                <a:spcPts val="300"/>
              </a:spcAft>
              <a:buNone/>
            </a:pPr>
            <a:r>
              <a:rPr lang="es-ES" b="0" i="0" dirty="0">
                <a:solidFill>
                  <a:srgbClr val="424242"/>
                </a:solidFill>
                <a:effectLst/>
                <a:latin typeface="Segoe Sans"/>
              </a:rPr>
              <a:t>También aprenderán las </a:t>
            </a:r>
            <a:r>
              <a:rPr lang="es-ES" b="1" i="0" dirty="0">
                <a:solidFill>
                  <a:srgbClr val="424242"/>
                </a:solidFill>
                <a:effectLst/>
                <a:latin typeface="Segoe Sans"/>
              </a:rPr>
              <a:t>excepciones</a:t>
            </a:r>
            <a:r>
              <a:rPr lang="es-ES" b="0" i="0" dirty="0">
                <a:solidFill>
                  <a:srgbClr val="424242"/>
                </a:solidFill>
                <a:effectLst/>
                <a:latin typeface="Segoe Sans"/>
              </a:rPr>
              <a:t> a esas reglas.</a:t>
            </a:r>
          </a:p>
          <a:p>
            <a:pPr algn="l">
              <a:spcBef>
                <a:spcPts val="600"/>
              </a:spcBef>
              <a:spcAft>
                <a:spcPts val="300"/>
              </a:spcAft>
              <a:buNone/>
            </a:pPr>
            <a:r>
              <a:rPr lang="es-ES" b="0" i="0" dirty="0">
                <a:solidFill>
                  <a:srgbClr val="424242"/>
                </a:solidFill>
                <a:effectLst/>
                <a:latin typeface="Segoe Sans"/>
              </a:rPr>
              <a:t>Desde temprano, se les enseñarán palabras difíciles de escribir (a veces llamadas </a:t>
            </a:r>
            <a:r>
              <a:rPr lang="es-ES" b="1" i="0" dirty="0">
                <a:solidFill>
                  <a:srgbClr val="424242"/>
                </a:solidFill>
                <a:effectLst/>
                <a:latin typeface="Segoe Sans"/>
              </a:rPr>
              <a:t>palabras de vista</a:t>
            </a:r>
            <a:r>
              <a:rPr lang="es-ES" b="0" i="0" dirty="0">
                <a:solidFill>
                  <a:srgbClr val="424242"/>
                </a:solidFill>
                <a:effectLst/>
                <a:latin typeface="Segoe Sans"/>
              </a:rPr>
              <a:t>, </a:t>
            </a:r>
            <a:r>
              <a:rPr lang="es-ES" b="1" i="0" dirty="0">
                <a:solidFill>
                  <a:srgbClr val="424242"/>
                </a:solidFill>
                <a:effectLst/>
                <a:latin typeface="Segoe Sans"/>
              </a:rPr>
              <a:t>palabras rojas</a:t>
            </a:r>
            <a:r>
              <a:rPr lang="es-ES" b="0" i="0" dirty="0">
                <a:solidFill>
                  <a:srgbClr val="424242"/>
                </a:solidFill>
                <a:effectLst/>
                <a:latin typeface="Segoe Sans"/>
              </a:rPr>
              <a:t> o </a:t>
            </a:r>
            <a:r>
              <a:rPr lang="es-ES" b="1" i="0" dirty="0">
                <a:solidFill>
                  <a:srgbClr val="424242"/>
                </a:solidFill>
                <a:effectLst/>
                <a:latin typeface="Segoe Sans"/>
              </a:rPr>
              <a:t>palabras del corazón</a:t>
            </a:r>
            <a:r>
              <a:rPr lang="es-ES" b="0" i="0" dirty="0">
                <a:solidFill>
                  <a:srgbClr val="424242"/>
                </a:solidFill>
                <a:effectLst/>
                <a:latin typeface="Segoe Sans"/>
              </a:rPr>
              <a:t>).</a:t>
            </a:r>
          </a:p>
          <a:p>
            <a:pPr algn="l">
              <a:spcBef>
                <a:spcPts val="600"/>
              </a:spcBef>
              <a:spcAft>
                <a:spcPts val="300"/>
              </a:spcAft>
            </a:pPr>
            <a:r>
              <a:rPr lang="es-ES" b="0" i="0" dirty="0">
                <a:solidFill>
                  <a:srgbClr val="424242"/>
                </a:solidFill>
                <a:effectLst/>
                <a:latin typeface="Segoe Sans"/>
              </a:rPr>
              <a:t>Además, los niños comenzarán a aprender a </a:t>
            </a:r>
            <a:r>
              <a:rPr lang="es-ES" b="1" i="0" dirty="0">
                <a:solidFill>
                  <a:srgbClr val="424242"/>
                </a:solidFill>
                <a:effectLst/>
                <a:latin typeface="Segoe Sans"/>
              </a:rPr>
              <a:t>leer y escribir oraciones simples</a:t>
            </a:r>
            <a:r>
              <a:rPr lang="es-ES" b="0" i="0" dirty="0">
                <a:solidFill>
                  <a:srgbClr val="424242"/>
                </a:solidFill>
                <a:effectLst/>
                <a:latin typeface="Segoe Sans"/>
              </a:rPr>
              <a:t>, desarrollando su comprensión de la </a:t>
            </a:r>
            <a:r>
              <a:rPr lang="es-ES" b="1" i="0" dirty="0">
                <a:solidFill>
                  <a:srgbClr val="424242"/>
                </a:solidFill>
                <a:effectLst/>
                <a:latin typeface="Segoe Sans"/>
              </a:rPr>
              <a:t>estructura de las oraciones</a:t>
            </a:r>
            <a:r>
              <a:rPr lang="es-ES" b="0" i="0" dirty="0">
                <a:solidFill>
                  <a:srgbClr val="424242"/>
                </a:solidFill>
                <a:effectLst/>
                <a:latin typeface="Segoe Sans"/>
              </a:rPr>
              <a:t> (como vimos antes con “Ana se sienta en el silla”).</a:t>
            </a:r>
          </a:p>
          <a:p>
            <a:endParaRPr lang="en-US" b="0" dirty="0"/>
          </a:p>
        </p:txBody>
      </p:sp>
      <p:sp>
        <p:nvSpPr>
          <p:cNvPr id="4" name="Slide Number Placeholder 3">
            <a:extLst>
              <a:ext uri="{FF2B5EF4-FFF2-40B4-BE49-F238E27FC236}">
                <a16:creationId xmlns:a16="http://schemas.microsoft.com/office/drawing/2014/main" id="{3716D3B9-8B14-79F2-BB54-C71E23595421}"/>
              </a:ext>
            </a:extLst>
          </p:cNvPr>
          <p:cNvSpPr>
            <a:spLocks noGrp="1"/>
          </p:cNvSpPr>
          <p:nvPr>
            <p:ph type="sldNum" sz="quarter" idx="5"/>
          </p:nvPr>
        </p:nvSpPr>
        <p:spPr/>
        <p:txBody>
          <a:bodyPr/>
          <a:lstStyle/>
          <a:p>
            <a:fld id="{74579F2A-A549-4CD3-AD56-44EBFD07D0B3}" type="slidenum">
              <a:rPr lang="en-US" smtClean="0"/>
              <a:t>25</a:t>
            </a:fld>
            <a:endParaRPr lang="en-US"/>
          </a:p>
        </p:txBody>
      </p:sp>
    </p:spTree>
    <p:extLst>
      <p:ext uri="{BB962C8B-B14F-4D97-AF65-F5344CB8AC3E}">
        <p14:creationId xmlns:p14="http://schemas.microsoft.com/office/powerpoint/2010/main" val="2342706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EC1B-2488-1253-4253-3E8B649BA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BB7F5-3F7C-3E15-E0B0-474CADBDB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79BFC-1898-D77A-13FF-C69177BFE1C9}"/>
              </a:ext>
            </a:extLst>
          </p:cNvPr>
          <p:cNvSpPr>
            <a:spLocks noGrp="1"/>
          </p:cNvSpPr>
          <p:nvPr>
            <p:ph type="body" idx="1"/>
          </p:nvPr>
        </p:nvSpPr>
        <p:spPr/>
        <p:txBody>
          <a:bodyPr/>
          <a:lstStyle/>
          <a:p>
            <a:r>
              <a:rPr lang="es-ES" b="1" dirty="0"/>
              <a:t>Estudiantes mayores:</a:t>
            </a:r>
          </a:p>
          <a:p>
            <a:pPr marL="628650" lvl="1" indent="-171450">
              <a:buFont typeface="Arial" panose="020B0604020202020204" pitchFamily="34" charset="0"/>
              <a:buChar char="•"/>
            </a:pPr>
            <a:r>
              <a:rPr lang="es-ES" b="0" dirty="0"/>
              <a:t>A medida que los niños crecen, aprenderán a leer y deletrear *palabras más largas* usando sílabas, prefijos, raíces y sufijos.</a:t>
            </a:r>
          </a:p>
          <a:p>
            <a:pPr marL="628650" lvl="1" indent="-171450">
              <a:buFont typeface="Arial" panose="020B0604020202020204" pitchFamily="34" charset="0"/>
              <a:buChar char="•"/>
            </a:pPr>
            <a:r>
              <a:rPr lang="es-ES" b="0" dirty="0"/>
              <a:t>Los maestros seguirán enseñando palabras nuevas que los niños no escuchan mucho en las conversaciones para ayudarlos a desarrollar un vocabulario amplio.</a:t>
            </a:r>
          </a:p>
          <a:p>
            <a:pPr marL="628650" lvl="1" indent="-171450">
              <a:buFont typeface="Arial" panose="020B0604020202020204" pitchFamily="34" charset="0"/>
              <a:buChar char="•"/>
            </a:pPr>
            <a:r>
              <a:rPr lang="es-ES" b="0" dirty="0"/>
              <a:t>Y les enseñarán a los estudiantes maneras o habilidades para ayudarlos a *comprender* lo que leen, ya que leerán libros y pasajes más largos.</a:t>
            </a:r>
          </a:p>
          <a:p>
            <a:pPr marL="628650" lvl="1" indent="-171450">
              <a:buFont typeface="Arial" panose="020B0604020202020204" pitchFamily="34" charset="0"/>
              <a:buChar char="•"/>
            </a:pPr>
            <a:endParaRPr lang="es-ES" b="0" dirty="0"/>
          </a:p>
          <a:p>
            <a:pPr marL="628650" lvl="1" indent="-171450">
              <a:buFont typeface="Arial" panose="020B0604020202020204" pitchFamily="34" charset="0"/>
              <a:buChar char="•"/>
            </a:pPr>
            <a:r>
              <a:rPr lang="es-ES" b="0" dirty="0"/>
              <a:t>En los grados superiores, los estudiantes seguirán trabajando en esas *habilidades de escritura* para que puedan escribir oraciones, párrafos y ensayos con una buena estructura.</a:t>
            </a:r>
          </a:p>
          <a:p>
            <a:pPr marL="0" indent="0">
              <a:buFont typeface="Arial"/>
              <a:buNone/>
            </a:pPr>
            <a:endParaRPr lang="es-ES" dirty="0"/>
          </a:p>
          <a:p>
            <a:pPr marL="0" indent="0">
              <a:buFont typeface="Arial"/>
              <a:buNone/>
            </a:pPr>
            <a:r>
              <a:rPr lang="es-ES" dirty="0"/>
              <a:t>Ahora, veamos algunos videos que muestran algunas de las habilidades de preescolar y primaria en acción.</a:t>
            </a:r>
            <a:endParaRPr lang="en-US" b="1" dirty="0"/>
          </a:p>
        </p:txBody>
      </p:sp>
      <p:sp>
        <p:nvSpPr>
          <p:cNvPr id="4" name="Slide Number Placeholder 3">
            <a:extLst>
              <a:ext uri="{FF2B5EF4-FFF2-40B4-BE49-F238E27FC236}">
                <a16:creationId xmlns:a16="http://schemas.microsoft.com/office/drawing/2014/main" id="{131D0E84-C0DE-D5B9-5F7F-0BF1ADEA9306}"/>
              </a:ext>
            </a:extLst>
          </p:cNvPr>
          <p:cNvSpPr>
            <a:spLocks noGrp="1"/>
          </p:cNvSpPr>
          <p:nvPr>
            <p:ph type="sldNum" sz="quarter" idx="5"/>
          </p:nvPr>
        </p:nvSpPr>
        <p:spPr/>
        <p:txBody>
          <a:bodyPr/>
          <a:lstStyle/>
          <a:p>
            <a:fld id="{74579F2A-A549-4CD3-AD56-44EBFD07D0B3}" type="slidenum">
              <a:rPr lang="en-US" smtClean="0"/>
              <a:t>26</a:t>
            </a:fld>
            <a:endParaRPr lang="en-US"/>
          </a:p>
        </p:txBody>
      </p:sp>
    </p:spTree>
    <p:extLst>
      <p:ext uri="{BB962C8B-B14F-4D97-AF65-F5344CB8AC3E}">
        <p14:creationId xmlns:p14="http://schemas.microsoft.com/office/powerpoint/2010/main" val="3946105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These next 5 video slides show videos in English only. One or more of them might still be useful to show – but use discretion about that, given your audience.]</a:t>
            </a:r>
          </a:p>
          <a:p>
            <a:endParaRPr lang="en-US" dirty="0"/>
          </a:p>
          <a:p>
            <a:pPr marL="0" marR="0" algn="l" fontAlgn="base">
              <a:buNone/>
            </a:pPr>
            <a:r>
              <a:rPr lang="es-ES" sz="1800" b="1" i="0" dirty="0">
                <a:solidFill>
                  <a:srgbClr val="000000"/>
                </a:solidFill>
                <a:effectLst/>
                <a:latin typeface="Aptos"/>
              </a:rPr>
              <a:t>Escuchar sílabas</a:t>
            </a:r>
            <a:endParaRPr lang="es-ES" sz="1800" b="0" i="0" dirty="0">
              <a:solidFill>
                <a:srgbClr val="000000"/>
              </a:solidFill>
              <a:effectLst/>
              <a:latin typeface="Aptos"/>
            </a:endParaRPr>
          </a:p>
          <a:p>
            <a:pPr marL="0" marR="0" algn="l" fontAlgn="base">
              <a:buNone/>
            </a:pPr>
            <a:r>
              <a:rPr lang="es-ES" sz="1800" b="0" i="0" dirty="0">
                <a:solidFill>
                  <a:srgbClr val="000000"/>
                </a:solidFill>
                <a:effectLst/>
                <a:latin typeface="Aptos"/>
              </a:rPr>
              <a:t>En este video verás cómo un profesor ayuda a los estudiantes a escuchar los "grandes trozos de sonido" en las palabras O sílabas.</a:t>
            </a:r>
          </a:p>
          <a:p>
            <a:pPr marL="0" marR="0" algn="l" fontAlgn="base"/>
            <a:r>
              <a:rPr lang="es-ES" sz="1800" b="0" i="0" dirty="0">
                <a:solidFill>
                  <a:srgbClr val="000000"/>
                </a:solidFill>
                <a:effectLst/>
                <a:latin typeface="Aptos"/>
              </a:rPr>
              <a:t>Fíjate en que los niños de estos vídeos utilizan todos sus sentidos: escuchan, hablan, miran y utilizan las manos para captar realmente las palabras.</a:t>
            </a:r>
          </a:p>
          <a:p>
            <a:endParaRPr lang="en-US" dirty="0"/>
          </a:p>
          <a:p>
            <a:endParaRPr lang="en-US" b="1" dirty="0"/>
          </a:p>
        </p:txBody>
      </p:sp>
      <p:sp>
        <p:nvSpPr>
          <p:cNvPr id="4" name="Slide Number Placeholder 3"/>
          <p:cNvSpPr>
            <a:spLocks noGrp="1"/>
          </p:cNvSpPr>
          <p:nvPr>
            <p:ph type="sldNum" sz="quarter" idx="5"/>
          </p:nvPr>
        </p:nvSpPr>
        <p:spPr/>
        <p:txBody>
          <a:bodyPr/>
          <a:lstStyle/>
          <a:p>
            <a:fld id="{74579F2A-A549-4CD3-AD56-44EBFD07D0B3}" type="slidenum">
              <a:rPr lang="en-US" smtClean="0"/>
              <a:t>27</a:t>
            </a:fld>
            <a:endParaRPr lang="en-US"/>
          </a:p>
        </p:txBody>
      </p:sp>
    </p:spTree>
    <p:extLst>
      <p:ext uri="{BB962C8B-B14F-4D97-AF65-F5344CB8AC3E}">
        <p14:creationId xmlns:p14="http://schemas.microsoft.com/office/powerpoint/2010/main" val="449157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s-ES" sz="1800" b="1" i="0" dirty="0">
                <a:solidFill>
                  <a:srgbClr val="000000"/>
                </a:solidFill>
                <a:effectLst/>
                <a:latin typeface="Aptos" panose="02110004020202020204"/>
              </a:rPr>
              <a:t>Este video es de toda una clase y muestra muchas maneras de ayudar a los niños a escuchar los sonidos de las palabras. </a:t>
            </a:r>
            <a:r>
              <a:rPr lang="en-US" sz="1800" b="1" dirty="0"/>
              <a:t>(Watch the beginning to minute 1:03)</a:t>
            </a:r>
          </a:p>
          <a:p>
            <a:pPr marL="0" marR="0" algn="l" fontAlgn="base">
              <a:buNone/>
            </a:pPr>
            <a:endParaRPr lang="es-ES" sz="1800" b="0" i="0" dirty="0">
              <a:solidFill>
                <a:srgbClr val="000000"/>
              </a:solidFill>
              <a:effectLst/>
              <a:latin typeface="Aptos" panose="02110004020202020204"/>
            </a:endParaRPr>
          </a:p>
          <a:p>
            <a:pPr marL="0" marR="0" algn="l" fontAlgn="base">
              <a:buNone/>
            </a:pPr>
            <a:r>
              <a:rPr lang="es-ES" sz="1800" b="0" i="0" dirty="0">
                <a:solidFill>
                  <a:srgbClr val="000000"/>
                </a:solidFill>
                <a:effectLst/>
                <a:latin typeface="Aptos" panose="02110004020202020204"/>
              </a:rPr>
              <a:t>Este maestro ayuda a los niños a escuchar para:</a:t>
            </a:r>
          </a:p>
          <a:p>
            <a:pPr marL="0" marR="0" algn="l" fontAlgn="base">
              <a:buNone/>
            </a:pPr>
            <a:r>
              <a:rPr lang="es-ES" sz="1800" b="0" i="0" dirty="0">
                <a:solidFill>
                  <a:srgbClr val="000000"/>
                </a:solidFill>
                <a:effectLst/>
                <a:latin typeface="Aptos" panose="02110004020202020204"/>
              </a:rPr>
              <a:t>El primer sonido de una palabra</a:t>
            </a:r>
          </a:p>
          <a:p>
            <a:pPr marL="0" marR="0" algn="l" fontAlgn="base">
              <a:buNone/>
            </a:pPr>
            <a:r>
              <a:rPr lang="es-ES" sz="1800" b="0" i="0" dirty="0">
                <a:solidFill>
                  <a:srgbClr val="000000"/>
                </a:solidFill>
                <a:effectLst/>
                <a:latin typeface="Aptos" panose="02110004020202020204"/>
              </a:rPr>
              <a:t>El sonido medio de una palabra</a:t>
            </a:r>
          </a:p>
          <a:p>
            <a:pPr marL="0" marR="0" algn="l" fontAlgn="base">
              <a:buNone/>
            </a:pPr>
            <a:r>
              <a:rPr lang="es-ES" sz="1800" b="0" i="0" dirty="0">
                <a:solidFill>
                  <a:srgbClr val="000000"/>
                </a:solidFill>
                <a:effectLst/>
                <a:latin typeface="Aptos" panose="02110004020202020204"/>
              </a:rPr>
              <a:t>Cómo mezclar sonidos para formar una palabra (para pronunciarla al leer)</a:t>
            </a:r>
          </a:p>
          <a:p>
            <a:pPr marL="0" marR="0" algn="l" fontAlgn="base"/>
            <a:r>
              <a:rPr lang="es-ES" sz="1800" b="0" i="0" dirty="0">
                <a:solidFill>
                  <a:srgbClr val="000000"/>
                </a:solidFill>
                <a:effectLst/>
                <a:latin typeface="Aptos" panose="02110004020202020204"/>
              </a:rPr>
              <a:t>Cómo dividir una palabra en sonidos (como tendrías que hacer para la ortografía)</a:t>
            </a:r>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28</a:t>
            </a:fld>
            <a:endParaRPr lang="en-US"/>
          </a:p>
        </p:txBody>
      </p:sp>
    </p:spTree>
    <p:extLst>
      <p:ext uri="{BB962C8B-B14F-4D97-AF65-F5344CB8AC3E}">
        <p14:creationId xmlns:p14="http://schemas.microsoft.com/office/powerpoint/2010/main" val="33258828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fontAlgn="base">
              <a:buNone/>
            </a:pPr>
            <a:r>
              <a:rPr lang="es-ES" sz="1800" b="1" i="0" dirty="0">
                <a:solidFill>
                  <a:srgbClr val="000000"/>
                </a:solidFill>
                <a:effectLst/>
                <a:latin typeface="Aptos"/>
              </a:rPr>
              <a:t>Este video te mostrará a un profesor trabajando</a:t>
            </a:r>
            <a:endParaRPr lang="es-ES" sz="1800" b="0" i="0" dirty="0">
              <a:solidFill>
                <a:srgbClr val="000000"/>
              </a:solidFill>
              <a:effectLst/>
              <a:latin typeface="Aptos"/>
            </a:endParaRPr>
          </a:p>
          <a:p>
            <a:pPr marL="0" marR="0" algn="l" fontAlgn="base">
              <a:buNone/>
            </a:pPr>
            <a:r>
              <a:rPr lang="es-ES" sz="1800" b="1" i="0" dirty="0">
                <a:solidFill>
                  <a:srgbClr val="000000"/>
                </a:solidFill>
                <a:effectLst/>
                <a:latin typeface="Aptos"/>
              </a:rPr>
              <a:t>uno a uno</a:t>
            </a:r>
            <a:r>
              <a:rPr lang="es-ES" sz="1800" b="0" i="0" dirty="0">
                <a:solidFill>
                  <a:srgbClr val="000000"/>
                </a:solidFill>
                <a:effectLst/>
                <a:latin typeface="Aptos"/>
              </a:rPr>
              <a:t> con un estudiante mientras</a:t>
            </a:r>
          </a:p>
          <a:p>
            <a:pPr marL="0" marR="0" algn="l" fontAlgn="base">
              <a:buNone/>
            </a:pPr>
            <a:r>
              <a:rPr lang="es-ES" sz="1800" b="1" i="0" dirty="0">
                <a:solidFill>
                  <a:srgbClr val="000000"/>
                </a:solidFill>
                <a:effectLst/>
                <a:latin typeface="Aptos"/>
              </a:rPr>
              <a:t>Escucha los sonidos</a:t>
            </a:r>
            <a:r>
              <a:rPr lang="es-ES" sz="1800" b="0" i="0" dirty="0">
                <a:solidFill>
                  <a:srgbClr val="000000"/>
                </a:solidFill>
                <a:effectLst/>
                <a:latin typeface="Aptos"/>
              </a:rPr>
              <a:t> de la palabra "</a:t>
            </a:r>
            <a:r>
              <a:rPr lang="es-ES" sz="1800" b="0" i="0" dirty="0" err="1">
                <a:solidFill>
                  <a:srgbClr val="000000"/>
                </a:solidFill>
                <a:effectLst/>
                <a:latin typeface="Aptos"/>
              </a:rPr>
              <a:t>got</a:t>
            </a:r>
            <a:r>
              <a:rPr lang="es-ES" sz="1800" b="0" i="0" dirty="0">
                <a:solidFill>
                  <a:srgbClr val="000000"/>
                </a:solidFill>
                <a:effectLst/>
                <a:latin typeface="Aptos"/>
              </a:rPr>
              <a:t>" en ingles. La palabra </a:t>
            </a:r>
            <a:r>
              <a:rPr lang="es-ES" sz="1800" b="0" i="1" dirty="0">
                <a:solidFill>
                  <a:srgbClr val="000000"/>
                </a:solidFill>
                <a:effectLst/>
                <a:latin typeface="Aptos"/>
              </a:rPr>
              <a:t>“</a:t>
            </a:r>
            <a:r>
              <a:rPr lang="es-ES" sz="1800" b="0" i="1" dirty="0" err="1">
                <a:solidFill>
                  <a:srgbClr val="000000"/>
                </a:solidFill>
                <a:effectLst/>
                <a:latin typeface="Aptos"/>
              </a:rPr>
              <a:t>got</a:t>
            </a:r>
            <a:r>
              <a:rPr lang="es-ES" sz="1800" b="0" i="1" dirty="0">
                <a:solidFill>
                  <a:srgbClr val="000000"/>
                </a:solidFill>
                <a:effectLst/>
                <a:latin typeface="Aptos"/>
              </a:rPr>
              <a:t>”</a:t>
            </a:r>
            <a:r>
              <a:rPr lang="es-ES" sz="1800" b="0" i="0" dirty="0">
                <a:solidFill>
                  <a:srgbClr val="000000"/>
                </a:solidFill>
                <a:effectLst/>
                <a:latin typeface="Aptos"/>
              </a:rPr>
              <a:t> en inglés es el pasado del verbo </a:t>
            </a:r>
            <a:r>
              <a:rPr lang="es-ES" sz="1800" b="0" i="1" dirty="0">
                <a:solidFill>
                  <a:srgbClr val="000000"/>
                </a:solidFill>
                <a:effectLst/>
                <a:latin typeface="Aptos"/>
              </a:rPr>
              <a:t>“</a:t>
            </a:r>
            <a:r>
              <a:rPr lang="es-ES" sz="1800" b="0" i="1" dirty="0" err="1">
                <a:solidFill>
                  <a:srgbClr val="000000"/>
                </a:solidFill>
                <a:effectLst/>
                <a:latin typeface="Aptos"/>
              </a:rPr>
              <a:t>get</a:t>
            </a:r>
            <a:r>
              <a:rPr lang="es-ES" sz="1800" b="0" i="1" dirty="0">
                <a:solidFill>
                  <a:srgbClr val="000000"/>
                </a:solidFill>
                <a:effectLst/>
                <a:latin typeface="Aptos"/>
              </a:rPr>
              <a:t>”</a:t>
            </a:r>
            <a:r>
              <a:rPr lang="es-ES" sz="1800" b="0" i="0" dirty="0">
                <a:solidFill>
                  <a:srgbClr val="000000"/>
                </a:solidFill>
                <a:effectLst/>
                <a:latin typeface="Aptos"/>
              </a:rPr>
              <a:t>, el cual tiene varios significados según el contexto. Puede traducirse como obtener, llegar, entender, ponerse, comprar, entre otros, dependiendo de cómo se use.</a:t>
            </a:r>
          </a:p>
          <a:p>
            <a:pPr marL="0" marR="0" algn="l" fontAlgn="base">
              <a:buNone/>
            </a:pPr>
            <a:r>
              <a:rPr lang="es-ES" sz="1800" b="1" i="0" dirty="0">
                <a:solidFill>
                  <a:srgbClr val="000000"/>
                </a:solidFill>
                <a:effectLst/>
                <a:latin typeface="Aptos"/>
              </a:rPr>
              <a:t>Escribe la letra</a:t>
            </a:r>
            <a:r>
              <a:rPr lang="es-ES" sz="1800" b="0" i="0" dirty="0">
                <a:solidFill>
                  <a:srgbClr val="000000"/>
                </a:solidFill>
                <a:effectLst/>
                <a:latin typeface="Aptos"/>
              </a:rPr>
              <a:t> de cada sonido para deletrear la palabra.</a:t>
            </a:r>
          </a:p>
          <a:p>
            <a:pPr marL="0" marR="0" algn="l" fontAlgn="base">
              <a:buNone/>
            </a:pPr>
            <a:endParaRPr lang="es-ES" sz="1800" b="0" i="0" dirty="0">
              <a:solidFill>
                <a:srgbClr val="000000"/>
              </a:solidFill>
              <a:effectLst/>
              <a:latin typeface="Aptos"/>
            </a:endParaRPr>
          </a:p>
          <a:p>
            <a:pPr marL="0" marR="0" algn="l" fontAlgn="base">
              <a:buNone/>
            </a:pPr>
            <a:r>
              <a:rPr lang="es-ES" sz="1800" b="0" i="0" dirty="0">
                <a:solidFill>
                  <a:srgbClr val="000000"/>
                </a:solidFill>
                <a:effectLst/>
                <a:latin typeface="Aptos"/>
              </a:rPr>
              <a:t>Las familias pueden hacer esta actividad en casa con cereal o cualquier objeto pequeño.</a:t>
            </a:r>
          </a:p>
          <a:p>
            <a:pPr marL="0" marR="0" algn="l" fontAlgn="base"/>
            <a:r>
              <a:rPr lang="es-ES" sz="1800" b="0" i="0" dirty="0">
                <a:solidFill>
                  <a:srgbClr val="000000"/>
                </a:solidFill>
                <a:effectLst/>
                <a:latin typeface="Aptos"/>
              </a:rPr>
              <a:t>Noten que a los niños se les enseña a usar los dedos para “marcar los sonidos”.</a:t>
            </a:r>
          </a:p>
          <a:p>
            <a:endParaRPr lang="en-US" b="1" dirty="0"/>
          </a:p>
        </p:txBody>
      </p:sp>
      <p:sp>
        <p:nvSpPr>
          <p:cNvPr id="4" name="Slide Number Placeholder 3"/>
          <p:cNvSpPr>
            <a:spLocks noGrp="1"/>
          </p:cNvSpPr>
          <p:nvPr>
            <p:ph type="sldNum" sz="quarter" idx="5"/>
          </p:nvPr>
        </p:nvSpPr>
        <p:spPr/>
        <p:txBody>
          <a:bodyPr/>
          <a:lstStyle/>
          <a:p>
            <a:fld id="{74579F2A-A549-4CD3-AD56-44EBFD07D0B3}" type="slidenum">
              <a:rPr lang="en-US" smtClean="0"/>
              <a:t>29</a:t>
            </a:fld>
            <a:endParaRPr lang="en-US"/>
          </a:p>
        </p:txBody>
      </p:sp>
    </p:spTree>
    <p:extLst>
      <p:ext uri="{BB962C8B-B14F-4D97-AF65-F5344CB8AC3E}">
        <p14:creationId xmlns:p14="http://schemas.microsoft.com/office/powerpoint/2010/main" val="2402212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fontAlgn="base">
              <a:buNone/>
            </a:pPr>
            <a:r>
              <a:rPr lang="es-ES" sz="1800" b="1" i="0" dirty="0">
                <a:solidFill>
                  <a:srgbClr val="000000"/>
                </a:solidFill>
                <a:effectLst/>
                <a:latin typeface="Aptos"/>
              </a:rPr>
              <a:t>Este video muestra una lección grupal en el aula con estudiantes de primer grado. ¡En esta actividad, los niños son quienes llevan el control! Juntos:</a:t>
            </a:r>
            <a:endParaRPr lang="es-ES" sz="1800" b="0" i="0" dirty="0">
              <a:solidFill>
                <a:srgbClr val="000000"/>
              </a:solidFill>
              <a:effectLst/>
              <a:latin typeface="Aptos"/>
            </a:endParaRPr>
          </a:p>
          <a:p>
            <a:pPr marL="228600" marR="0" algn="l" fontAlgn="base">
              <a:buNone/>
            </a:pPr>
            <a:r>
              <a:rPr lang="es-ES" sz="1800" b="0" i="0" dirty="0">
                <a:solidFill>
                  <a:srgbClr val="000000"/>
                </a:solidFill>
                <a:effectLst/>
                <a:latin typeface="Aptos"/>
              </a:rPr>
              <a:t>Hacen un calentamiento de sonidos y letras</a:t>
            </a:r>
          </a:p>
          <a:p>
            <a:pPr marL="228600" marR="0" algn="l" fontAlgn="base">
              <a:buNone/>
            </a:pPr>
            <a:r>
              <a:rPr lang="es-ES" sz="1800" b="0" i="0" dirty="0">
                <a:solidFill>
                  <a:srgbClr val="000000"/>
                </a:solidFill>
                <a:effectLst/>
                <a:latin typeface="Aptos"/>
              </a:rPr>
              <a:t>Practican cómo formar una palabra entre todos</a:t>
            </a:r>
          </a:p>
          <a:p>
            <a:pPr marL="228600" marR="0" algn="l" fontAlgn="base">
              <a:buNone/>
            </a:pPr>
            <a:r>
              <a:rPr lang="es-ES" sz="1800" b="0" i="0" dirty="0">
                <a:solidFill>
                  <a:srgbClr val="000000"/>
                </a:solidFill>
                <a:effectLst/>
                <a:latin typeface="Aptos"/>
              </a:rPr>
              <a:t>Luego identifican el tipo de sílaba (lo cual les ayuda a saber qué sonido hace la vocal)</a:t>
            </a:r>
          </a:p>
          <a:p>
            <a:pPr marL="0" marR="0" algn="l" fontAlgn="base">
              <a:buNone/>
            </a:pPr>
            <a:r>
              <a:rPr lang="es-ES" sz="1800" b="1" i="0" dirty="0">
                <a:solidFill>
                  <a:srgbClr val="000000"/>
                </a:solidFill>
                <a:effectLst/>
                <a:latin typeface="Aptos"/>
              </a:rPr>
              <a:t>Puedes jugar a formar palabras como en el video desde casa usando:</a:t>
            </a:r>
            <a:endParaRPr lang="es-ES" sz="1800" b="0" i="0" dirty="0">
              <a:solidFill>
                <a:srgbClr val="000000"/>
              </a:solidFill>
              <a:effectLst/>
              <a:latin typeface="Aptos"/>
            </a:endParaRPr>
          </a:p>
          <a:p>
            <a:pPr marL="228600" marR="0" algn="l" fontAlgn="base">
              <a:buNone/>
            </a:pPr>
            <a:r>
              <a:rPr lang="es-ES" sz="1800" b="0" i="0" dirty="0" err="1">
                <a:solidFill>
                  <a:srgbClr val="000000"/>
                </a:solidFill>
                <a:effectLst/>
                <a:latin typeface="Aptos"/>
              </a:rPr>
              <a:t>Post-its</a:t>
            </a:r>
            <a:r>
              <a:rPr lang="es-ES" sz="1800" b="0" i="0" dirty="0">
                <a:solidFill>
                  <a:srgbClr val="000000"/>
                </a:solidFill>
                <a:effectLst/>
                <a:latin typeface="Aptos"/>
              </a:rPr>
              <a:t> o tarjetas con letras escritas</a:t>
            </a:r>
          </a:p>
          <a:p>
            <a:pPr marL="228600" marR="0" algn="l" fontAlgn="base"/>
            <a:r>
              <a:rPr lang="es-ES" sz="1800" b="0" i="0" dirty="0">
                <a:solidFill>
                  <a:srgbClr val="000000"/>
                </a:solidFill>
                <a:effectLst/>
                <a:latin typeface="Aptos"/>
              </a:rPr>
              <a:t>Puedes usarlas para hacer lo mismo que ves en el video, ¡o para jugar a juegos como de memoria o el juego de cartas “ve a pescar” con letras!</a:t>
            </a:r>
          </a:p>
        </p:txBody>
      </p:sp>
      <p:sp>
        <p:nvSpPr>
          <p:cNvPr id="4" name="Slide Number Placeholder 3"/>
          <p:cNvSpPr>
            <a:spLocks noGrp="1"/>
          </p:cNvSpPr>
          <p:nvPr>
            <p:ph type="sldNum" sz="quarter" idx="5"/>
          </p:nvPr>
        </p:nvSpPr>
        <p:spPr/>
        <p:txBody>
          <a:bodyPr/>
          <a:lstStyle/>
          <a:p>
            <a:fld id="{74579F2A-A549-4CD3-AD56-44EBFD07D0B3}" type="slidenum">
              <a:rPr lang="en-US" smtClean="0"/>
              <a:t>30</a:t>
            </a:fld>
            <a:endParaRPr lang="en-US"/>
          </a:p>
        </p:txBody>
      </p:sp>
    </p:spTree>
    <p:extLst>
      <p:ext uri="{BB962C8B-B14F-4D97-AF65-F5344CB8AC3E}">
        <p14:creationId xmlns:p14="http://schemas.microsoft.com/office/powerpoint/2010/main" val="3260167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fontAlgn="base">
              <a:buNone/>
            </a:pPr>
            <a:r>
              <a:rPr lang="es-ES" sz="1800" b="1" i="0" dirty="0">
                <a:solidFill>
                  <a:srgbClr val="000000"/>
                </a:solidFill>
                <a:effectLst/>
                <a:latin typeface="Aptos"/>
              </a:rPr>
              <a:t>Este video muestra a tres niños clasificando palabras que tienen algunas letras en común.</a:t>
            </a:r>
            <a:endParaRPr lang="es-ES" sz="1800" b="0" i="0" dirty="0">
              <a:solidFill>
                <a:srgbClr val="000000"/>
              </a:solidFill>
              <a:effectLst/>
              <a:latin typeface="Aptos"/>
            </a:endParaRPr>
          </a:p>
          <a:p>
            <a:pPr marL="0" marR="0" algn="l" fontAlgn="base">
              <a:buNone/>
            </a:pPr>
            <a:r>
              <a:rPr lang="es-ES" sz="1800" b="0" i="0" dirty="0">
                <a:solidFill>
                  <a:srgbClr val="000000"/>
                </a:solidFill>
                <a:effectLst/>
                <a:latin typeface="Aptos"/>
              </a:rPr>
              <a:t>Aquí, la maestra está ayudando a los niños a aprender a identificar partes más grandes dentro de las palabras que tienen significado—en este caso, la base o raíz de la palabra.</a:t>
            </a:r>
          </a:p>
          <a:p>
            <a:pPr marL="0" marR="0" algn="l" fontAlgn="base">
              <a:buNone/>
            </a:pPr>
            <a:r>
              <a:rPr lang="es-ES" sz="1800" b="0" i="0" dirty="0">
                <a:solidFill>
                  <a:srgbClr val="000000"/>
                </a:solidFill>
                <a:effectLst/>
                <a:latin typeface="Aptos"/>
              </a:rPr>
              <a:t>Están tratando de encontrar palabras que compartan la misma raíz o base: </a:t>
            </a:r>
            <a:r>
              <a:rPr lang="es-ES" sz="1800" b="0" i="0" dirty="0" err="1">
                <a:solidFill>
                  <a:srgbClr val="000000"/>
                </a:solidFill>
                <a:effectLst/>
                <a:latin typeface="Aptos"/>
              </a:rPr>
              <a:t>play</a:t>
            </a:r>
            <a:r>
              <a:rPr lang="es-ES" sz="1800" b="0" i="0" dirty="0">
                <a:solidFill>
                  <a:srgbClr val="000000"/>
                </a:solidFill>
                <a:effectLst/>
                <a:latin typeface="Aptos"/>
              </a:rPr>
              <a:t>, p-l-a-y.</a:t>
            </a:r>
          </a:p>
          <a:p>
            <a:pPr marL="0" marR="0" algn="l" fontAlgn="base">
              <a:buNone/>
            </a:pPr>
            <a:r>
              <a:rPr lang="es-ES" sz="1800" b="0" i="0" dirty="0">
                <a:solidFill>
                  <a:srgbClr val="000000"/>
                </a:solidFill>
                <a:effectLst/>
                <a:latin typeface="Aptos"/>
              </a:rPr>
              <a:t>El niño pequeño que está a la derecha se dará cuenta de que </a:t>
            </a:r>
            <a:r>
              <a:rPr lang="es-ES" sz="1800" b="0" i="0" dirty="0" err="1">
                <a:solidFill>
                  <a:srgbClr val="000000"/>
                </a:solidFill>
                <a:effectLst/>
                <a:latin typeface="Aptos"/>
              </a:rPr>
              <a:t>play</a:t>
            </a:r>
            <a:r>
              <a:rPr lang="es-ES" sz="1800" b="0" i="0" dirty="0">
                <a:solidFill>
                  <a:srgbClr val="000000"/>
                </a:solidFill>
                <a:effectLst/>
                <a:latin typeface="Aptos"/>
              </a:rPr>
              <a:t> puede ser una palabra base incluso si tiene algunas letras delante... como en “</a:t>
            </a:r>
            <a:r>
              <a:rPr lang="es-ES" sz="1800" b="0" i="0" dirty="0" err="1">
                <a:solidFill>
                  <a:srgbClr val="000000"/>
                </a:solidFill>
                <a:effectLst/>
                <a:latin typeface="Aptos"/>
              </a:rPr>
              <a:t>re-play</a:t>
            </a:r>
            <a:r>
              <a:rPr lang="es-ES" sz="1800" b="0" i="0" dirty="0">
                <a:solidFill>
                  <a:srgbClr val="000000"/>
                </a:solidFill>
                <a:effectLst/>
                <a:latin typeface="Aptos"/>
              </a:rPr>
              <a:t>” (reproducir).</a:t>
            </a:r>
          </a:p>
          <a:p>
            <a:pPr marL="0" marR="0" algn="l" fontAlgn="base">
              <a:buNone/>
            </a:pPr>
            <a:r>
              <a:rPr lang="es-ES" sz="1800" b="0" i="0" dirty="0">
                <a:solidFill>
                  <a:srgbClr val="000000"/>
                </a:solidFill>
                <a:effectLst/>
                <a:latin typeface="Aptos"/>
              </a:rPr>
              <a:t>La maestra les recuerda que lo importante aquí es el significado de la palabra raíz.</a:t>
            </a:r>
          </a:p>
          <a:p>
            <a:pPr marL="0" marR="0" algn="l" fontAlgn="base"/>
            <a:r>
              <a:rPr lang="es-ES" sz="1800" b="0" i="0" dirty="0">
                <a:solidFill>
                  <a:srgbClr val="000000"/>
                </a:solidFill>
                <a:effectLst/>
                <a:latin typeface="Aptos"/>
              </a:rPr>
              <a:t> </a:t>
            </a:r>
          </a:p>
          <a:p>
            <a:endParaRPr lang="en-US" dirty="0">
              <a:latin typeface="Arial"/>
              <a:cs typeface="Arial"/>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31</a:t>
            </a:fld>
            <a:endParaRPr lang="en-US"/>
          </a:p>
        </p:txBody>
      </p:sp>
    </p:spTree>
    <p:extLst>
      <p:ext uri="{BB962C8B-B14F-4D97-AF65-F5344CB8AC3E}">
        <p14:creationId xmlns:p14="http://schemas.microsoft.com/office/powerpoint/2010/main" val="1319509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300"/>
              </a:spcAft>
              <a:buNone/>
            </a:pPr>
            <a:r>
              <a:rPr lang="es-ES" b="0" i="0" dirty="0">
                <a:solidFill>
                  <a:srgbClr val="D6D6D6"/>
                </a:solidFill>
                <a:effectLst/>
                <a:latin typeface="Segoe Sans"/>
              </a:rPr>
              <a:t>Esta es otra forma en que los maestros enseñan a los niños </a:t>
            </a:r>
            <a:r>
              <a:rPr lang="es-ES" b="1" i="0" dirty="0">
                <a:solidFill>
                  <a:srgbClr val="D6D6D6"/>
                </a:solidFill>
                <a:effectLst/>
                <a:latin typeface="Segoe Sans"/>
              </a:rPr>
              <a:t>cómo funcionan las palabras</a:t>
            </a:r>
            <a:r>
              <a:rPr lang="es-ES" b="0" i="0" dirty="0">
                <a:solidFill>
                  <a:srgbClr val="D6D6D6"/>
                </a:solidFill>
                <a:effectLst/>
                <a:latin typeface="Segoe Sans"/>
              </a:rPr>
              <a:t>, o lo que se llama la </a:t>
            </a:r>
            <a:r>
              <a:rPr lang="es-ES" b="1" i="0" dirty="0">
                <a:solidFill>
                  <a:srgbClr val="D6D6D6"/>
                </a:solidFill>
                <a:effectLst/>
                <a:latin typeface="Segoe Sans"/>
              </a:rPr>
              <a:t>estructura de las palabras</a:t>
            </a:r>
            <a:r>
              <a:rPr lang="es-ES" b="0" i="0" dirty="0">
                <a:solidFill>
                  <a:srgbClr val="D6D6D6"/>
                </a:solidFill>
                <a:effectLst/>
                <a:latin typeface="Segoe Sans"/>
              </a:rPr>
              <a:t>, usando </a:t>
            </a:r>
            <a:r>
              <a:rPr lang="es-ES" b="1" i="0" dirty="0">
                <a:solidFill>
                  <a:srgbClr val="D6D6D6"/>
                </a:solidFill>
                <a:effectLst/>
                <a:latin typeface="Segoe Sans"/>
              </a:rPr>
              <a:t>prefijos, raíces y sufijos</a:t>
            </a:r>
            <a:r>
              <a:rPr lang="es-ES" b="0" i="0" dirty="0">
                <a:solidFill>
                  <a:srgbClr val="D6D6D6"/>
                </a:solidFill>
                <a:effectLst/>
                <a:latin typeface="Segoe Sans"/>
              </a:rPr>
              <a:t>.</a:t>
            </a:r>
          </a:p>
          <a:p>
            <a:pPr algn="l">
              <a:spcBef>
                <a:spcPts val="600"/>
              </a:spcBef>
              <a:spcAft>
                <a:spcPts val="300"/>
              </a:spcAft>
              <a:buNone/>
            </a:pPr>
            <a:r>
              <a:rPr lang="es-ES" b="0" i="0" dirty="0">
                <a:solidFill>
                  <a:srgbClr val="D6D6D6"/>
                </a:solidFill>
                <a:effectLst/>
                <a:latin typeface="Segoe Sans"/>
              </a:rPr>
              <a:t>Esta tabla se llama un </a:t>
            </a:r>
            <a:r>
              <a:rPr lang="es-ES" b="1" i="0" dirty="0">
                <a:solidFill>
                  <a:srgbClr val="D6D6D6"/>
                </a:solidFill>
                <a:effectLst/>
                <a:latin typeface="Segoe Sans"/>
              </a:rPr>
              <a:t>“matriz de palabras”</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Mira cómo muestra que se pueden formar muchas palabras a partir de una sola raíz, como </a:t>
            </a:r>
            <a:r>
              <a:rPr lang="es-ES" b="1" i="0" dirty="0">
                <a:solidFill>
                  <a:srgbClr val="D6D6D6"/>
                </a:solidFill>
                <a:effectLst/>
                <a:latin typeface="Segoe Sans"/>
              </a:rPr>
              <a:t>“jugar”</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Los niños pueden pasar de leer y escribir palabras pequeñas como </a:t>
            </a:r>
            <a:r>
              <a:rPr lang="es-ES" b="1" i="0" dirty="0">
                <a:solidFill>
                  <a:srgbClr val="D6D6D6"/>
                </a:solidFill>
                <a:effectLst/>
                <a:latin typeface="Segoe Sans"/>
              </a:rPr>
              <a:t>“jugar”</a:t>
            </a:r>
            <a:r>
              <a:rPr lang="es-ES" b="0" i="0" dirty="0">
                <a:solidFill>
                  <a:srgbClr val="D6D6D6"/>
                </a:solidFill>
                <a:effectLst/>
                <a:latin typeface="Segoe Sans"/>
              </a:rPr>
              <a:t>, a palabras mucho más largas, solo conociendo las partes que las forman.</a:t>
            </a:r>
          </a:p>
          <a:p>
            <a:pPr algn="l">
              <a:spcBef>
                <a:spcPts val="600"/>
              </a:spcBef>
              <a:spcAft>
                <a:spcPts val="300"/>
              </a:spcAft>
              <a:buNone/>
            </a:pPr>
            <a:r>
              <a:rPr lang="es-ES" b="0" i="0" dirty="0">
                <a:solidFill>
                  <a:srgbClr val="D6D6D6"/>
                </a:solidFill>
                <a:effectLst/>
                <a:latin typeface="Segoe Sans"/>
              </a:rPr>
              <a:t>Por ejemplo, si conocen las partes grandes de una palabra, una palabra larga como </a:t>
            </a:r>
            <a:r>
              <a:rPr lang="es-ES" b="1" i="0" dirty="0">
                <a:solidFill>
                  <a:srgbClr val="D6D6D6"/>
                </a:solidFill>
                <a:effectLst/>
                <a:latin typeface="Segoe Sans"/>
              </a:rPr>
              <a:t>“jugabilidad”</a:t>
            </a:r>
            <a:r>
              <a:rPr lang="es-ES" b="0" i="0" dirty="0">
                <a:solidFill>
                  <a:srgbClr val="D6D6D6"/>
                </a:solidFill>
                <a:effectLst/>
                <a:latin typeface="Segoe Sans"/>
              </a:rPr>
              <a:t> (que tiene 11 letras), ya no se ve tan difícil. En lugar de ver 11 letras sueltas, ven solo 3 partes:</a:t>
            </a:r>
            <a:br>
              <a:rPr lang="es-ES" b="0" i="0" dirty="0">
                <a:solidFill>
                  <a:srgbClr val="D6D6D6"/>
                </a:solidFill>
                <a:effectLst/>
                <a:latin typeface="Segoe Sans"/>
              </a:rPr>
            </a:br>
            <a:r>
              <a:rPr lang="es-ES" b="1" i="0" dirty="0">
                <a:solidFill>
                  <a:srgbClr val="D6D6D6"/>
                </a:solidFill>
                <a:effectLst/>
                <a:latin typeface="Segoe Sans"/>
              </a:rPr>
              <a:t>juga + </a:t>
            </a:r>
            <a:r>
              <a:rPr lang="es-ES" b="1" i="0" dirty="0" err="1">
                <a:solidFill>
                  <a:srgbClr val="D6D6D6"/>
                </a:solidFill>
                <a:effectLst/>
                <a:latin typeface="Segoe Sans"/>
              </a:rPr>
              <a:t>bil</a:t>
            </a:r>
            <a:r>
              <a:rPr lang="es-ES" b="1" i="0" dirty="0">
                <a:solidFill>
                  <a:srgbClr val="D6D6D6"/>
                </a:solidFill>
                <a:effectLst/>
                <a:latin typeface="Segoe Sans"/>
              </a:rPr>
              <a:t> + </a:t>
            </a:r>
            <a:r>
              <a:rPr lang="es-ES" b="1" i="0" dirty="0" err="1">
                <a:solidFill>
                  <a:srgbClr val="D6D6D6"/>
                </a:solidFill>
                <a:effectLst/>
                <a:latin typeface="Segoe Sans"/>
              </a:rPr>
              <a:t>idad</a:t>
            </a:r>
            <a:r>
              <a:rPr lang="es-ES" b="0" i="0" dirty="0">
                <a:solidFill>
                  <a:srgbClr val="D6D6D6"/>
                </a:solidFill>
                <a:effectLst/>
                <a:latin typeface="Segoe Sans"/>
              </a:rPr>
              <a:t> — ¡Mucho menos intimidante!</a:t>
            </a:r>
          </a:p>
          <a:p>
            <a:pPr algn="l">
              <a:spcBef>
                <a:spcPts val="600"/>
              </a:spcBef>
              <a:spcAft>
                <a:spcPts val="300"/>
              </a:spcAft>
              <a:buNone/>
            </a:pPr>
            <a:r>
              <a:rPr lang="es-ES" b="0" i="0" dirty="0">
                <a:solidFill>
                  <a:srgbClr val="D6D6D6"/>
                </a:solidFill>
                <a:effectLst/>
                <a:latin typeface="Segoe Sans"/>
              </a:rPr>
              <a:t>Y además…</a:t>
            </a:r>
          </a:p>
          <a:p>
            <a:pPr algn="l">
              <a:spcBef>
                <a:spcPts val="600"/>
              </a:spcBef>
              <a:spcAft>
                <a:spcPts val="300"/>
              </a:spcAft>
              <a:buNone/>
            </a:pPr>
            <a:r>
              <a:rPr lang="es-ES" b="0" i="0" dirty="0">
                <a:solidFill>
                  <a:srgbClr val="D6D6D6"/>
                </a:solidFill>
                <a:effectLst/>
                <a:latin typeface="Segoe Sans"/>
              </a:rPr>
              <a:t>Cuando los niños aprenden el </a:t>
            </a:r>
            <a:r>
              <a:rPr lang="es-ES" b="1" i="0" dirty="0">
                <a:solidFill>
                  <a:srgbClr val="D6D6D6"/>
                </a:solidFill>
                <a:effectLst/>
                <a:latin typeface="Segoe Sans"/>
              </a:rPr>
              <a:t>significado de esas partes</a:t>
            </a:r>
            <a:r>
              <a:rPr lang="es-ES" b="0" i="0" dirty="0">
                <a:solidFill>
                  <a:srgbClr val="D6D6D6"/>
                </a:solidFill>
                <a:effectLst/>
                <a:latin typeface="Segoe Sans"/>
              </a:rPr>
              <a:t>, pueden entender palabras que nunca han visto ni escuchado antes.</a:t>
            </a:r>
            <a:br>
              <a:rPr lang="es-ES" b="0" i="0" dirty="0">
                <a:solidFill>
                  <a:srgbClr val="D6D6D6"/>
                </a:solidFill>
                <a:effectLst/>
                <a:latin typeface="Segoe Sans"/>
              </a:rPr>
            </a:br>
            <a:r>
              <a:rPr lang="es-ES" b="0" i="0" dirty="0">
                <a:solidFill>
                  <a:srgbClr val="D6D6D6"/>
                </a:solidFill>
                <a:effectLst/>
                <a:latin typeface="Segoe Sans"/>
              </a:rPr>
              <a:t>Por ejemplo, imagina que te digo una palabra inventada: </a:t>
            </a:r>
            <a:r>
              <a:rPr lang="es-ES" b="1" i="0" dirty="0">
                <a:solidFill>
                  <a:srgbClr val="D6D6D6"/>
                </a:solidFill>
                <a:effectLst/>
                <a:latin typeface="Segoe Sans"/>
              </a:rPr>
              <a:t>re + cantar + </a:t>
            </a:r>
            <a:r>
              <a:rPr lang="es-ES" b="1" i="0" dirty="0" err="1">
                <a:solidFill>
                  <a:srgbClr val="D6D6D6"/>
                </a:solidFill>
                <a:effectLst/>
                <a:latin typeface="Segoe Sans"/>
              </a:rPr>
              <a:t>ble</a:t>
            </a:r>
            <a:r>
              <a:rPr lang="es-ES" b="0" i="0" dirty="0">
                <a:solidFill>
                  <a:srgbClr val="D6D6D6"/>
                </a:solidFill>
                <a:effectLst/>
                <a:latin typeface="Segoe Sans"/>
              </a:rPr>
              <a:t>. ¿Podrías adivinar qué significa?</a:t>
            </a:r>
            <a:br>
              <a:rPr lang="es-ES" b="0" i="0" dirty="0">
                <a:solidFill>
                  <a:srgbClr val="D6D6D6"/>
                </a:solidFill>
                <a:effectLst/>
                <a:latin typeface="Segoe Sans"/>
              </a:rPr>
            </a:br>
            <a:r>
              <a:rPr lang="es-ES" b="1" i="0" dirty="0" err="1">
                <a:solidFill>
                  <a:srgbClr val="D6D6D6"/>
                </a:solidFill>
                <a:effectLst/>
                <a:latin typeface="Segoe Sans"/>
              </a:rPr>
              <a:t>Re-cant-able</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¡Significaría: que se puede cantar otra vez!</a:t>
            </a:r>
          </a:p>
          <a:p>
            <a:pPr algn="l">
              <a:spcBef>
                <a:spcPts val="600"/>
              </a:spcBef>
              <a:spcAft>
                <a:spcPts val="300"/>
              </a:spcAft>
            </a:pPr>
            <a:r>
              <a:rPr lang="es-ES" b="0" i="0" dirty="0">
                <a:solidFill>
                  <a:srgbClr val="D6D6D6"/>
                </a:solidFill>
                <a:effectLst/>
                <a:latin typeface="Segoe Sans"/>
              </a:rPr>
              <a:t>De repente, los niños pueden leer, escribir y entender muchas palabras largas, simplemente porque aprenden cómo están construidas.</a:t>
            </a:r>
            <a:br>
              <a:rPr lang="es-ES" b="0" i="0" dirty="0">
                <a:solidFill>
                  <a:srgbClr val="D6D6D6"/>
                </a:solidFill>
                <a:effectLst/>
                <a:latin typeface="Segoe Sans"/>
              </a:rPr>
            </a:br>
            <a:r>
              <a:rPr lang="es-ES" b="0" i="0" dirty="0">
                <a:solidFill>
                  <a:srgbClr val="D6D6D6"/>
                </a:solidFill>
                <a:effectLst/>
                <a:latin typeface="Segoe Sans"/>
              </a:rPr>
              <a:t>En lugar de leer letra por letra, aprenden a buscar </a:t>
            </a:r>
            <a:r>
              <a:rPr lang="es-ES" b="1" i="0" dirty="0">
                <a:solidFill>
                  <a:srgbClr val="D6D6D6"/>
                </a:solidFill>
                <a:effectLst/>
                <a:latin typeface="Segoe Sans"/>
              </a:rPr>
              <a:t>bloques más grandes que tienen significado</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Esto hace que leer y comprender palabras nuevas sea mucho más rápido y fácil.</a:t>
            </a:r>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32</a:t>
            </a:fld>
            <a:endParaRPr lang="en-US"/>
          </a:p>
        </p:txBody>
      </p:sp>
    </p:spTree>
    <p:extLst>
      <p:ext uri="{BB962C8B-B14F-4D97-AF65-F5344CB8AC3E}">
        <p14:creationId xmlns:p14="http://schemas.microsoft.com/office/powerpoint/2010/main" val="1784707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b="0" dirty="0"/>
              <a:t>En casa, las familias pueden ser de gran ayuda para nuestros hijos mientras aprenden a leer y escribir. </a:t>
            </a:r>
            <a:r>
              <a:rPr lang="es-ES" dirty="0"/>
              <a:t>¡Es muy divertido y especial compartir momentos de nuevo aprendizaje con nuestros hijos! Aquí hay algunas pequeñas formas que podrían apoyar su lectura y escritura</a:t>
            </a:r>
            <a:r>
              <a:rPr lang="en-US" dirty="0"/>
              <a:t>. </a:t>
            </a:r>
            <a:r>
              <a:rPr lang="en-US" dirty="0" err="1"/>
              <a:t>Algunas</a:t>
            </a:r>
            <a:r>
              <a:rPr lang="en-US" dirty="0"/>
              <a:t> ideas </a:t>
            </a:r>
            <a:r>
              <a:rPr lang="en-US" dirty="0" err="1"/>
              <a:t>podrían</a:t>
            </a:r>
            <a:r>
              <a:rPr lang="en-US" dirty="0"/>
              <a:t> ser:</a:t>
            </a:r>
          </a:p>
          <a:p>
            <a:pPr lvl="1" indent="-171450">
              <a:buFont typeface="Courier New"/>
              <a:buChar char="o"/>
            </a:pPr>
            <a:r>
              <a:rPr lang="es-ES" dirty="0"/>
              <a:t>Tan simple como *hablar con su hijo, tener buenas conversaciones. Recuerde que escuchar y hablar son las habilidades básicas para la lectura y la escritura. Anímelos a hacer preguntas. Las conversaciones les ayudarán a aprender nuevas palabras, nuevas estructuras de oraciones y conocimientos sobre el mundo que les ayudarán a entender las cosas que leen.
Si puedes, léele a tu hijo, puedes leerle solo cosas que estén por ahí, como la parte de atrás de la caja de cereales, letreros, el menú de un restaurante o libros; O si leer es difícil para usted, hay muchos videos en línea de personas leyendo libros para niños . Puede preguntarle al maestro de su hijo si tiene un canal de YouTube favorito o un narrador que recomendaría para la hora del cuento de su hijo.
Otra idea podría ser hacer algún tipo de tarjetas de letras o </a:t>
            </a:r>
            <a:r>
              <a:rPr lang="es-ES" dirty="0" err="1"/>
              <a:t>Post-its</a:t>
            </a:r>
            <a:r>
              <a:rPr lang="es-ES" dirty="0"/>
              <a:t> como mencionamos anteriormente para que puedas simplemente *jugar* con los sonidos de las letras, construir palabras e incluso puedes inventar tu propio juego de combinaciones o cualquier otro tipo de juego.
Además, tener *materiales de escritura* como marcadores, crayones, bolígrafos o lápices, y cualquier tipo de papel en la casa fomenta la escritura y la ortografía. Nuestros hijos pueden ayudarnos a hacer una lista, o podemos escribirnos notas unos a otros, o llevan un diario de ideas, ¡o un diario! Y las herramientas de escritura también son excelentes regalos para los niños.
¡Y este es genial! *Audiolibros*! Los audiolibros son solo la grabación de sonido de alguien leyendo un libro. La biblioteca tiene muchos de estos que podemos obtener de forma gratuita. Podemos reproducirlos desde nuestro teléfono, en el automóvil o en la casa. Los audiolibros hacen que los niños puedan escuchar muchas palabras nuevas, desarrollar un vocabulario sólido y aprender sobre el mundo. 
Por último, a medida que aprenden a leer, trate de encontrar lo que se llama "libros decodificables" para lectores tempranos o lectores que necesitan más práctica para leer tipos específicos de palabras.</a:t>
            </a: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33</a:t>
            </a:fld>
            <a:endParaRPr lang="en-US"/>
          </a:p>
        </p:txBody>
      </p:sp>
    </p:spTree>
    <p:extLst>
      <p:ext uri="{BB962C8B-B14F-4D97-AF65-F5344CB8AC3E}">
        <p14:creationId xmlns:p14="http://schemas.microsoft.com/office/powerpoint/2010/main" val="22285317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¿Qué son los libros decodificables?</a:t>
            </a:r>
          </a:p>
          <a:p>
            <a:endParaRPr lang="en-US" b="1" dirty="0"/>
          </a:p>
          <a:p>
            <a:r>
              <a:rPr lang="es-ES" dirty="0"/>
              <a:t>Los libros decodificables son excelentes porque *coinciden* con las palabras de los libros con lo que su hijo está aprendiendo en la escuela.
Los libros a menudo vienen como un conjunto completo de libros, y ese conjunto *seguirá una lista*, como los que los maestros están usando en la escuela para los patrones de ortografía.
Por lo tanto, los primeros libros de un conjunto de libros usarán patrones de ortografía simples o palabras simples como "perro", y los libros posteriores de la serie pueden usar palabras como "aullido", o incluso los libros posteriores de la serie pueden usar palabras más largas de dos sílabas como "juguetón".</a:t>
            </a:r>
          </a:p>
          <a:p>
            <a:endParaRPr lang="es-ES" dirty="0"/>
          </a:p>
          <a:p>
            <a:r>
              <a:rPr lang="es-ES" dirty="0"/>
              <a:t>Así que, si tu hijo está trabajando o necesita práctica adicional leyendo palabras con "i", puedes elegir el libro del set que se centra en palabras con "i" corta. Y esa historia tendrá todo tipo de palabras con "i" corta, como:</a:t>
            </a:r>
            <a:endParaRPr lang="en-US" dirty="0"/>
          </a:p>
          <a:p>
            <a:pPr marL="628650" lvl="1" indent="-171450">
              <a:buFont typeface="Courier New"/>
              <a:buChar char="o"/>
            </a:pPr>
            <a:r>
              <a:rPr lang="en-US" dirty="0"/>
              <a:t> It might tell a story about a pig and the pig's name is Tim. And use words like hip, him, lip, dig, or rip,</a:t>
            </a:r>
          </a:p>
          <a:p>
            <a:pPr marL="628650" lvl="1" indent="-171450">
              <a:buFont typeface="Courier New"/>
              <a:buChar char="o"/>
            </a:pPr>
            <a:r>
              <a:rPr lang="es-ES" dirty="0"/>
              <a:t>Podría contar una historia sobre una iguana llamado </a:t>
            </a:r>
            <a:r>
              <a:rPr lang="es-ES" dirty="0" err="1"/>
              <a:t>Ines</a:t>
            </a:r>
            <a:r>
              <a:rPr lang="es-ES" dirty="0"/>
              <a:t>. Y usar palabras como iguana, isla, insecto, idea.</a:t>
            </a:r>
            <a:endParaRPr lang="en-US" dirty="0"/>
          </a:p>
          <a:p>
            <a:pPr marL="171450" indent="-171450">
              <a:buFont typeface="Arial"/>
              <a:buChar char="•"/>
            </a:pPr>
            <a:r>
              <a:rPr lang="es-ES" dirty="0"/>
              <a:t>Por lo tanto, su hijo tendrá *mucha práctica para pronunciarse* y leer palabras con "i.... ¡Realmente desarrollando sus habilidades para leer esas palabras por sí mismos!</a:t>
            </a:r>
          </a:p>
          <a:p>
            <a:pPr marL="171450" indent="-171450">
              <a:buFont typeface="Arial"/>
              <a:buChar char="•"/>
            </a:pPr>
            <a:r>
              <a:rPr lang="es-ES" dirty="0"/>
              <a:t>La otra cosa que hace que estos libros sean tan geniales es que no usarán palabras que los niños aún no hayan aprendido.</a:t>
            </a:r>
          </a:p>
          <a:p>
            <a:pPr marL="171450" indent="-171450">
              <a:buFont typeface="Arial"/>
              <a:buChar char="•"/>
            </a:pPr>
            <a:r>
              <a:rPr lang="es-ES" dirty="0"/>
              <a:t>Por lo tanto, estos libros son excelentes para *aumentar su confianza*, ¡asegurándose de que tengan una experiencia de lectura positiva!</a:t>
            </a:r>
            <a:endParaRPr lang="en-US" dirty="0"/>
          </a:p>
          <a:p>
            <a:pPr marL="171450" indent="-171450">
              <a:buFont typeface="Arial"/>
              <a:buChar char="•"/>
            </a:pPr>
            <a:r>
              <a:rPr lang="es-ES" dirty="0"/>
              <a:t>Puede ser realmente frustrante para ellos si están tratando de leer un libro lleno de palabras que aún no saben cómo sonar o leer en voz alta.
Sin embargo, los libros decodificables introducirán cuidadosamente una o dos de esas palabras difíciles de deletrear o leer a la vez para su hijo, ¡lo cual es algo bueno!
Entonces, como dije, el orden en que estos libros introducen las palabras seguirá una lista o estructura similar a la que los maestros están usando en la escuela.
Por lo tanto, pregúntele al maestro de su hijo* exactamente qué patrones de ortografía puede leer su hijo y en qué habilidad está trabajando ahora. 
El maestro de su hijo puede ayudarlo a encontrar el libro adecuado para él.
¡Y a los maestros realmente les encanta tener este apoyo "en casa" de las familias!</a:t>
            </a: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34</a:t>
            </a:fld>
            <a:endParaRPr lang="en-US"/>
          </a:p>
        </p:txBody>
      </p:sp>
    </p:spTree>
    <p:extLst>
      <p:ext uri="{BB962C8B-B14F-4D97-AF65-F5344CB8AC3E}">
        <p14:creationId xmlns:p14="http://schemas.microsoft.com/office/powerpoint/2010/main" val="2838911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BDF23-4168-958D-1C62-ED1893009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C72F3-FDE5-6C8A-B6E5-3DC8949B9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FE6409-E515-9F21-1F35-BC1B86EC7D2F}"/>
              </a:ext>
            </a:extLst>
          </p:cNvPr>
          <p:cNvSpPr>
            <a:spLocks noGrp="1"/>
          </p:cNvSpPr>
          <p:nvPr>
            <p:ph type="body" idx="1"/>
          </p:nvPr>
        </p:nvSpPr>
        <p:spPr/>
        <p:txBody>
          <a:bodyPr/>
          <a:lstStyle/>
          <a:p>
            <a:r>
              <a:rPr lang="es-ES" dirty="0"/>
              <a:t>Nos encantaría que disfrutaras de una pausa de estiramiento durante unos tres minutos, ya que te damos la oportunidad de ver cómo son los libros decodificables y cómo siguen una lista de habilidades de lectura. Por lo tanto, mostraremos algunos libros, así como las listas de habilidades para esos conjuntos de libros y le daremos la oportunidad de revisarlos, hacer cualquier pregunta que pueda tener y conectarse con otros en la sala.</a:t>
            </a:r>
            <a:endParaRPr lang="en-US" dirty="0"/>
          </a:p>
        </p:txBody>
      </p:sp>
      <p:sp>
        <p:nvSpPr>
          <p:cNvPr id="4" name="Slide Number Placeholder 3">
            <a:extLst>
              <a:ext uri="{FF2B5EF4-FFF2-40B4-BE49-F238E27FC236}">
                <a16:creationId xmlns:a16="http://schemas.microsoft.com/office/drawing/2014/main" id="{461B5AB0-A0B6-2A07-8C27-C9474A18DD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1953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3FB5B-3AC7-FF9B-0D40-96F8C08DD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5656E-4AA4-D75C-847B-5A66EC798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43C37-6309-2D2D-E720-35288980BA55}"/>
              </a:ext>
            </a:extLst>
          </p:cNvPr>
          <p:cNvSpPr>
            <a:spLocks noGrp="1"/>
          </p:cNvSpPr>
          <p:nvPr>
            <p:ph type="body" idx="1"/>
          </p:nvPr>
        </p:nvSpPr>
        <p:spPr/>
        <p:txBody>
          <a:bodyPr/>
          <a:lstStyle/>
          <a:p>
            <a:pPr algn="l">
              <a:spcBef>
                <a:spcPts val="600"/>
              </a:spcBef>
              <a:spcAft>
                <a:spcPts val="300"/>
              </a:spcAft>
              <a:buNone/>
            </a:pPr>
            <a:r>
              <a:rPr lang="es-ES" b="0" i="0" dirty="0">
                <a:solidFill>
                  <a:srgbClr val="D6D6D6"/>
                </a:solidFill>
                <a:effectLst/>
                <a:latin typeface="Segoe Sans"/>
              </a:rPr>
              <a:t>Cuando tu hijo o hija está leyendo un libro con palabras decodificables, o cualquier otro tipo de libro, en algún momento se encontrará con una palabra que no conoce.</a:t>
            </a:r>
            <a:br>
              <a:rPr lang="es-ES" b="0" i="0" dirty="0">
                <a:solidFill>
                  <a:srgbClr val="D6D6D6"/>
                </a:solidFill>
                <a:effectLst/>
                <a:latin typeface="Segoe Sans"/>
              </a:rPr>
            </a:br>
            <a:r>
              <a:rPr lang="es-ES" b="0" i="0" dirty="0">
                <a:solidFill>
                  <a:srgbClr val="D6D6D6"/>
                </a:solidFill>
                <a:effectLst/>
                <a:latin typeface="Segoe Sans"/>
              </a:rPr>
              <a:t>En la escuela, los niños aprenden diferentes estrategias para descubrir cómo leer palabras nuevas.</a:t>
            </a:r>
            <a:br>
              <a:rPr lang="es-ES" b="0" i="0" dirty="0">
                <a:solidFill>
                  <a:srgbClr val="D6D6D6"/>
                </a:solidFill>
                <a:effectLst/>
                <a:latin typeface="Segoe Sans"/>
              </a:rPr>
            </a:br>
            <a:r>
              <a:rPr lang="es-ES" b="0" i="0" dirty="0">
                <a:solidFill>
                  <a:srgbClr val="D6D6D6"/>
                </a:solidFill>
                <a:effectLst/>
                <a:latin typeface="Segoe Sans"/>
              </a:rPr>
              <a:t>Si se quedan atascados en casa, puedes recordarles que usen esas habilidades.</a:t>
            </a:r>
          </a:p>
          <a:p>
            <a:pPr algn="l">
              <a:spcBef>
                <a:spcPts val="600"/>
              </a:spcBef>
              <a:spcAft>
                <a:spcPts val="300"/>
              </a:spcAft>
              <a:buNone/>
            </a:pPr>
            <a:r>
              <a:rPr lang="es-ES" b="0" i="0" dirty="0">
                <a:solidFill>
                  <a:srgbClr val="D6D6D6"/>
                </a:solidFill>
                <a:effectLst/>
                <a:latin typeface="Segoe Sans"/>
              </a:rPr>
              <a:t>Por ejemplo, si tu hijo se encuentra con una palabra corta que no reconoce, como “sol”, puedes decirle suavemente:</a:t>
            </a:r>
            <a:br>
              <a:rPr lang="es-ES" b="0" i="0" dirty="0">
                <a:solidFill>
                  <a:srgbClr val="D6D6D6"/>
                </a:solidFill>
                <a:effectLst/>
                <a:latin typeface="Segoe Sans"/>
              </a:rPr>
            </a:br>
            <a:r>
              <a:rPr lang="es-ES" b="1" i="0" dirty="0">
                <a:solidFill>
                  <a:srgbClr val="D6D6D6"/>
                </a:solidFill>
                <a:effectLst/>
                <a:latin typeface="Segoe Sans"/>
              </a:rPr>
              <a:t>“Vamos a decir los sonidos”</a:t>
            </a:r>
            <a:r>
              <a:rPr lang="es-ES" b="0" i="0" dirty="0">
                <a:solidFill>
                  <a:srgbClr val="D6D6D6"/>
                </a:solidFill>
                <a:effectLst/>
                <a:latin typeface="Segoe Sans"/>
              </a:rPr>
              <a:t> o </a:t>
            </a:r>
            <a:r>
              <a:rPr lang="es-ES" b="1" i="0" dirty="0">
                <a:solidFill>
                  <a:srgbClr val="D6D6D6"/>
                </a:solidFill>
                <a:effectLst/>
                <a:latin typeface="Segoe Sans"/>
              </a:rPr>
              <a:t>“Tócalo con los dedos”</a:t>
            </a:r>
            <a:r>
              <a:rPr lang="es-ES" b="0" i="0" dirty="0">
                <a:solidFill>
                  <a:srgbClr val="D6D6D6"/>
                </a:solidFill>
                <a:effectLst/>
                <a:latin typeface="Segoe Sans"/>
              </a:rPr>
              <a:t>, para ayudarle a pensar en los sonidos de las letras que ya conoce, como:</a:t>
            </a:r>
            <a:br>
              <a:rPr lang="es-ES" b="0" i="0" dirty="0">
                <a:solidFill>
                  <a:srgbClr val="D6D6D6"/>
                </a:solidFill>
                <a:effectLst/>
                <a:latin typeface="Segoe Sans"/>
              </a:rPr>
            </a:br>
            <a:r>
              <a:rPr lang="es-ES" b="1" i="0" dirty="0">
                <a:solidFill>
                  <a:srgbClr val="D6D6D6"/>
                </a:solidFill>
                <a:effectLst/>
                <a:latin typeface="Segoe Sans"/>
              </a:rPr>
              <a:t>“s-o-l” (dos veces)</a:t>
            </a:r>
            <a:r>
              <a:rPr lang="es-ES" b="0" i="0" dirty="0">
                <a:solidFill>
                  <a:srgbClr val="D6D6D6"/>
                </a:solidFill>
                <a:effectLst/>
                <a:latin typeface="Segoe Sans"/>
              </a:rPr>
              <a:t>… Decir los sonidos en orden varias veces seguidas puede ayudarle a unirlos y reconocer la palabra completa.</a:t>
            </a:r>
          </a:p>
          <a:p>
            <a:pPr algn="l">
              <a:spcBef>
                <a:spcPts val="600"/>
              </a:spcBef>
              <a:spcAft>
                <a:spcPts val="300"/>
              </a:spcAft>
              <a:buNone/>
            </a:pPr>
            <a:r>
              <a:rPr lang="es-ES" b="0" i="0" dirty="0">
                <a:solidFill>
                  <a:srgbClr val="D6D6D6"/>
                </a:solidFill>
                <a:effectLst/>
                <a:latin typeface="Segoe Sans"/>
              </a:rPr>
              <a:t>Con palabras más largas, puede ser más difícil, y a veces los niños intentan adivinar porque suena complicado juntar tantos sonidos seguidos.</a:t>
            </a:r>
            <a:br>
              <a:rPr lang="es-ES" b="0" i="0" dirty="0">
                <a:solidFill>
                  <a:srgbClr val="D6D6D6"/>
                </a:solidFill>
                <a:effectLst/>
                <a:latin typeface="Segoe Sans"/>
              </a:rPr>
            </a:br>
            <a:r>
              <a:rPr lang="es-ES" b="0" i="0" dirty="0">
                <a:solidFill>
                  <a:srgbClr val="D6D6D6"/>
                </a:solidFill>
                <a:effectLst/>
                <a:latin typeface="Segoe Sans"/>
              </a:rPr>
              <a:t>Entonces, si se encuentran con una palabra como </a:t>
            </a:r>
            <a:r>
              <a:rPr lang="es-ES" b="1" i="0" dirty="0">
                <a:solidFill>
                  <a:srgbClr val="D6D6D6"/>
                </a:solidFill>
                <a:effectLst/>
                <a:latin typeface="Segoe Sans"/>
              </a:rPr>
              <a:t>“camión”</a:t>
            </a:r>
            <a:r>
              <a:rPr lang="es-ES" b="0" i="0" dirty="0">
                <a:solidFill>
                  <a:srgbClr val="D6D6D6"/>
                </a:solidFill>
                <a:effectLst/>
                <a:latin typeface="Segoe Sans"/>
              </a:rPr>
              <a:t>, puedes decirle:</a:t>
            </a:r>
            <a:br>
              <a:rPr lang="es-ES" b="0" i="0" dirty="0">
                <a:solidFill>
                  <a:srgbClr val="D6D6D6"/>
                </a:solidFill>
                <a:effectLst/>
                <a:latin typeface="Segoe Sans"/>
              </a:rPr>
            </a:br>
            <a:r>
              <a:rPr lang="es-ES" b="1" i="0" dirty="0">
                <a:solidFill>
                  <a:srgbClr val="D6D6D6"/>
                </a:solidFill>
                <a:effectLst/>
                <a:latin typeface="Segoe Sans"/>
              </a:rPr>
              <a:t>“¿Cuál es la primera sílaba?”</a:t>
            </a:r>
            <a:r>
              <a:rPr lang="es-ES" b="0" i="0" dirty="0">
                <a:solidFill>
                  <a:srgbClr val="D6D6D6"/>
                </a:solidFill>
                <a:effectLst/>
                <a:latin typeface="Segoe Sans"/>
              </a:rPr>
              <a:t> o simplemente </a:t>
            </a:r>
            <a:r>
              <a:rPr lang="es-ES" b="1" i="0" dirty="0">
                <a:solidFill>
                  <a:srgbClr val="D6D6D6"/>
                </a:solidFill>
                <a:effectLst/>
                <a:latin typeface="Segoe Sans"/>
              </a:rPr>
              <a:t>“Primera sílaba”</a:t>
            </a:r>
            <a:r>
              <a:rPr lang="es-ES" b="0" i="0" dirty="0">
                <a:solidFill>
                  <a:srgbClr val="D6D6D6"/>
                </a:solidFill>
                <a:effectLst/>
                <a:latin typeface="Segoe Sans"/>
              </a:rPr>
              <a:t>. Incluso pueden tapar la segunda parte con el dedo para concentrarse solo en la primera.</a:t>
            </a:r>
            <a:br>
              <a:rPr lang="es-ES" b="0" i="0" dirty="0">
                <a:solidFill>
                  <a:srgbClr val="D6D6D6"/>
                </a:solidFill>
                <a:effectLst/>
                <a:latin typeface="Segoe Sans"/>
              </a:rPr>
            </a:br>
            <a:r>
              <a:rPr lang="es-ES" b="0" i="0" dirty="0">
                <a:solidFill>
                  <a:srgbClr val="D6D6D6"/>
                </a:solidFill>
                <a:effectLst/>
                <a:latin typeface="Segoe Sans"/>
              </a:rPr>
              <a:t>Una vez que hayan leído la primera sílaba, puedes decir: </a:t>
            </a:r>
            <a:r>
              <a:rPr lang="es-ES" b="1" i="0" dirty="0">
                <a:solidFill>
                  <a:srgbClr val="D6D6D6"/>
                </a:solidFill>
                <a:effectLst/>
                <a:latin typeface="Segoe Sans"/>
              </a:rPr>
              <a:t>“Ahora la segunda sílaba”</a:t>
            </a:r>
            <a:r>
              <a:rPr lang="es-ES" b="0" i="0" dirty="0">
                <a:solidFill>
                  <a:srgbClr val="D6D6D6"/>
                </a:solidFill>
                <a:effectLst/>
                <a:latin typeface="Segoe Sans"/>
              </a:rPr>
              <a:t>, y luego unirlas, como:</a:t>
            </a:r>
            <a:br>
              <a:rPr lang="es-ES" b="0" i="0" dirty="0">
                <a:solidFill>
                  <a:srgbClr val="D6D6D6"/>
                </a:solidFill>
                <a:effectLst/>
                <a:latin typeface="Segoe Sans"/>
              </a:rPr>
            </a:br>
            <a:r>
              <a:rPr lang="es-ES" b="1" i="0" dirty="0">
                <a:solidFill>
                  <a:srgbClr val="D6D6D6"/>
                </a:solidFill>
                <a:effectLst/>
                <a:latin typeface="Segoe Sans"/>
              </a:rPr>
              <a:t>“ca-</a:t>
            </a:r>
            <a:r>
              <a:rPr lang="es-ES" b="1" i="0" dirty="0" err="1">
                <a:solidFill>
                  <a:srgbClr val="D6D6D6"/>
                </a:solidFill>
                <a:effectLst/>
                <a:latin typeface="Segoe Sans"/>
              </a:rPr>
              <a:t>mión</a:t>
            </a:r>
            <a:r>
              <a:rPr lang="es-ES" b="1" i="0" dirty="0">
                <a:solidFill>
                  <a:srgbClr val="D6D6D6"/>
                </a:solidFill>
                <a:effectLst/>
                <a:latin typeface="Segoe Sans"/>
              </a:rPr>
              <a:t>”</a:t>
            </a:r>
            <a:r>
              <a:rPr lang="es-ES" b="0" i="0" dirty="0">
                <a:solidFill>
                  <a:srgbClr val="D6D6D6"/>
                </a:solidFill>
                <a:effectLst/>
                <a:latin typeface="Segoe Sans"/>
              </a:rPr>
              <a:t>.</a:t>
            </a:r>
          </a:p>
          <a:p>
            <a:pPr algn="l">
              <a:spcBef>
                <a:spcPts val="600"/>
              </a:spcBef>
              <a:spcAft>
                <a:spcPts val="300"/>
              </a:spcAft>
              <a:buNone/>
            </a:pPr>
            <a:r>
              <a:rPr lang="es-ES" b="0" i="0" dirty="0">
                <a:solidFill>
                  <a:srgbClr val="D6D6D6"/>
                </a:solidFill>
                <a:effectLst/>
                <a:latin typeface="Segoe Sans"/>
              </a:rPr>
              <a:t>Otra estrategia útil para palabras largas es buscar un </a:t>
            </a:r>
            <a:r>
              <a:rPr lang="es-ES" b="1" i="0" dirty="0">
                <a:solidFill>
                  <a:srgbClr val="D6D6D6"/>
                </a:solidFill>
                <a:effectLst/>
                <a:latin typeface="Segoe Sans"/>
              </a:rPr>
              <a:t>prefijo, raíz y sufijo</a:t>
            </a:r>
            <a:r>
              <a:rPr lang="es-ES" b="0" i="0" dirty="0">
                <a:solidFill>
                  <a:srgbClr val="D6D6D6"/>
                </a:solidFill>
                <a:effectLst/>
                <a:latin typeface="Segoe Sans"/>
              </a:rPr>
              <a:t>.</a:t>
            </a:r>
            <a:br>
              <a:rPr lang="es-ES" b="0" i="0" dirty="0">
                <a:solidFill>
                  <a:srgbClr val="D6D6D6"/>
                </a:solidFill>
                <a:effectLst/>
                <a:latin typeface="Segoe Sans"/>
              </a:rPr>
            </a:br>
            <a:r>
              <a:rPr lang="es-ES" b="0" i="0" dirty="0">
                <a:solidFill>
                  <a:srgbClr val="D6D6D6"/>
                </a:solidFill>
                <a:effectLst/>
                <a:latin typeface="Segoe Sans"/>
              </a:rPr>
              <a:t>Así no tienen que leer toda la palabra de golpe, sino parte por parte.</a:t>
            </a:r>
            <a:br>
              <a:rPr lang="es-ES" b="0" i="0" dirty="0">
                <a:solidFill>
                  <a:srgbClr val="D6D6D6"/>
                </a:solidFill>
                <a:effectLst/>
                <a:latin typeface="Segoe Sans"/>
              </a:rPr>
            </a:br>
            <a:r>
              <a:rPr lang="es-ES" b="0" i="0" dirty="0">
                <a:solidFill>
                  <a:srgbClr val="D6D6D6"/>
                </a:solidFill>
                <a:effectLst/>
                <a:latin typeface="Segoe Sans"/>
              </a:rPr>
              <a:t>Por ejemplo, si ven una palabra como </a:t>
            </a:r>
            <a:r>
              <a:rPr lang="es-ES" b="1" i="0" dirty="0">
                <a:solidFill>
                  <a:srgbClr val="D6D6D6"/>
                </a:solidFill>
                <a:effectLst/>
                <a:latin typeface="Segoe Sans"/>
              </a:rPr>
              <a:t>“</a:t>
            </a:r>
            <a:r>
              <a:rPr lang="es-ES" b="1" i="0" dirty="0" err="1">
                <a:solidFill>
                  <a:srgbClr val="D6D6D6"/>
                </a:solidFill>
                <a:effectLst/>
                <a:latin typeface="Segoe Sans"/>
              </a:rPr>
              <a:t>re-escribir-án</a:t>
            </a:r>
            <a:r>
              <a:rPr lang="es-ES" b="1" i="0" dirty="0">
                <a:solidFill>
                  <a:srgbClr val="D6D6D6"/>
                </a:solidFill>
                <a:effectLst/>
                <a:latin typeface="Segoe Sans"/>
              </a:rPr>
              <a:t>”</a:t>
            </a:r>
            <a:r>
              <a:rPr lang="es-ES" b="0" i="0" dirty="0">
                <a:solidFill>
                  <a:srgbClr val="D6D6D6"/>
                </a:solidFill>
                <a:effectLst/>
                <a:latin typeface="Segoe Sans"/>
              </a:rPr>
              <a:t>, puedes preguntar:</a:t>
            </a:r>
            <a:br>
              <a:rPr lang="es-ES" b="0" i="0" dirty="0">
                <a:solidFill>
                  <a:srgbClr val="D6D6D6"/>
                </a:solidFill>
                <a:effectLst/>
                <a:latin typeface="Segoe Sans"/>
              </a:rPr>
            </a:br>
            <a:r>
              <a:rPr lang="es-ES" b="0" i="0" dirty="0">
                <a:solidFill>
                  <a:srgbClr val="D6D6D6"/>
                </a:solidFill>
                <a:effectLst/>
                <a:latin typeface="Segoe Sans"/>
              </a:rPr>
              <a:t>— “¿Ves un prefijo?” … </a:t>
            </a:r>
            <a:r>
              <a:rPr lang="es-ES" b="1" i="0" dirty="0">
                <a:solidFill>
                  <a:srgbClr val="D6D6D6"/>
                </a:solidFill>
                <a:effectLst/>
                <a:latin typeface="Segoe Sans"/>
              </a:rPr>
              <a:t>re-</a:t>
            </a:r>
            <a:br>
              <a:rPr lang="es-ES" b="0" i="0" dirty="0">
                <a:solidFill>
                  <a:srgbClr val="D6D6D6"/>
                </a:solidFill>
                <a:effectLst/>
                <a:latin typeface="Segoe Sans"/>
              </a:rPr>
            </a:br>
            <a:r>
              <a:rPr lang="es-ES" b="0" i="0" dirty="0">
                <a:solidFill>
                  <a:srgbClr val="D6D6D6"/>
                </a:solidFill>
                <a:effectLst/>
                <a:latin typeface="Segoe Sans"/>
              </a:rPr>
              <a:t>— “¿La raíz?” … </a:t>
            </a:r>
            <a:r>
              <a:rPr lang="es-ES" b="1" i="0" dirty="0">
                <a:solidFill>
                  <a:srgbClr val="D6D6D6"/>
                </a:solidFill>
                <a:effectLst/>
                <a:latin typeface="Segoe Sans"/>
              </a:rPr>
              <a:t>escribir</a:t>
            </a:r>
            <a:br>
              <a:rPr lang="es-ES" b="0" i="0" dirty="0">
                <a:solidFill>
                  <a:srgbClr val="D6D6D6"/>
                </a:solidFill>
                <a:effectLst/>
                <a:latin typeface="Segoe Sans"/>
              </a:rPr>
            </a:br>
            <a:r>
              <a:rPr lang="es-ES" b="0" i="0" dirty="0">
                <a:solidFill>
                  <a:srgbClr val="D6D6D6"/>
                </a:solidFill>
                <a:effectLst/>
                <a:latin typeface="Segoe Sans"/>
              </a:rPr>
              <a:t>— “¿Y el sufijo?” … </a:t>
            </a:r>
            <a:r>
              <a:rPr lang="es-ES" b="1" i="0" dirty="0">
                <a:solidFill>
                  <a:srgbClr val="D6D6D6"/>
                </a:solidFill>
                <a:effectLst/>
                <a:latin typeface="Segoe Sans"/>
              </a:rPr>
              <a:t>-</a:t>
            </a:r>
            <a:r>
              <a:rPr lang="es-ES" b="1" i="0" dirty="0" err="1">
                <a:solidFill>
                  <a:srgbClr val="D6D6D6"/>
                </a:solidFill>
                <a:effectLst/>
                <a:latin typeface="Segoe Sans"/>
              </a:rPr>
              <a:t>án</a:t>
            </a:r>
            <a:br>
              <a:rPr lang="es-ES" b="0" i="0" dirty="0">
                <a:solidFill>
                  <a:srgbClr val="D6D6D6"/>
                </a:solidFill>
                <a:effectLst/>
                <a:latin typeface="Segoe Sans"/>
              </a:rPr>
            </a:br>
            <a:r>
              <a:rPr lang="es-ES" b="0" i="0" dirty="0">
                <a:solidFill>
                  <a:srgbClr val="D6D6D6"/>
                </a:solidFill>
                <a:effectLst/>
                <a:latin typeface="Segoe Sans"/>
              </a:rPr>
              <a:t>— “Ahora júntalo todo” … </a:t>
            </a:r>
            <a:r>
              <a:rPr lang="es-ES" b="1" i="0" dirty="0">
                <a:solidFill>
                  <a:srgbClr val="D6D6D6"/>
                </a:solidFill>
                <a:effectLst/>
                <a:latin typeface="Segoe Sans"/>
              </a:rPr>
              <a:t>reescribirán</a:t>
            </a:r>
            <a:endParaRPr lang="es-ES" b="0" i="0" dirty="0">
              <a:solidFill>
                <a:srgbClr val="D6D6D6"/>
              </a:solidFill>
              <a:effectLst/>
              <a:latin typeface="Segoe Sans"/>
            </a:endParaRPr>
          </a:p>
          <a:p>
            <a:pPr algn="l">
              <a:spcBef>
                <a:spcPts val="600"/>
              </a:spcBef>
              <a:spcAft>
                <a:spcPts val="300"/>
              </a:spcAft>
              <a:buNone/>
            </a:pPr>
            <a:r>
              <a:rPr lang="es-ES" b="0" i="0" dirty="0">
                <a:solidFill>
                  <a:srgbClr val="D6D6D6"/>
                </a:solidFill>
                <a:effectLst/>
                <a:latin typeface="Segoe Sans"/>
              </a:rPr>
              <a:t>¡Estas estrategias también sirven para escribir!</a:t>
            </a:r>
            <a:br>
              <a:rPr lang="es-ES" b="0" i="0" dirty="0">
                <a:solidFill>
                  <a:srgbClr val="D6D6D6"/>
                </a:solidFill>
                <a:effectLst/>
                <a:latin typeface="Segoe Sans"/>
              </a:rPr>
            </a:br>
            <a:r>
              <a:rPr lang="es-ES" b="0" i="0" dirty="0">
                <a:solidFill>
                  <a:srgbClr val="D6D6D6"/>
                </a:solidFill>
                <a:effectLst/>
                <a:latin typeface="Segoe Sans"/>
              </a:rPr>
              <a:t>Para palabras cortas, decir </a:t>
            </a:r>
            <a:r>
              <a:rPr lang="es-ES" b="1" i="0" dirty="0">
                <a:solidFill>
                  <a:srgbClr val="D6D6D6"/>
                </a:solidFill>
                <a:effectLst/>
                <a:latin typeface="Segoe Sans"/>
              </a:rPr>
              <a:t>“Dilo por sonidos”</a:t>
            </a:r>
            <a:r>
              <a:rPr lang="es-ES" b="0" i="0" dirty="0">
                <a:solidFill>
                  <a:srgbClr val="D6D6D6"/>
                </a:solidFill>
                <a:effectLst/>
                <a:latin typeface="Segoe Sans"/>
              </a:rPr>
              <a:t> o </a:t>
            </a:r>
            <a:r>
              <a:rPr lang="es-ES" b="1" i="0" dirty="0">
                <a:solidFill>
                  <a:srgbClr val="D6D6D6"/>
                </a:solidFill>
                <a:effectLst/>
                <a:latin typeface="Segoe Sans"/>
              </a:rPr>
              <a:t>“Tócalo con los dedos”</a:t>
            </a:r>
            <a:r>
              <a:rPr lang="es-ES" b="0" i="0" dirty="0">
                <a:solidFill>
                  <a:srgbClr val="D6D6D6"/>
                </a:solidFill>
                <a:effectLst/>
                <a:latin typeface="Segoe Sans"/>
              </a:rPr>
              <a:t> funciona muy bien.</a:t>
            </a:r>
            <a:br>
              <a:rPr lang="es-ES" b="0" i="0" dirty="0">
                <a:solidFill>
                  <a:srgbClr val="D6D6D6"/>
                </a:solidFill>
                <a:effectLst/>
                <a:latin typeface="Segoe Sans"/>
              </a:rPr>
            </a:br>
            <a:r>
              <a:rPr lang="es-ES" b="0" i="0" dirty="0">
                <a:solidFill>
                  <a:srgbClr val="D6D6D6"/>
                </a:solidFill>
                <a:effectLst/>
                <a:latin typeface="Segoe Sans"/>
              </a:rPr>
              <a:t>Para palabras largas, pueden escribir escuchando las partes grandes de la palabra.</a:t>
            </a:r>
            <a:br>
              <a:rPr lang="es-ES" b="0" i="0" dirty="0">
                <a:solidFill>
                  <a:srgbClr val="D6D6D6"/>
                </a:solidFill>
                <a:effectLst/>
                <a:latin typeface="Segoe Sans"/>
              </a:rPr>
            </a:br>
            <a:r>
              <a:rPr lang="es-ES" b="0" i="0" dirty="0">
                <a:solidFill>
                  <a:srgbClr val="D6D6D6"/>
                </a:solidFill>
                <a:effectLst/>
                <a:latin typeface="Segoe Sans"/>
              </a:rPr>
              <a:t>Puedes preguntar: </a:t>
            </a:r>
            <a:r>
              <a:rPr lang="es-ES" b="1" i="0" dirty="0">
                <a:solidFill>
                  <a:srgbClr val="D6D6D6"/>
                </a:solidFill>
                <a:effectLst/>
                <a:latin typeface="Segoe Sans"/>
              </a:rPr>
              <a:t>“¿Escuchas la primera sílaba?”</a:t>
            </a:r>
            <a:r>
              <a:rPr lang="es-ES" b="0" i="0" dirty="0">
                <a:solidFill>
                  <a:srgbClr val="D6D6D6"/>
                </a:solidFill>
                <a:effectLst/>
                <a:latin typeface="Segoe Sans"/>
              </a:rPr>
              <a:t> o </a:t>
            </a:r>
            <a:r>
              <a:rPr lang="es-ES" b="1" i="0" dirty="0">
                <a:solidFill>
                  <a:srgbClr val="D6D6D6"/>
                </a:solidFill>
                <a:effectLst/>
                <a:latin typeface="Segoe Sans"/>
              </a:rPr>
              <a:t>“¿Hay un prefijo o una raíz?”</a:t>
            </a:r>
            <a:br>
              <a:rPr lang="es-ES" b="0" i="0" dirty="0">
                <a:solidFill>
                  <a:srgbClr val="D6D6D6"/>
                </a:solidFill>
                <a:effectLst/>
                <a:latin typeface="Segoe Sans"/>
              </a:rPr>
            </a:br>
            <a:r>
              <a:rPr lang="es-ES" b="0" i="0" dirty="0">
                <a:solidFill>
                  <a:srgbClr val="D6D6D6"/>
                </a:solidFill>
                <a:effectLst/>
                <a:latin typeface="Segoe Sans"/>
              </a:rPr>
              <a:t>Y que escriban una parte a la vez.</a:t>
            </a:r>
          </a:p>
          <a:p>
            <a:pPr algn="l">
              <a:spcBef>
                <a:spcPts val="600"/>
              </a:spcBef>
              <a:spcAft>
                <a:spcPts val="300"/>
              </a:spcAft>
              <a:buNone/>
            </a:pPr>
            <a:r>
              <a:rPr lang="es-ES" b="0" i="0" dirty="0">
                <a:solidFill>
                  <a:srgbClr val="D6D6D6"/>
                </a:solidFill>
                <a:effectLst/>
                <a:latin typeface="Segoe Sans"/>
              </a:rPr>
              <a:t>Así, tu hijo o hija podrá usar todas las palabras grandes que conoce también en su escritura.</a:t>
            </a:r>
          </a:p>
          <a:p>
            <a:pPr algn="l">
              <a:spcBef>
                <a:spcPts val="600"/>
              </a:spcBef>
              <a:spcAft>
                <a:spcPts val="300"/>
              </a:spcAft>
            </a:pPr>
            <a:r>
              <a:rPr lang="es-ES" b="0" i="0" dirty="0">
                <a:solidFill>
                  <a:srgbClr val="D6D6D6"/>
                </a:solidFill>
                <a:effectLst/>
                <a:latin typeface="Segoe Sans"/>
              </a:rPr>
              <a:t>Como familia, estos pequeños recordatorios sobre la </a:t>
            </a:r>
            <a:r>
              <a:rPr lang="es-ES" b="1" i="0" dirty="0">
                <a:solidFill>
                  <a:srgbClr val="D6D6D6"/>
                </a:solidFill>
                <a:effectLst/>
                <a:latin typeface="Segoe Sans"/>
              </a:rPr>
              <a:t>estructura de las palabras</a:t>
            </a:r>
            <a:r>
              <a:rPr lang="es-ES" b="0" i="0" dirty="0">
                <a:solidFill>
                  <a:srgbClr val="D6D6D6"/>
                </a:solidFill>
                <a:effectLst/>
                <a:latin typeface="Segoe Sans"/>
              </a:rPr>
              <a:t> pueden ayudar a que los niños practiquen las habilidades que aprenden en la escuela con el enfoque de Lectoescritura Estructurada.</a:t>
            </a:r>
            <a:br>
              <a:rPr lang="es-ES" b="0" i="0" dirty="0">
                <a:solidFill>
                  <a:srgbClr val="D6D6D6"/>
                </a:solidFill>
                <a:effectLst/>
                <a:latin typeface="Segoe Sans"/>
              </a:rPr>
            </a:br>
            <a:r>
              <a:rPr lang="es-ES" b="0" i="0" dirty="0">
                <a:solidFill>
                  <a:srgbClr val="D6D6D6"/>
                </a:solidFill>
                <a:effectLst/>
                <a:latin typeface="Segoe Sans"/>
              </a:rPr>
              <a:t>¡Esta práctica adicional les ayudará a convertirse en lectores y escritores muy fuertes!</a:t>
            </a:r>
          </a:p>
        </p:txBody>
      </p:sp>
      <p:sp>
        <p:nvSpPr>
          <p:cNvPr id="4" name="Slide Number Placeholder 3">
            <a:extLst>
              <a:ext uri="{FF2B5EF4-FFF2-40B4-BE49-F238E27FC236}">
                <a16:creationId xmlns:a16="http://schemas.microsoft.com/office/drawing/2014/main" id="{2D12DE92-4111-7070-CF6B-44B34AFCB3BB}"/>
              </a:ext>
            </a:extLst>
          </p:cNvPr>
          <p:cNvSpPr>
            <a:spLocks noGrp="1"/>
          </p:cNvSpPr>
          <p:nvPr>
            <p:ph type="sldNum" sz="quarter" idx="5"/>
          </p:nvPr>
        </p:nvSpPr>
        <p:spPr/>
        <p:txBody>
          <a:bodyPr/>
          <a:lstStyle/>
          <a:p>
            <a:fld id="{74579F2A-A549-4CD3-AD56-44EBFD07D0B3}" type="slidenum">
              <a:rPr lang="en-US" smtClean="0"/>
              <a:t>36</a:t>
            </a:fld>
            <a:endParaRPr lang="en-US"/>
          </a:p>
        </p:txBody>
      </p:sp>
    </p:spTree>
    <p:extLst>
      <p:ext uri="{BB962C8B-B14F-4D97-AF65-F5344CB8AC3E}">
        <p14:creationId xmlns:p14="http://schemas.microsoft.com/office/powerpoint/2010/main" val="1701811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Ahora, en 2019, la mayoría de los maestros no estaban usando la Ciencia de la Lectura y, en cambio, todavía dependían de otros métodos para enseñar a leer y escribir.
Incluso ahora, según los últimos informes, solo alrededor de un tercio de los estudiantes leen y escriben al nivel de su grado.
La buena noticia es que muchos estados, incluido Ohio, tienen leyes y programas para enseñar a leer de manera más efectiva con el enfoque de Alfabetización Estructurada.
Todavía queda un largo camino por recorrer, por lo que es muy importante que las familias hablen y participen para asegurarse de que los niños reciban una buena instrucción en lectura y escritura.
Por lo tanto, para ayudarlo a asociarse aún más con la escuela y el maestro de su hijo, 
Aquí hay algunas ideas de preguntas para comenzar la conversación. </a:t>
            </a:r>
          </a:p>
          <a:p>
            <a:pPr marL="0" indent="0">
              <a:buFont typeface="Arial" panose="020B0604020202020204" pitchFamily="34" charset="0"/>
              <a:buNone/>
            </a:pPr>
            <a:r>
              <a:rPr lang="es-ES" dirty="0"/>
              <a:t>
Podrías preguntar cosas como:</a:t>
            </a:r>
          </a:p>
          <a:p>
            <a:pPr marL="628650" lvl="1" indent="-171450">
              <a:buFont typeface="Arial" panose="020B0604020202020204" pitchFamily="34" charset="0"/>
              <a:buChar char="•"/>
            </a:pPr>
            <a:r>
              <a:rPr lang="es-ES" dirty="0"/>
              <a:t>¿Qué </a:t>
            </a:r>
            <a:r>
              <a:rPr lang="en-US" dirty="0" err="1"/>
              <a:t>método</a:t>
            </a:r>
            <a:r>
              <a:rPr lang="en-US" dirty="0"/>
              <a:t> </a:t>
            </a:r>
            <a:r>
              <a:rPr lang="es-ES" dirty="0"/>
              <a:t>utiliza para enseñar a leer y escribir (debería ser un enfoque estructurado de alfabetización)?
Podría preguntar: ¿Qué currículos o programas está utilizando (puede haber más de uno, están en la lista aprobada)? 
Y ¿Cuánto tiempo puedes dedicar a dar instrucción directa usando esos materiales?
Por último, ¿está mi hijo en o forma parte de algún grupo pequeño para leer o escribir? ¿Y en qué tipo de cosas están trabajando en esos grupos?
Es bueno hacer preguntas específicas sobre dónde se encuentra su hijo en su aprendizaje y si está en camino de alcanzar las metas del nivel de grado.</a:t>
            </a:r>
            <a:endParaRPr lang="en-US" dirty="0">
              <a:latin typeface="Calibri"/>
              <a:ea typeface="Calibri"/>
              <a:cs typeface="Calibri"/>
            </a:endParaRPr>
          </a:p>
          <a:p>
            <a:pPr marL="171450" indent="-171450">
              <a:buFont typeface="Arial"/>
              <a:buChar char="•"/>
            </a:pP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37</a:t>
            </a:fld>
            <a:endParaRPr lang="en-US"/>
          </a:p>
        </p:txBody>
      </p:sp>
    </p:spTree>
    <p:extLst>
      <p:ext uri="{BB962C8B-B14F-4D97-AF65-F5344CB8AC3E}">
        <p14:creationId xmlns:p14="http://schemas.microsoft.com/office/powerpoint/2010/main" val="2669947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latin typeface="Calibri"/>
                <a:ea typeface="Calibri"/>
                <a:cs typeface="Calibri"/>
              </a:rPr>
              <a:t>Las preguntas específicas para los primeros lectores y deletreadores podrían ser:</a:t>
            </a:r>
            <a:endParaRPr lang="en-US" dirty="0">
              <a:latin typeface="Calibri"/>
              <a:ea typeface="Calibri"/>
              <a:cs typeface="Calibri"/>
            </a:endParaRPr>
          </a:p>
          <a:p>
            <a:pPr marL="628650" lvl="1" indent="-171450">
              <a:buFont typeface="Courier New,monospace"/>
              <a:buChar char="o"/>
            </a:pPr>
            <a:r>
              <a:rPr lang="es-ES" dirty="0"/>
              <a:t>¿Cómo es su *escritura a mano o formación de letras (¿ya es automática y fluida?), 
¿Cómo les va con la audición de sonidos y sílabas en las palabras? con rimas?
¿Qué sonidos de letras conocen hasta ahora? 
Además, ¿son capaces de *leer palabras cortas pronunciándolas?
¿Y son capaces de deletrear esas mismas palabras pequeñas?
Pregunte también: ¿Qué *palabras difíciles de deletrear conocen hasta ahora? (estas también se llaman palabras rojas, palabras de alta frecuencia o palabras a la vista)
Para cada una de estas preguntas. Pregúnteles si tienen problemas con alguna letra o tipo de palabras específicas.
Una buena idea podría ser pedirle al maestro una copia de las listas que está utilizando, para que pueda llevar un registro exacto de dónde le está yendo bien a su hijo o necesita más práctica. 
Por último, podemos preguntarle al maestro cuáles son las formas en que podemos ayudar en casa.
¡Realmente apreciarán el esfuerzo del equipo!</a:t>
            </a: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38</a:t>
            </a:fld>
            <a:endParaRPr lang="en-US"/>
          </a:p>
        </p:txBody>
      </p:sp>
    </p:spTree>
    <p:extLst>
      <p:ext uri="{BB962C8B-B14F-4D97-AF65-F5344CB8AC3E}">
        <p14:creationId xmlns:p14="http://schemas.microsoft.com/office/powerpoint/2010/main" val="2526728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s-ES" dirty="0">
                <a:latin typeface="Calibri"/>
                <a:ea typeface="Calibri"/>
                <a:cs typeface="Calibri"/>
              </a:rPr>
              <a:t>Las preguntas específicas para las familias con lectores y escritores mayores podrían ser:</a:t>
            </a:r>
            <a:endParaRPr lang="en-US" dirty="0"/>
          </a:p>
          <a:p>
            <a:pPr marL="628650" lvl="1" indent="-171450">
              <a:buFont typeface="Courier New"/>
              <a:buChar char="o"/>
            </a:pPr>
            <a:r>
              <a:rPr lang="es-ES" dirty="0">
                <a:latin typeface="Calibri"/>
                <a:ea typeface="Calibri"/>
                <a:cs typeface="Calibri"/>
              </a:rPr>
              <a:t>¿Cómo le va a mi hijo con la lectura y la ortografía de palabras más grandes O todavía tiene dificultades para leer y deletrear algunas palabras más pequeñas?
¿Qué tipos de sílabas han dominado y tienen problemas con alguno? 
Una vez más, teniendo en cuenta que a los estudiantes mayores se les pide que lean y escriban palabras más grandes, tal vez pregunte: ¿Qué prefijos y sufijos de raíces han aprendido, Y Cómo les va leyendo y deletreando esas partes de palabras más grandes? </a:t>
            </a:r>
          </a:p>
          <a:p>
            <a:pPr marL="171450" lvl="0" indent="-171450">
              <a:buFont typeface="Arial" panose="020B0604020202020204" pitchFamily="34" charset="0"/>
              <a:buChar char="•"/>
            </a:pPr>
            <a:r>
              <a:rPr lang="es-ES" dirty="0">
                <a:latin typeface="Calibri"/>
                <a:ea typeface="Calibri"/>
                <a:cs typeface="Calibri"/>
              </a:rPr>
              <a:t>Y las tareas de escritura también se vuelven más difíciles a medida que crecen, así que pregunte:</a:t>
            </a:r>
          </a:p>
          <a:p>
            <a:pPr marL="628650" lvl="1" indent="-171450">
              <a:buFont typeface="Courier New"/>
              <a:buChar char="o"/>
            </a:pPr>
            <a:r>
              <a:rPr lang="es-ES" dirty="0">
                <a:latin typeface="Calibri"/>
                <a:ea typeface="Calibri"/>
                <a:cs typeface="Calibri"/>
              </a:rPr>
              <a:t>¿En qué habilidades de escritura están trabajando? 
¿Se acuerdan de poner mayúsculas y puntuar sus frases?
¿Tienen problemas con las estructuras de las oraciones o para escribir trabajos más largos?
Por último, se les pide a los estudiantes mayores que lean libros más largos y difíciles y que lean pasajes. Por lo tanto, sería bueno preguntar:
¿Están *entendiendo lo que leen cuando se les dan cosas del nivel de grado?
Los maestros de los grados superiores todavía tienen listas a seguir para enseñar utilizando el Enfoque de Alfabetización Estructurada, por lo que
Una vez más, una buena idea podría ser pedirle al maestro una copia de las listas que está utilizando, para que pueda hacer un seguimiento de exactamente dónde le está yendo bien a su hijo o dónde podría necesitar más práctica. 
A los maestros les gusta trabajar con las familias, y cuando los padres y los maestros hablan sobre cómo aprenden los niños, las investigaciones muestran que a los estudiantes les va mucho mejor en la escuela.</a:t>
            </a: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39</a:t>
            </a:fld>
            <a:endParaRPr lang="en-US"/>
          </a:p>
        </p:txBody>
      </p:sp>
    </p:spTree>
    <p:extLst>
      <p:ext uri="{BB962C8B-B14F-4D97-AF65-F5344CB8AC3E}">
        <p14:creationId xmlns:p14="http://schemas.microsoft.com/office/powerpoint/2010/main" val="12261407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ES" dirty="0">
                <a:latin typeface="Calibri"/>
                <a:ea typeface="Calibri"/>
                <a:cs typeface="Calibri"/>
              </a:rPr>
              <a:t>Usted es una parte importante del éxito de lectura y escritura de su hijo. Queremos que sepas:
</a:t>
            </a:r>
          </a:p>
          <a:p>
            <a:pPr marL="171450" lvl="0" indent="-171450">
              <a:buFont typeface="Arial" panose="020B0604020202020204" pitchFamily="34" charset="0"/>
              <a:buChar char="•"/>
            </a:pPr>
            <a:r>
              <a:rPr lang="es-ES" dirty="0">
                <a:latin typeface="Calibri"/>
                <a:ea typeface="Calibri"/>
                <a:cs typeface="Calibri"/>
              </a:rPr>
              <a:t>lo que se enseña en la escuela, 
cómo le está yendo a su hijo, y 
Cómo puede apoyar a su hijo en casa.</a:t>
            </a:r>
          </a:p>
          <a:p>
            <a:pPr lvl="0"/>
            <a:r>
              <a:rPr lang="es-ES" dirty="0">
                <a:latin typeface="Calibri"/>
                <a:ea typeface="Calibri"/>
                <a:cs typeface="Calibri"/>
              </a:rPr>
              <a:t>
Hay una gran evidencia que muestra que cuanto más hablan y trabajan juntos las familias y los maestros, ¡mejor les va a los niños!
Le invitamos y animamos a que hable con el maestro de su hijo regularmente. 
Usted tiene el poder de marcar una gran diferencia en la educación de su hijo</a:t>
            </a:r>
            <a:r>
              <a:rPr lang="en-US" dirty="0">
                <a:latin typeface="Calibri"/>
                <a:ea typeface="Calibri"/>
                <a:cs typeface="Calibri"/>
              </a:rPr>
              <a:t>.</a:t>
            </a:r>
            <a:endParaRPr lang="en-US" dirty="0">
              <a:latin typeface="Aptos" panose="02110004020202020204"/>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40</a:t>
            </a:fld>
            <a:endParaRPr lang="en-US"/>
          </a:p>
        </p:txBody>
      </p:sp>
    </p:spTree>
    <p:extLst>
      <p:ext uri="{BB962C8B-B14F-4D97-AF65-F5344CB8AC3E}">
        <p14:creationId xmlns:p14="http://schemas.microsoft.com/office/powerpoint/2010/main" val="16010858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Ha sido un placer ver a todo el mundo hoy. ¡Gracias por venir! ¡Nos encantaría saber qué te ha parecido el taller! ¡Al Centro Estatal de Participación Familiar le encantan los comentarios! Es importante para todos nosotros que ofrezcamos recursos y eventos que ayuden a familias como la suya. Así que tómese un minuto para completar esta breve encuesta. Sus comentarios son muy importantes para nosotros. Y cuando haya terminado de completar la encuesta, no dude en quedarse un rato para hablar y conectarse más con otras familias y el personal.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go.osu.edu/</a:t>
            </a:r>
            <a:r>
              <a:rPr lang="en-US" sz="1200" dirty="0" err="1">
                <a:hlinkClick r:id="rId3"/>
              </a:rPr>
              <a:t>SFECfamilysurvey</a:t>
            </a:r>
            <a:endParaRPr lang="en-US" sz="1200"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41</a:t>
            </a:fld>
            <a:endParaRPr lang="en-US"/>
          </a:p>
        </p:txBody>
      </p:sp>
    </p:spTree>
    <p:extLst>
      <p:ext uri="{BB962C8B-B14F-4D97-AF65-F5344CB8AC3E}">
        <p14:creationId xmlns:p14="http://schemas.microsoft.com/office/powerpoint/2010/main" val="80004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3463-8CA2-8DA1-B306-E14ACB3FB5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D974A3-A1FF-594D-0505-4CA445F7BF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6FF171-96E5-AF40-60A4-43183583660D}"/>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5" name="Footer Placeholder 4">
            <a:extLst>
              <a:ext uri="{FF2B5EF4-FFF2-40B4-BE49-F238E27FC236}">
                <a16:creationId xmlns:a16="http://schemas.microsoft.com/office/drawing/2014/main" id="{0283D0F7-41BC-87AE-955A-1EEA6B7B6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225EF-A0DF-AC0A-F170-8C25CCD58D4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68632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A9D8-29CD-4372-B56C-527E9C02F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E5722-7551-CA19-F27C-41F364C18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41BE32-78FF-CA3D-DC90-AA5CF1408F4B}"/>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5" name="Footer Placeholder 4">
            <a:extLst>
              <a:ext uri="{FF2B5EF4-FFF2-40B4-BE49-F238E27FC236}">
                <a16:creationId xmlns:a16="http://schemas.microsoft.com/office/drawing/2014/main" id="{13D1E2D3-0342-E293-655C-44DBA413F7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4CE48-6F1F-AC5D-6C77-2AD47C92292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96231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F879-04E1-2398-8C2D-A96F47C42E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AD1789-D20B-51DB-80E1-18B3678857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8A33BF-D71E-FE93-F562-8E4A4CC3AA3D}"/>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5" name="Footer Placeholder 4">
            <a:extLst>
              <a:ext uri="{FF2B5EF4-FFF2-40B4-BE49-F238E27FC236}">
                <a16:creationId xmlns:a16="http://schemas.microsoft.com/office/drawing/2014/main" id="{39E9946A-B26B-008E-9A8C-1408C1614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6182C-1FF5-310E-EE08-F0535A577A1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4841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5DB3-9F26-EB50-BC3E-705171C02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B1EE3-09B5-F4B1-877A-E0F2F67685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58ED3-F459-2EEE-0A55-E2E48531B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1EA4A4-57F0-563C-7966-9C2C16393304}"/>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6" name="Footer Placeholder 5">
            <a:extLst>
              <a:ext uri="{FF2B5EF4-FFF2-40B4-BE49-F238E27FC236}">
                <a16:creationId xmlns:a16="http://schemas.microsoft.com/office/drawing/2014/main" id="{85725978-6E14-AB25-5C84-6FC11A7662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9115A-A5F9-F002-A0AD-BD0285B7579F}"/>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73214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9A44-29D8-4028-9698-95108B7996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EB2A8C-F2B7-3CEA-B1F2-7596854FC6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3FA327-54C4-2FAC-8D64-F30C575D9B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B8297B-E1AB-4585-50E2-95E1F1628E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C70244-F129-A03D-22D0-B112B730AE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B47930-5082-9135-DCE1-0821C30A8E02}"/>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8" name="Footer Placeholder 7">
            <a:extLst>
              <a:ext uri="{FF2B5EF4-FFF2-40B4-BE49-F238E27FC236}">
                <a16:creationId xmlns:a16="http://schemas.microsoft.com/office/drawing/2014/main" id="{F6E002C0-B8A5-4FD1-E812-2E826EC944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6591A8-B668-BBC7-F109-6B2F58195743}"/>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4053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0DDF-70EB-580E-BEE7-AD9F201EB9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170903-5DFC-863F-E34C-DAC2A24071CE}"/>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4" name="Footer Placeholder 3">
            <a:extLst>
              <a:ext uri="{FF2B5EF4-FFF2-40B4-BE49-F238E27FC236}">
                <a16:creationId xmlns:a16="http://schemas.microsoft.com/office/drawing/2014/main" id="{3BA45562-664C-DDFC-8A91-AC14F41B1A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32C1B3-ED04-EC0D-4C41-CC45B5D81406}"/>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77210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E5562-D3F1-1835-013D-9692E3AA5EAA}"/>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3" name="Footer Placeholder 2">
            <a:extLst>
              <a:ext uri="{FF2B5EF4-FFF2-40B4-BE49-F238E27FC236}">
                <a16:creationId xmlns:a16="http://schemas.microsoft.com/office/drawing/2014/main" id="{246B8B75-994D-B3F8-001A-40FDB16A08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4B4DDB-59C9-EAE4-788A-25F637B3D01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4496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B604-D26D-9B7B-F264-4CC115DA1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28F2F-35A7-9B53-9AFC-80E4E7A75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6D0AE-01CB-A41D-01E6-0A12F7E1E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631532-0B5D-2EFD-BE59-4746BCEA0C97}"/>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6" name="Footer Placeholder 5">
            <a:extLst>
              <a:ext uri="{FF2B5EF4-FFF2-40B4-BE49-F238E27FC236}">
                <a16:creationId xmlns:a16="http://schemas.microsoft.com/office/drawing/2014/main" id="{C2B22E88-F0B6-3F23-598B-E945D9488E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12A8A-577D-405A-BFB4-F831A5D6696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34463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002A-0C7F-7277-0A81-AF5BBC49A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84FAEA-0745-74AE-F84A-24A7B857C3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18808D-6620-F9BE-4524-15963D277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6B9D2-BB8D-5262-CBE5-59DE3E38DC38}"/>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6" name="Footer Placeholder 5">
            <a:extLst>
              <a:ext uri="{FF2B5EF4-FFF2-40B4-BE49-F238E27FC236}">
                <a16:creationId xmlns:a16="http://schemas.microsoft.com/office/drawing/2014/main" id="{F41C199D-7474-2040-E17B-DBCC8F7A48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87806-A2EF-B4BD-5870-C31F78FC742D}"/>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212193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E4F6B-5DAC-6DF9-027C-46FBBE5D2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77A7B2-96D5-1BAE-983E-5D8D80CFE4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3FE25-5433-EF75-F5C0-6CAF62073DEB}"/>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5" name="Footer Placeholder 4">
            <a:extLst>
              <a:ext uri="{FF2B5EF4-FFF2-40B4-BE49-F238E27FC236}">
                <a16:creationId xmlns:a16="http://schemas.microsoft.com/office/drawing/2014/main" id="{D6C4A766-8C4C-B9A4-D745-2F4AB5212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CF916-2760-58ED-49F3-D0359D791890}"/>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50436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75E9A-5AAF-FB28-FDD0-9E915AAC4B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FB562D-F0FD-B481-0638-AFC9B34565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A67D3-723C-148A-A4C1-3D68461FCA0B}"/>
              </a:ext>
            </a:extLst>
          </p:cNvPr>
          <p:cNvSpPr>
            <a:spLocks noGrp="1"/>
          </p:cNvSpPr>
          <p:nvPr>
            <p:ph type="dt" sz="half" idx="10"/>
          </p:nvPr>
        </p:nvSpPr>
        <p:spPr/>
        <p:txBody>
          <a:bodyPr/>
          <a:lstStyle/>
          <a:p>
            <a:fld id="{211A0B0E-EC33-F343-9FF2-9B01577AB036}" type="datetimeFigureOut">
              <a:rPr lang="en-US" smtClean="0"/>
              <a:t>1/12/2026</a:t>
            </a:fld>
            <a:endParaRPr lang="en-US"/>
          </a:p>
        </p:txBody>
      </p:sp>
      <p:sp>
        <p:nvSpPr>
          <p:cNvPr id="5" name="Footer Placeholder 4">
            <a:extLst>
              <a:ext uri="{FF2B5EF4-FFF2-40B4-BE49-F238E27FC236}">
                <a16:creationId xmlns:a16="http://schemas.microsoft.com/office/drawing/2014/main" id="{B7151C33-70DF-EEB2-B75E-D84C1A665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3AFA-ADCD-81BE-A7A7-494FF6DE84D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88144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Blank" type="tx">
  <p:cSld name="1_Blank">
    <p:spTree>
      <p:nvGrpSpPr>
        <p:cNvPr id="1" name="Shape 11"/>
        <p:cNvGrpSpPr/>
        <p:nvPr/>
      </p:nvGrpSpPr>
      <p:grpSpPr>
        <a:xfrm>
          <a:off x="0" y="0"/>
          <a:ext cx="0" cy="0"/>
          <a:chOff x="0" y="0"/>
          <a:chExt cx="0" cy="0"/>
        </a:xfrm>
      </p:grpSpPr>
      <p:sp>
        <p:nvSpPr>
          <p:cNvPr id="12" name="Google Shape;12;p2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19781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t 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9D4BCA-67C7-0A4E-B5D6-29D019C0B150}"/>
              </a:ext>
            </a:extLst>
          </p:cNvPr>
          <p:cNvSpPr/>
          <p:nvPr/>
        </p:nvSpPr>
        <p:spPr>
          <a:xfrm>
            <a:off x="1523998" y="2689066"/>
            <a:ext cx="160777" cy="1526138"/>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20CE678-30B6-1244-B990-C98CAE4ACC92}"/>
              </a:ext>
            </a:extLst>
          </p:cNvPr>
          <p:cNvSpPr>
            <a:spLocks noGrp="1"/>
          </p:cNvSpPr>
          <p:nvPr>
            <p:ph type="body" sz="quarter" idx="10"/>
          </p:nvPr>
        </p:nvSpPr>
        <p:spPr>
          <a:xfrm>
            <a:off x="1821948" y="2742932"/>
            <a:ext cx="6199105" cy="535531"/>
          </a:xfrm>
        </p:spPr>
        <p:txBody>
          <a:bodyPr wrap="square">
            <a:spAutoFit/>
          </a:bodyPr>
          <a:lstStyle>
            <a:lvl1pPr marL="0" indent="0">
              <a:buNone/>
              <a:defRPr sz="3200">
                <a:solidFill>
                  <a:srgbClr val="26686D"/>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 Placeholder 22">
            <a:extLst>
              <a:ext uri="{FF2B5EF4-FFF2-40B4-BE49-F238E27FC236}">
                <a16:creationId xmlns:a16="http://schemas.microsoft.com/office/drawing/2014/main" id="{551C00AD-70C0-904E-B4EA-4192E3CE9B8A}"/>
              </a:ext>
            </a:extLst>
          </p:cNvPr>
          <p:cNvSpPr>
            <a:spLocks noGrp="1"/>
          </p:cNvSpPr>
          <p:nvPr>
            <p:ph type="body" sz="quarter" idx="11"/>
          </p:nvPr>
        </p:nvSpPr>
        <p:spPr>
          <a:xfrm>
            <a:off x="1821948" y="3842712"/>
            <a:ext cx="6199105" cy="341632"/>
          </a:xfrm>
        </p:spPr>
        <p:txBody>
          <a:bodyPr wrap="square">
            <a:sp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0" name="Rectangle 9">
            <a:extLst>
              <a:ext uri="{FF2B5EF4-FFF2-40B4-BE49-F238E27FC236}">
                <a16:creationId xmlns:a16="http://schemas.microsoft.com/office/drawing/2014/main" id="{4A77C345-A592-DB48-B355-2D223D7CC7D1}"/>
              </a:ext>
            </a:extLst>
          </p:cNvPr>
          <p:cNvSpPr/>
          <p:nvPr userDrawn="1"/>
        </p:nvSpPr>
        <p:spPr>
          <a:xfrm flipH="1" flipV="1">
            <a:off x="7180288" y="5636792"/>
            <a:ext cx="5027751"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4E90991-AB76-684C-93C5-D0C718C6B2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3998" y="5876636"/>
            <a:ext cx="5396460" cy="749443"/>
          </a:xfrm>
          <a:prstGeom prst="rect">
            <a:avLst/>
          </a:prstGeom>
        </p:spPr>
      </p:pic>
      <p:sp>
        <p:nvSpPr>
          <p:cNvPr id="14" name="Rectangle 13">
            <a:extLst>
              <a:ext uri="{FF2B5EF4-FFF2-40B4-BE49-F238E27FC236}">
                <a16:creationId xmlns:a16="http://schemas.microsoft.com/office/drawing/2014/main" id="{6F096EFF-C5E3-2844-A922-565D5FB057C8}"/>
              </a:ext>
            </a:extLst>
          </p:cNvPr>
          <p:cNvSpPr/>
          <p:nvPr userDrawn="1"/>
        </p:nvSpPr>
        <p:spPr>
          <a:xfrm flipH="1" flipV="1">
            <a:off x="0" y="5636797"/>
            <a:ext cx="1264168"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sign, clipart&#10;&#10;Description automatically generated">
            <a:extLst>
              <a:ext uri="{FF2B5EF4-FFF2-40B4-BE49-F238E27FC236}">
                <a16:creationId xmlns:a16="http://schemas.microsoft.com/office/drawing/2014/main" id="{0D7BD85F-9D15-F550-691B-744DE193C7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3998" y="996774"/>
            <a:ext cx="4572000" cy="1282700"/>
          </a:xfrm>
          <a:prstGeom prst="rect">
            <a:avLst/>
          </a:prstGeom>
        </p:spPr>
      </p:pic>
    </p:spTree>
    <p:extLst>
      <p:ext uri="{BB962C8B-B14F-4D97-AF65-F5344CB8AC3E}">
        <p14:creationId xmlns:p14="http://schemas.microsoft.com/office/powerpoint/2010/main" val="1656089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Intr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41248" y="987552"/>
            <a:ext cx="9616440" cy="701731"/>
          </a:xfrm>
        </p:spPr>
        <p:txBody>
          <a:bodyPr wrap="square">
            <a:spAutoFit/>
          </a:bodyPr>
          <a:lstStyle>
            <a:lvl1pPr>
              <a:defRPr b="1" spc="-100" baseline="0">
                <a:solidFill>
                  <a:srgbClr val="26686D"/>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41248"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95BE5C9-4AEC-954D-8096-69C7219686F5}"/>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5093E4B-6E72-4D48-9B39-4A647BFCC0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9" name="Straight Connector 8">
            <a:extLst>
              <a:ext uri="{FF2B5EF4-FFF2-40B4-BE49-F238E27FC236}">
                <a16:creationId xmlns:a16="http://schemas.microsoft.com/office/drawing/2014/main" id="{F2CF8B21-5D53-FF4D-B447-71C0909883B7}"/>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2" name="Rectangle 11">
            <a:extLst>
              <a:ext uri="{FF2B5EF4-FFF2-40B4-BE49-F238E27FC236}">
                <a16:creationId xmlns:a16="http://schemas.microsoft.com/office/drawing/2014/main" id="{BDAD2310-62B3-184B-98F6-9A8D3516521E}"/>
              </a:ext>
            </a:extLst>
          </p:cNvPr>
          <p:cNvSpPr/>
          <p:nvPr userDrawn="1"/>
        </p:nvSpPr>
        <p:spPr>
          <a:xfrm>
            <a:off x="0" y="0"/>
            <a:ext cx="12192000" cy="425302"/>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196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38200" y="987552"/>
            <a:ext cx="9616440" cy="701731"/>
          </a:xfrm>
        </p:spPr>
        <p:txBody>
          <a:bodyPr wrap="square">
            <a:spAutoFit/>
          </a:bodyPr>
          <a:lstStyle>
            <a:lvl1pPr>
              <a:defRPr b="1" spc="-100" baseline="0">
                <a:solidFill>
                  <a:srgbClr val="FDB51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38200"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4C2F4AFE-52CB-4847-A90E-0272ACB93B7B}"/>
              </a:ext>
            </a:extLst>
          </p:cNvPr>
          <p:cNvSpPr>
            <a:spLocks noGrp="1"/>
          </p:cNvSpPr>
          <p:nvPr>
            <p:ph type="dt" sz="half" idx="10"/>
          </p:nvPr>
        </p:nvSpPr>
        <p:spPr>
          <a:xfrm>
            <a:off x="8382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r>
              <a:rPr lang="en-US"/>
              <a:t>21stCAFE</a:t>
            </a:r>
          </a:p>
        </p:txBody>
      </p: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4" name="Rectangle 13">
            <a:extLst>
              <a:ext uri="{FF2B5EF4-FFF2-40B4-BE49-F238E27FC236}">
                <a16:creationId xmlns:a16="http://schemas.microsoft.com/office/drawing/2014/main" id="{0A3561F8-BF3D-574E-9A12-E8C63A08FE7E}"/>
              </a:ext>
            </a:extLst>
          </p:cNvPr>
          <p:cNvSpPr/>
          <p:nvPr userDrawn="1"/>
        </p:nvSpPr>
        <p:spPr>
          <a:xfrm>
            <a:off x="-9135" y="16961"/>
            <a:ext cx="12192000" cy="425302"/>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70785BC-52D2-6F4E-A0F5-753F492607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13" name="Straight Connector 12">
            <a:extLst>
              <a:ext uri="{FF2B5EF4-FFF2-40B4-BE49-F238E27FC236}">
                <a16:creationId xmlns:a16="http://schemas.microsoft.com/office/drawing/2014/main" id="{4E975333-1ED6-A448-9E8A-AE51340347E1}"/>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7B92C2-EBF8-D743-89C5-F88C08C7B8DC}"/>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601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DC4E-C360-DB47-B6AF-7D2E6579A4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902CB3-76AD-BB41-9EFC-16B98A206B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5AEA1E-37DB-9744-8AC3-5F70685AF486}"/>
              </a:ext>
            </a:extLst>
          </p:cNvPr>
          <p:cNvSpPr>
            <a:spLocks noGrp="1"/>
          </p:cNvSpPr>
          <p:nvPr>
            <p:ph type="dt" sz="half" idx="10"/>
          </p:nvPr>
        </p:nvSpPr>
        <p:spPr/>
        <p:txBody>
          <a:bodyPr/>
          <a:lstStyle/>
          <a:p>
            <a:r>
              <a:rPr lang="en-US"/>
              <a:t>21stCAFE</a:t>
            </a:r>
          </a:p>
        </p:txBody>
      </p:sp>
      <p:sp>
        <p:nvSpPr>
          <p:cNvPr id="5" name="Footer Placeholder 4">
            <a:extLst>
              <a:ext uri="{FF2B5EF4-FFF2-40B4-BE49-F238E27FC236}">
                <a16:creationId xmlns:a16="http://schemas.microsoft.com/office/drawing/2014/main" id="{F7217F5B-F4CC-F946-93B8-211345F92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758C9-DBDC-5749-86DE-933B05CB931C}"/>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080106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464D2-2700-7140-9803-FD908C5F4D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3B8B0-37BE-F649-AD41-730434CF1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C9F59-1BF6-9146-A6F3-E64D05F94D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66E462-C1F1-2843-8EAE-3B5AF4564B1E}"/>
              </a:ext>
            </a:extLst>
          </p:cNvPr>
          <p:cNvSpPr>
            <a:spLocks noGrp="1"/>
          </p:cNvSpPr>
          <p:nvPr>
            <p:ph type="dt" sz="half" idx="10"/>
          </p:nvPr>
        </p:nvSpPr>
        <p:spPr/>
        <p:txBody>
          <a:bodyPr/>
          <a:lstStyle/>
          <a:p>
            <a:r>
              <a:rPr lang="en-US"/>
              <a:t>21stCAFE</a:t>
            </a:r>
          </a:p>
        </p:txBody>
      </p:sp>
      <p:sp>
        <p:nvSpPr>
          <p:cNvPr id="6" name="Footer Placeholder 5">
            <a:extLst>
              <a:ext uri="{FF2B5EF4-FFF2-40B4-BE49-F238E27FC236}">
                <a16:creationId xmlns:a16="http://schemas.microsoft.com/office/drawing/2014/main" id="{11AD3C60-6129-6F4B-AB61-050922F3D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3128B7-0045-4A40-84B4-6C3994010B5E}"/>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519292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CB1-6BDA-0D43-A7C7-4020D0B82D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C2E61E-0DE6-534E-8FD1-77D29FA25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182580-7202-924F-9A11-57569ECE7A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2A44F2-BF93-6D4D-86FA-1E21AB38CB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905C62-C8F8-7F44-9CE6-D27F10C95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EDB6B-CB94-A048-AA01-9810EB04FDDE}"/>
              </a:ext>
            </a:extLst>
          </p:cNvPr>
          <p:cNvSpPr>
            <a:spLocks noGrp="1"/>
          </p:cNvSpPr>
          <p:nvPr>
            <p:ph type="dt" sz="half" idx="10"/>
          </p:nvPr>
        </p:nvSpPr>
        <p:spPr/>
        <p:txBody>
          <a:bodyPr/>
          <a:lstStyle/>
          <a:p>
            <a:r>
              <a:rPr lang="en-US"/>
              <a:t>21stCAFE</a:t>
            </a:r>
          </a:p>
        </p:txBody>
      </p:sp>
      <p:sp>
        <p:nvSpPr>
          <p:cNvPr id="8" name="Footer Placeholder 7">
            <a:extLst>
              <a:ext uri="{FF2B5EF4-FFF2-40B4-BE49-F238E27FC236}">
                <a16:creationId xmlns:a16="http://schemas.microsoft.com/office/drawing/2014/main" id="{79AD33ED-C010-E94D-9CE0-A867E3397D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11C34B-6D0C-0D4F-A0D8-5068F1CBA565}"/>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067405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09CA5B-8999-084D-AD98-9B848EE85193}"/>
              </a:ext>
            </a:extLst>
          </p:cNvPr>
          <p:cNvSpPr>
            <a:spLocks noGrp="1"/>
          </p:cNvSpPr>
          <p:nvPr>
            <p:ph type="dt" sz="half" idx="10"/>
          </p:nvPr>
        </p:nvSpPr>
        <p:spPr/>
        <p:txBody>
          <a:bodyPr/>
          <a:lstStyle/>
          <a:p>
            <a:r>
              <a:rPr lang="en-US"/>
              <a:t>21stCAFE</a:t>
            </a:r>
          </a:p>
        </p:txBody>
      </p:sp>
      <p:sp>
        <p:nvSpPr>
          <p:cNvPr id="3" name="Footer Placeholder 2">
            <a:extLst>
              <a:ext uri="{FF2B5EF4-FFF2-40B4-BE49-F238E27FC236}">
                <a16:creationId xmlns:a16="http://schemas.microsoft.com/office/drawing/2014/main" id="{B0FA46F6-D3C5-2645-AE1A-A5AA42F66D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D97F15-0A6B-2C44-8E7A-B2D346FCC814}"/>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202797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8C474-D4EB-8777-02B0-944EA58EB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2884EA-36C6-2A58-4FC8-E42C76039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5B682-FCA2-ECFB-6E9A-79B630744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1A0B0E-EC33-F343-9FF2-9B01577AB036}" type="datetimeFigureOut">
              <a:rPr lang="en-US" smtClean="0"/>
              <a:t>1/12/2026</a:t>
            </a:fld>
            <a:endParaRPr lang="en-US"/>
          </a:p>
        </p:txBody>
      </p:sp>
      <p:sp>
        <p:nvSpPr>
          <p:cNvPr id="5" name="Footer Placeholder 4">
            <a:extLst>
              <a:ext uri="{FF2B5EF4-FFF2-40B4-BE49-F238E27FC236}">
                <a16:creationId xmlns:a16="http://schemas.microsoft.com/office/drawing/2014/main" id="{BE661E40-18C0-A1F3-1107-28457F188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9289C04-04A0-6484-788B-5CAFBA7E2A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863D74-75F2-C840-9AA1-EE84E83279B6}" type="slidenum">
              <a:rPr lang="en-US" smtClean="0"/>
              <a:t>‹#›</a:t>
            </a:fld>
            <a:endParaRPr lang="en-US"/>
          </a:p>
        </p:txBody>
      </p:sp>
    </p:spTree>
    <p:extLst>
      <p:ext uri="{BB962C8B-B14F-4D97-AF65-F5344CB8AC3E}">
        <p14:creationId xmlns:p14="http://schemas.microsoft.com/office/powerpoint/2010/main" val="2800736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65182-6F37-0946-A3FD-38A79CC29F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610EC6-EB91-5944-B154-39DA300DAA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6C9DC-692F-914E-A548-5123D2A97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21stCAFE</a:t>
            </a:r>
          </a:p>
        </p:txBody>
      </p:sp>
      <p:sp>
        <p:nvSpPr>
          <p:cNvPr id="5" name="Footer Placeholder 4">
            <a:extLst>
              <a:ext uri="{FF2B5EF4-FFF2-40B4-BE49-F238E27FC236}">
                <a16:creationId xmlns:a16="http://schemas.microsoft.com/office/drawing/2014/main" id="{BFBC22C4-98B7-6C41-8D60-A89C04948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7E94A8-B2EE-C643-B517-DC64D6F788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833F6-E467-4A43-86ED-A1A94EB660F4}" type="slidenum">
              <a:rPr lang="en-US" smtClean="0"/>
              <a:t>‹#›</a:t>
            </a:fld>
            <a:endParaRPr lang="en-US"/>
          </a:p>
        </p:txBody>
      </p:sp>
    </p:spTree>
    <p:extLst>
      <p:ext uri="{BB962C8B-B14F-4D97-AF65-F5344CB8AC3E}">
        <p14:creationId xmlns:p14="http://schemas.microsoft.com/office/powerpoint/2010/main" val="323617090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hyperlink" Target="https://ohiofamiliesengage.osu.ed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3.png"/><Relationship Id="rId4" Type="http://schemas.openxmlformats.org/officeDocument/2006/relationships/diagramLayout" Target="../diagrams/layout1.xml"/><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video" Target="https://www.youtube.com/embed/qR-ctPFixzY?feature=oembed" TargetMode="External"/><Relationship Id="rId5" Type="http://schemas.openxmlformats.org/officeDocument/2006/relationships/image" Target="../media/image43.png"/><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video" Target="https://www.youtube.com/embed/C2I0tS-Z8iI?feature=oembed" TargetMode="Externa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video" Target="https://www.youtube.com/embed/rhZMjpcvpGA?feature=oembed" TargetMode="External"/><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4.xml"/><Relationship Id="rId1" Type="http://schemas.openxmlformats.org/officeDocument/2006/relationships/video" Target="https://www.youtube.com/embed/HYEHJiffwoM?feature=oembed" TargetMode="External"/><Relationship Id="rId4" Type="http://schemas.openxmlformats.org/officeDocument/2006/relationships/image" Target="../media/image4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video" Target="https://www.youtube.com/embed/nHNKNxNDuCU?feature=oembed" TargetMode="External"/><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video" Target="https://www.youtube.com/embed/7oSp4OXe1qA?feature=oembed" TargetMode="External"/><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14.xml"/><Relationship Id="rId5" Type="http://schemas.openxmlformats.org/officeDocument/2006/relationships/image" Target="../media/image56.jpe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41.xml.rels><?xml version="1.0" encoding="UTF-8" standalone="yes"?>
<Relationships xmlns="http://schemas.openxmlformats.org/package/2006/relationships"><Relationship Id="rId3" Type="http://schemas.openxmlformats.org/officeDocument/2006/relationships/hyperlink" Target="https://go.osu.edu/SFECfamilysurvey" TargetMode="External"/><Relationship Id="rId2" Type="http://schemas.openxmlformats.org/officeDocument/2006/relationships/notesSlide" Target="../notesSlides/notesSlide41.xml"/><Relationship Id="rId1" Type="http://schemas.openxmlformats.org/officeDocument/2006/relationships/slideLayout" Target="../slideLayouts/slideLayout14.xml"/><Relationship Id="rId5" Type="http://schemas.openxmlformats.org/officeDocument/2006/relationships/image" Target="../media/image66.jpe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50" name="Google Shape;250;p1"/>
          <p:cNvSpPr/>
          <p:nvPr/>
        </p:nvSpPr>
        <p:spPr>
          <a:xfrm>
            <a:off x="-4" y="0"/>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3" name="Google Shape;250;p1">
            <a:extLst>
              <a:ext uri="{FF2B5EF4-FFF2-40B4-BE49-F238E27FC236}">
                <a16:creationId xmlns:a16="http://schemas.microsoft.com/office/drawing/2014/main" id="{A8E32F8B-AE45-71EB-AE67-454BEB880F92}"/>
              </a:ext>
            </a:extLst>
          </p:cNvPr>
          <p:cNvSpPr/>
          <p:nvPr/>
        </p:nvSpPr>
        <p:spPr>
          <a:xfrm>
            <a:off x="0" y="5683117"/>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252" name="Google Shape;252;p1"/>
          <p:cNvSpPr txBox="1"/>
          <p:nvPr/>
        </p:nvSpPr>
        <p:spPr>
          <a:xfrm>
            <a:off x="-4" y="1625574"/>
            <a:ext cx="12191999" cy="2810641"/>
          </a:xfrm>
          <a:prstGeom prst="rect">
            <a:avLst/>
          </a:prstGeom>
          <a:solidFill>
            <a:schemeClr val="bg1"/>
          </a:solidFill>
          <a:ln>
            <a:noFill/>
          </a:ln>
        </p:spPr>
        <p:txBody>
          <a:bodyPr spcFirstLastPara="1" wrap="square" lIns="0" tIns="0" rIns="0" bIns="0" anchor="ctr" anchorCtr="0">
            <a:spAutoFit/>
          </a:bodyPr>
          <a:lstStyle/>
          <a:p>
            <a:pPr algn="ctr">
              <a:lnSpc>
                <a:spcPct val="107000"/>
              </a:lnSpc>
              <a:spcAft>
                <a:spcPts val="800"/>
              </a:spcAft>
              <a:defRPr/>
            </a:pPr>
            <a:r>
              <a:rPr lang="es-ES" sz="6000" b="1" kern="100" dirty="0">
                <a:solidFill>
                  <a:srgbClr val="26686D"/>
                </a:solidFill>
                <a:latin typeface="Arial"/>
                <a:ea typeface="Calibri"/>
                <a:cs typeface="Arial"/>
              </a:rPr>
              <a:t>La ciencia de la lectura
en las escuelas de Ohio
</a:t>
            </a:r>
            <a:r>
              <a:rPr lang="es-ES" sz="3200" b="1" kern="100" dirty="0">
                <a:solidFill>
                  <a:srgbClr val="26686D"/>
                </a:solidFill>
                <a:latin typeface="Arial"/>
                <a:ea typeface="Calibri"/>
                <a:cs typeface="Arial"/>
              </a:rPr>
              <a:t>Lo básico para las familias</a:t>
            </a:r>
            <a:endParaRPr lang="en-US" sz="3200" b="1" kern="100" dirty="0">
              <a:solidFill>
                <a:srgbClr val="26686D"/>
              </a:solidFill>
              <a:latin typeface="Arial"/>
              <a:ea typeface="Calibri"/>
              <a:cs typeface="Arial"/>
            </a:endParaRPr>
          </a:p>
        </p:txBody>
      </p:sp>
      <p:pic>
        <p:nvPicPr>
          <p:cNvPr id="5" name="Graphic 4">
            <a:extLst>
              <a:ext uri="{FF2B5EF4-FFF2-40B4-BE49-F238E27FC236}">
                <a16:creationId xmlns:a16="http://schemas.microsoft.com/office/drawing/2014/main" id="{E49FA075-7A8E-0341-E9E7-6A43EB2C12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91203" y="4656705"/>
            <a:ext cx="5209582" cy="7217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dirty="0" err="1">
                <a:latin typeface="Arial"/>
                <a:cs typeface="Arial"/>
              </a:rPr>
              <a:t>Introducciones</a:t>
            </a:r>
            <a:endParaRPr lang="en-US" dirty="0"/>
          </a:p>
        </p:txBody>
      </p:sp>
      <p:pic>
        <p:nvPicPr>
          <p:cNvPr id="5" name="Graphic 4" descr="Male profile with solid fill">
            <a:extLst>
              <a:ext uri="{FF2B5EF4-FFF2-40B4-BE49-F238E27FC236}">
                <a16:creationId xmlns:a16="http://schemas.microsoft.com/office/drawing/2014/main" id="{A0D55EE1-3E10-EB6B-F9A8-87CF4CA32C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16412" y="1074158"/>
            <a:ext cx="2679936" cy="2679936"/>
          </a:xfrm>
          <a:prstGeom prst="rect">
            <a:avLst/>
          </a:prstGeom>
        </p:spPr>
      </p:pic>
      <p:pic>
        <p:nvPicPr>
          <p:cNvPr id="7" name="Graphic 6" descr="Female Profile with solid fill">
            <a:extLst>
              <a:ext uri="{FF2B5EF4-FFF2-40B4-BE49-F238E27FC236}">
                <a16:creationId xmlns:a16="http://schemas.microsoft.com/office/drawing/2014/main" id="{E34F7989-F989-D51C-045C-230859037E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66430" y="1115101"/>
            <a:ext cx="2614959" cy="2614959"/>
          </a:xfrm>
          <a:prstGeom prst="rect">
            <a:avLst/>
          </a:prstGeom>
        </p:spPr>
      </p:pic>
      <p:sp>
        <p:nvSpPr>
          <p:cNvPr id="9" name="TextBox 8">
            <a:extLst>
              <a:ext uri="{FF2B5EF4-FFF2-40B4-BE49-F238E27FC236}">
                <a16:creationId xmlns:a16="http://schemas.microsoft.com/office/drawing/2014/main" id="{A872823E-5A91-694F-3212-CD7BB32CE7DA}"/>
              </a:ext>
            </a:extLst>
          </p:cNvPr>
          <p:cNvSpPr txBox="1"/>
          <p:nvPr/>
        </p:nvSpPr>
        <p:spPr>
          <a:xfrm>
            <a:off x="6012616" y="3730060"/>
            <a:ext cx="26799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Facilitator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p:txBody>
      </p:sp>
      <p:sp>
        <p:nvSpPr>
          <p:cNvPr id="11" name="TextBox 10">
            <a:extLst>
              <a:ext uri="{FF2B5EF4-FFF2-40B4-BE49-F238E27FC236}">
                <a16:creationId xmlns:a16="http://schemas.microsoft.com/office/drawing/2014/main" id="{B63CB2BE-2EAC-14CD-CE17-3C42861FF27B}"/>
              </a:ext>
            </a:extLst>
          </p:cNvPr>
          <p:cNvSpPr txBox="1"/>
          <p:nvPr/>
        </p:nvSpPr>
        <p:spPr>
          <a:xfrm>
            <a:off x="870936" y="1816832"/>
            <a:ext cx="5068587"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Organization Name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Description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Mission Statement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(Organization Logo)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5F4BB4AF-E0C1-B944-6D6C-534F3ED483BC}"/>
              </a:ext>
            </a:extLst>
          </p:cNvPr>
          <p:cNvSpPr txBox="1"/>
          <p:nvPr/>
        </p:nvSpPr>
        <p:spPr>
          <a:xfrm>
            <a:off x="8489505" y="3754094"/>
            <a:ext cx="26799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Facilitator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p:txBody>
      </p:sp>
    </p:spTree>
    <p:extLst>
      <p:ext uri="{BB962C8B-B14F-4D97-AF65-F5344CB8AC3E}">
        <p14:creationId xmlns:p14="http://schemas.microsoft.com/office/powerpoint/2010/main" val="4027110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3AF221-A2EB-8ED8-30DB-C86D98CD14FF}"/>
              </a:ext>
            </a:extLst>
          </p:cNvPr>
          <p:cNvPicPr>
            <a:picLocks noChangeAspect="1"/>
          </p:cNvPicPr>
          <p:nvPr/>
        </p:nvPicPr>
        <p:blipFill>
          <a:blip r:embed="rId3"/>
          <a:stretch>
            <a:fillRect/>
          </a:stretch>
        </p:blipFill>
        <p:spPr>
          <a:xfrm>
            <a:off x="6342836" y="1579513"/>
            <a:ext cx="5053157" cy="3124200"/>
          </a:xfrm>
          <a:prstGeom prst="rect">
            <a:avLst/>
          </a:prstGeom>
          <a:ln w="88900" cap="sq" cmpd="thickThin">
            <a:solidFill>
              <a:srgbClr val="000000"/>
            </a:solidFill>
            <a:prstDash val="solid"/>
            <a:miter lim="800000"/>
          </a:ln>
          <a:effectLst>
            <a:innerShdw blurRad="76200">
              <a:srgbClr val="000000"/>
            </a:innerShdw>
          </a:effectLst>
        </p:spPr>
      </p:pic>
      <p:sp>
        <p:nvSpPr>
          <p:cNvPr id="11" name="Rectangle 10">
            <a:extLst>
              <a:ext uri="{FF2B5EF4-FFF2-40B4-BE49-F238E27FC236}">
                <a16:creationId xmlns:a16="http://schemas.microsoft.com/office/drawing/2014/main" id="{6B5C92A4-67CB-3EA9-C198-0FD0E6693D8B}"/>
              </a:ext>
            </a:extLst>
          </p:cNvPr>
          <p:cNvSpPr/>
          <p:nvPr/>
        </p:nvSpPr>
        <p:spPr>
          <a:xfrm>
            <a:off x="2889" y="5856514"/>
            <a:ext cx="12167339" cy="100148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BA43858-59C3-4471-B34A-8E26F2485DF3}"/>
              </a:ext>
            </a:extLst>
          </p:cNvPr>
          <p:cNvSpPr>
            <a:spLocks noGrp="1"/>
          </p:cNvSpPr>
          <p:nvPr>
            <p:ph type="sldNum" sz="quarter" idx="12"/>
          </p:nvPr>
        </p:nvSpPr>
        <p:spPr>
          <a:xfrm>
            <a:off x="840356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CF955EA-1E1F-8598-5DA6-95798B7CE0FF}"/>
              </a:ext>
            </a:extLst>
          </p:cNvPr>
          <p:cNvSpPr txBox="1"/>
          <p:nvPr/>
        </p:nvSpPr>
        <p:spPr>
          <a:xfrm>
            <a:off x="3788435" y="6091502"/>
            <a:ext cx="5201945" cy="523220"/>
          </a:xfrm>
          <a:prstGeom prst="rect">
            <a:avLst/>
          </a:prstGeom>
          <a:noFill/>
        </p:spPr>
        <p:txBody>
          <a:bodyPr wrap="square" lIns="91440" tIns="45720" rIns="91440" bIns="45720" anchor="t">
            <a:spAutoFit/>
          </a:bodyPr>
          <a:lstStyle/>
          <a:p>
            <a:r>
              <a:rPr lang="en-US" sz="2800" b="1">
                <a:latin typeface="Arial"/>
                <a:cs typeface="Arial"/>
                <a:hlinkClick r:id="rId4"/>
              </a:rPr>
              <a:t>OhioFamiliesEngage.osu.edu</a:t>
            </a:r>
            <a:r>
              <a:rPr lang="en-US" sz="2800" b="1">
                <a:latin typeface="Arial"/>
                <a:cs typeface="Arial"/>
              </a:rPr>
              <a:t> </a:t>
            </a:r>
          </a:p>
        </p:txBody>
      </p:sp>
      <p:sp>
        <p:nvSpPr>
          <p:cNvPr id="9" name="Title 1">
            <a:extLst>
              <a:ext uri="{FF2B5EF4-FFF2-40B4-BE49-F238E27FC236}">
                <a16:creationId xmlns:a16="http://schemas.microsoft.com/office/drawing/2014/main" id="{FC616C8B-2990-1587-3345-90E625CA93B9}"/>
              </a:ext>
            </a:extLst>
          </p:cNvPr>
          <p:cNvSpPr>
            <a:spLocks noGrp="1"/>
          </p:cNvSpPr>
          <p:nvPr>
            <p:ph type="title"/>
          </p:nvPr>
        </p:nvSpPr>
        <p:spPr>
          <a:xfrm>
            <a:off x="440892" y="693158"/>
            <a:ext cx="4754009" cy="2529923"/>
          </a:xfrm>
        </p:spPr>
        <p:txBody>
          <a:bodyPr/>
          <a:lstStyle/>
          <a:p>
            <a:r>
              <a:rPr lang="es-ES" dirty="0">
                <a:latin typeface="Arial"/>
                <a:cs typeface="Arial"/>
              </a:rPr>
              <a:t>¡Visite el sitio web del Centro de Participación Familiar!</a:t>
            </a:r>
            <a:endParaRPr lang="en-US" dirty="0"/>
          </a:p>
        </p:txBody>
      </p:sp>
      <p:sp>
        <p:nvSpPr>
          <p:cNvPr id="10" name="Arrow: Right 9">
            <a:extLst>
              <a:ext uri="{FF2B5EF4-FFF2-40B4-BE49-F238E27FC236}">
                <a16:creationId xmlns:a16="http://schemas.microsoft.com/office/drawing/2014/main" id="{8A2F6DE7-E776-3561-5087-D8203ACF4424}"/>
              </a:ext>
              <a:ext uri="{C183D7F6-B498-43B3-948B-1728B52AA6E4}">
                <adec:decorative xmlns:adec="http://schemas.microsoft.com/office/drawing/2017/decorative" val="1"/>
              </a:ext>
            </a:extLst>
          </p:cNvPr>
          <p:cNvSpPr/>
          <p:nvPr/>
        </p:nvSpPr>
        <p:spPr>
          <a:xfrm>
            <a:off x="9831111" y="2621993"/>
            <a:ext cx="644538" cy="36364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QR code for ohiofamiliesengage.osu.edu website">
            <a:extLst>
              <a:ext uri="{FF2B5EF4-FFF2-40B4-BE49-F238E27FC236}">
                <a16:creationId xmlns:a16="http://schemas.microsoft.com/office/drawing/2014/main" id="{250B576A-6CB9-8D54-9284-CC8AD41A0A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53600" y="3337310"/>
            <a:ext cx="1928591" cy="192859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6947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7C26-4DA6-31EF-D722-52EF4428E9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20C88-776B-829F-D30F-0CF1ABF7D29A}"/>
              </a:ext>
            </a:extLst>
          </p:cNvPr>
          <p:cNvSpPr>
            <a:spLocks noGrp="1"/>
          </p:cNvSpPr>
          <p:nvPr>
            <p:ph type="title"/>
          </p:nvPr>
        </p:nvSpPr>
        <p:spPr>
          <a:xfrm>
            <a:off x="755176" y="734131"/>
            <a:ext cx="9616440" cy="701731"/>
          </a:xfrm>
        </p:spPr>
        <p:txBody>
          <a:bodyPr/>
          <a:lstStyle/>
          <a:p>
            <a:r>
              <a:rPr lang="en-US" dirty="0" err="1">
                <a:latin typeface="Arial"/>
                <a:cs typeface="Arial"/>
              </a:rPr>
              <a:t>Conectar</a:t>
            </a:r>
            <a:endParaRPr lang="en-US" dirty="0"/>
          </a:p>
        </p:txBody>
      </p:sp>
      <p:pic>
        <p:nvPicPr>
          <p:cNvPr id="5" name="Picture 4" descr="Smiling woman waving at camera">
            <a:extLst>
              <a:ext uri="{FF2B5EF4-FFF2-40B4-BE49-F238E27FC236}">
                <a16:creationId xmlns:a16="http://schemas.microsoft.com/office/drawing/2014/main" id="{8D1B6AD1-C4A0-628B-0E83-78AA3E0A8B10}"/>
              </a:ext>
            </a:extLst>
          </p:cNvPr>
          <p:cNvPicPr>
            <a:picLocks noChangeAspect="1"/>
          </p:cNvPicPr>
          <p:nvPr/>
        </p:nvPicPr>
        <p:blipFill>
          <a:blip r:embed="rId3" cstate="screen">
            <a:extLst>
              <a:ext uri="{28A0092B-C50C-407E-A947-70E740481C1C}">
                <a14:useLocalDpi xmlns:a14="http://schemas.microsoft.com/office/drawing/2010/main"/>
              </a:ext>
            </a:extLst>
          </a:blip>
          <a:srcRect l="11305" r="26899" b="15636"/>
          <a:stretch/>
        </p:blipFill>
        <p:spPr>
          <a:xfrm>
            <a:off x="6193689" y="897823"/>
            <a:ext cx="5243135" cy="477184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8CBF0EBB-3098-BC8E-944C-508410305652}"/>
              </a:ext>
            </a:extLst>
          </p:cNvPr>
          <p:cNvSpPr txBox="1"/>
          <p:nvPr/>
        </p:nvSpPr>
        <p:spPr>
          <a:xfrm>
            <a:off x="559558" y="1435862"/>
            <a:ext cx="5677469" cy="3877985"/>
          </a:xfrm>
          <a:prstGeom prst="rect">
            <a:avLst/>
          </a:prstGeom>
          <a:noFill/>
        </p:spPr>
        <p:txBody>
          <a:bodyPr wrap="square" rtlCol="0">
            <a:spAutoFit/>
          </a:bodyPr>
          <a:lstStyle/>
          <a:p>
            <a:pPr marL="571500" lvl="0" indent="-571500">
              <a:spcBef>
                <a:spcPts val="600"/>
              </a:spcBef>
              <a:spcAft>
                <a:spcPts val="600"/>
              </a:spcAft>
              <a:buFont typeface="Arial" panose="020B0604020202020204" pitchFamily="34" charset="0"/>
              <a:buChar char="•"/>
              <a:defRPr/>
            </a:pPr>
            <a:r>
              <a:rPr lang="es-ES" sz="3600" dirty="0">
                <a:solidFill>
                  <a:prstClr val="black"/>
                </a:solidFill>
                <a:latin typeface="Arial" panose="020B0604020202020204" pitchFamily="34" charset="0"/>
                <a:cs typeface="Arial" panose="020B0604020202020204" pitchFamily="34" charset="0"/>
              </a:rPr>
              <a:t>Preséntate
Nombres/edades de los niños
Canción, rima o cuento infantil favorito
¿Por qué viniste?</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8972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dirty="0">
                <a:latin typeface="Arial"/>
                <a:cs typeface="Arial"/>
              </a:rPr>
              <a:t>¿</a:t>
            </a:r>
            <a:r>
              <a:rPr lang="en-US" dirty="0" err="1">
                <a:latin typeface="Arial"/>
                <a:cs typeface="Arial"/>
              </a:rPr>
              <a:t>Cómo</a:t>
            </a:r>
            <a:r>
              <a:rPr lang="en-US" dirty="0">
                <a:latin typeface="Arial"/>
                <a:cs typeface="Arial"/>
              </a:rPr>
              <a:t> me </a:t>
            </a:r>
            <a:r>
              <a:rPr lang="en-US" dirty="0" err="1">
                <a:latin typeface="Arial"/>
                <a:cs typeface="Arial"/>
              </a:rPr>
              <a:t>ayudará</a:t>
            </a:r>
            <a:r>
              <a:rPr lang="en-US" dirty="0">
                <a:latin typeface="Arial"/>
                <a:cs typeface="Arial"/>
              </a:rPr>
              <a:t> </a:t>
            </a:r>
            <a:r>
              <a:rPr lang="en-US" dirty="0" err="1">
                <a:latin typeface="Arial"/>
                <a:cs typeface="Arial"/>
              </a:rPr>
              <a:t>esto</a:t>
            </a:r>
            <a:r>
              <a:rPr lang="en-US" dirty="0">
                <a:latin typeface="Arial"/>
                <a:cs typeface="Arial"/>
              </a:rPr>
              <a:t>?</a:t>
            </a:r>
            <a:endParaRPr lang="en-US" dirty="0"/>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835174"/>
            <a:ext cx="5543425" cy="4934624"/>
          </a:xfrm>
        </p:spPr>
        <p:txBody>
          <a:bodyPr vert="horz" lIns="91440" tIns="45720" rIns="91440" bIns="45720" rtlCol="0" anchor="t">
            <a:normAutofit/>
          </a:bodyPr>
          <a:lstStyle/>
          <a:p>
            <a:pPr marL="457200" indent="-457200">
              <a:lnSpc>
                <a:spcPct val="150000"/>
              </a:lnSpc>
              <a:buFont typeface="Arial"/>
              <a:buChar char="•"/>
            </a:pPr>
            <a:r>
              <a:rPr lang="es-ES" sz="3600" dirty="0">
                <a:latin typeface="Arial"/>
                <a:cs typeface="Arial"/>
              </a:rPr>
              <a:t>Trabajar juntos
Hacer buenas preguntas
Apoye a su hijo</a:t>
            </a:r>
            <a:endParaRPr lang="en-US" sz="3600" dirty="0"/>
          </a:p>
        </p:txBody>
      </p:sp>
      <p:pic>
        <p:nvPicPr>
          <p:cNvPr id="8" name="Picture 7" descr="Question mark against red wall">
            <a:extLst>
              <a:ext uri="{FF2B5EF4-FFF2-40B4-BE49-F238E27FC236}">
                <a16:creationId xmlns:a16="http://schemas.microsoft.com/office/drawing/2014/main" id="{2EE6D98C-7FB9-26F9-2601-6DCBE52A160B}"/>
              </a:ext>
            </a:extLst>
          </p:cNvPr>
          <p:cNvPicPr>
            <a:picLocks noChangeAspect="1"/>
          </p:cNvPicPr>
          <p:nvPr/>
        </p:nvPicPr>
        <p:blipFill>
          <a:blip r:embed="rId3" cstate="screen">
            <a:extLst>
              <a:ext uri="{28A0092B-C50C-407E-A947-70E740481C1C}">
                <a14:useLocalDpi xmlns:a14="http://schemas.microsoft.com/office/drawing/2010/main"/>
              </a:ext>
            </a:extLst>
          </a:blip>
          <a:srcRect l="21810" t="227" r="464" b="-373"/>
          <a:stretch/>
        </p:blipFill>
        <p:spPr>
          <a:xfrm>
            <a:off x="6523960" y="1834831"/>
            <a:ext cx="4819763" cy="38635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593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dirty="0" err="1">
                <a:latin typeface="Arial"/>
                <a:cs typeface="Arial"/>
              </a:rPr>
              <a:t>Resumen</a:t>
            </a:r>
            <a:endParaRPr lang="en-US" dirty="0"/>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763287"/>
            <a:ext cx="7110558" cy="4934624"/>
          </a:xfrm>
        </p:spPr>
        <p:txBody>
          <a:bodyPr vert="horz" wrap="square" lIns="91440" tIns="45720" rIns="91440" bIns="45720" rtlCol="0" anchor="t">
            <a:noAutofit/>
          </a:bodyPr>
          <a:lstStyle/>
          <a:p>
            <a:pPr marL="457200" indent="-457200">
              <a:lnSpc>
                <a:spcPct val="150000"/>
              </a:lnSpc>
              <a:spcBef>
                <a:spcPts val="0"/>
              </a:spcBef>
              <a:buFont typeface="Arial"/>
              <a:buChar char="•"/>
            </a:pPr>
            <a:r>
              <a:rPr lang="es-ES" sz="3200" dirty="0">
                <a:solidFill>
                  <a:srgbClr val="000000"/>
                </a:solidFill>
                <a:latin typeface="Arial"/>
                <a:ea typeface="Arial"/>
                <a:cs typeface="Arial"/>
              </a:rPr>
              <a:t>Aprender a hablar vs. Aprender a leer/escribir
La ciencia de la lectura
El Enfoque de Alfabetización Estructurada
Preguntas para hacer</a:t>
            </a:r>
            <a:endParaRPr lang="en-US" sz="3200" dirty="0"/>
          </a:p>
        </p:txBody>
      </p:sp>
      <p:pic>
        <p:nvPicPr>
          <p:cNvPr id="6" name="Picture 5" descr="Pastel checklist and pencil">
            <a:extLst>
              <a:ext uri="{FF2B5EF4-FFF2-40B4-BE49-F238E27FC236}">
                <a16:creationId xmlns:a16="http://schemas.microsoft.com/office/drawing/2014/main" id="{E5D54676-F7F6-14E3-4B6A-747CED5E9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2978" y="2633134"/>
            <a:ext cx="3956717" cy="3237314"/>
          </a:xfrm>
          <a:prstGeom prst="rect">
            <a:avLst/>
          </a:prstGeom>
        </p:spPr>
      </p:pic>
    </p:spTree>
    <p:extLst>
      <p:ext uri="{BB962C8B-B14F-4D97-AF65-F5344CB8AC3E}">
        <p14:creationId xmlns:p14="http://schemas.microsoft.com/office/powerpoint/2010/main" val="419881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496191" y="707194"/>
            <a:ext cx="11212327" cy="701731"/>
          </a:xfrm>
        </p:spPr>
        <p:txBody>
          <a:bodyPr/>
          <a:lstStyle/>
          <a:p>
            <a:r>
              <a:rPr lang="es-ES" dirty="0">
                <a:latin typeface="Arial"/>
                <a:cs typeface="Arial"/>
              </a:rPr>
              <a:t>Aprender a hablar: ¡Es natural!</a:t>
            </a:r>
            <a:endParaRPr lang="en-US" dirty="0"/>
          </a:p>
        </p:txBody>
      </p:sp>
      <p:sp>
        <p:nvSpPr>
          <p:cNvPr id="4" name="Rectangle 3">
            <a:extLst>
              <a:ext uri="{FF2B5EF4-FFF2-40B4-BE49-F238E27FC236}">
                <a16:creationId xmlns:a16="http://schemas.microsoft.com/office/drawing/2014/main" id="{CEF6283A-E52B-FB9C-2275-9BAA62688C09}"/>
              </a:ext>
            </a:extLst>
          </p:cNvPr>
          <p:cNvSpPr/>
          <p:nvPr/>
        </p:nvSpPr>
        <p:spPr>
          <a:xfrm>
            <a:off x="0" y="598573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miling baby">
            <a:extLst>
              <a:ext uri="{FF2B5EF4-FFF2-40B4-BE49-F238E27FC236}">
                <a16:creationId xmlns:a16="http://schemas.microsoft.com/office/drawing/2014/main" id="{2B1F4781-5E7D-6D08-45C6-A84A70EDA7E4}"/>
              </a:ext>
            </a:extLst>
          </p:cNvPr>
          <p:cNvPicPr>
            <a:picLocks noChangeAspect="1"/>
          </p:cNvPicPr>
          <p:nvPr/>
        </p:nvPicPr>
        <p:blipFill>
          <a:blip r:embed="rId3" cstate="screen">
            <a:extLst>
              <a:ext uri="{28A0092B-C50C-407E-A947-70E740481C1C}">
                <a14:useLocalDpi xmlns:a14="http://schemas.microsoft.com/office/drawing/2010/main"/>
              </a:ext>
            </a:extLst>
          </a:blip>
          <a:srcRect t="7870" r="-163" b="6132"/>
          <a:stretch/>
        </p:blipFill>
        <p:spPr>
          <a:xfrm>
            <a:off x="2400855" y="1715298"/>
            <a:ext cx="7401033" cy="4377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1349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41248" y="700005"/>
            <a:ext cx="9616440" cy="701731"/>
          </a:xfrm>
        </p:spPr>
        <p:txBody>
          <a:bodyPr/>
          <a:lstStyle/>
          <a:p>
            <a:r>
              <a:rPr lang="en-US" dirty="0" err="1">
                <a:latin typeface="Arial"/>
                <a:cs typeface="Arial"/>
              </a:rPr>
              <a:t>Aprender</a:t>
            </a:r>
            <a:r>
              <a:rPr lang="en-US" dirty="0">
                <a:latin typeface="Arial"/>
                <a:cs typeface="Arial"/>
              </a:rPr>
              <a:t> a leer: El </a:t>
            </a:r>
            <a:r>
              <a:rPr lang="en-US" dirty="0" err="1">
                <a:latin typeface="Arial"/>
                <a:cs typeface="Arial"/>
              </a:rPr>
              <a:t>código</a:t>
            </a:r>
            <a:endParaRPr lang="en-US" dirty="0"/>
          </a:p>
        </p:txBody>
      </p:sp>
      <p:sp>
        <p:nvSpPr>
          <p:cNvPr id="5" name="Rectangle 4">
            <a:extLst>
              <a:ext uri="{FF2B5EF4-FFF2-40B4-BE49-F238E27FC236}">
                <a16:creationId xmlns:a16="http://schemas.microsoft.com/office/drawing/2014/main" id="{812A8CA6-1CE1-BB3F-E8E1-56319EC7F6CD}"/>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By Excavations and Israel Antiquities - [1], Public Domain, https://commons.wikimedia.org/w/index.php?curid=3746228</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Child playing with letters puzzle">
            <a:extLst>
              <a:ext uri="{FF2B5EF4-FFF2-40B4-BE49-F238E27FC236}">
                <a16:creationId xmlns:a16="http://schemas.microsoft.com/office/drawing/2014/main" id="{82218ECC-70FD-86E3-650B-5159E64068EE}"/>
              </a:ext>
            </a:extLst>
          </p:cNvPr>
          <p:cNvPicPr>
            <a:picLocks noChangeAspect="1"/>
          </p:cNvPicPr>
          <p:nvPr/>
        </p:nvPicPr>
        <p:blipFill>
          <a:blip r:embed="rId3" cstate="screen">
            <a:extLst>
              <a:ext uri="{28A0092B-C50C-407E-A947-70E740481C1C}">
                <a14:useLocalDpi xmlns:a14="http://schemas.microsoft.com/office/drawing/2010/main"/>
              </a:ext>
            </a:extLst>
          </a:blip>
          <a:srcRect l="24159" t="6530" r="10694" b="37606"/>
          <a:stretch/>
        </p:blipFill>
        <p:spPr>
          <a:xfrm>
            <a:off x="3916059" y="1632882"/>
            <a:ext cx="7697920" cy="445323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39499C5F-072D-B181-068B-DF414A66B63A}"/>
              </a:ext>
            </a:extLst>
          </p:cNvPr>
          <p:cNvSpPr txBox="1"/>
          <p:nvPr/>
        </p:nvSpPr>
        <p:spPr>
          <a:xfrm>
            <a:off x="1004115" y="3069279"/>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 = </a:t>
            </a:r>
            <a:endParaRPr lang="en-US">
              <a:ea typeface="Calibri" panose="020F0502020204030204"/>
              <a:cs typeface="Calibri" panose="020F0502020204030204"/>
            </a:endParaRPr>
          </a:p>
        </p:txBody>
      </p:sp>
      <p:pic>
        <p:nvPicPr>
          <p:cNvPr id="7" name="Graphic 6" descr="Voice with solid fill">
            <a:extLst>
              <a:ext uri="{FF2B5EF4-FFF2-40B4-BE49-F238E27FC236}">
                <a16:creationId xmlns:a16="http://schemas.microsoft.com/office/drawing/2014/main" id="{EF908EF3-90BB-5998-3025-D1EAA39190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75524" y="3430977"/>
            <a:ext cx="727494" cy="741871"/>
          </a:xfrm>
          <a:prstGeom prst="rect">
            <a:avLst/>
          </a:prstGeom>
        </p:spPr>
      </p:pic>
      <p:sp>
        <p:nvSpPr>
          <p:cNvPr id="8" name="TextBox 7">
            <a:extLst>
              <a:ext uri="{FF2B5EF4-FFF2-40B4-BE49-F238E27FC236}">
                <a16:creationId xmlns:a16="http://schemas.microsoft.com/office/drawing/2014/main" id="{871E9D0E-54C6-BB25-3BA0-4018DDD6A051}"/>
              </a:ext>
            </a:extLst>
          </p:cNvPr>
          <p:cNvSpPr txBox="1"/>
          <p:nvPr/>
        </p:nvSpPr>
        <p:spPr>
          <a:xfrm>
            <a:off x="983987" y="1712057"/>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dirty="0" err="1">
                <a:latin typeface="Arial"/>
                <a:ea typeface="Calibri"/>
                <a:cs typeface="Calibri"/>
              </a:rPr>
              <a:t>alfabeto</a:t>
            </a:r>
            <a:endParaRPr lang="en-US" dirty="0">
              <a:ea typeface="Calibri" panose="020F0502020204030204"/>
              <a:cs typeface="Calibri" panose="020F0502020204030204"/>
            </a:endParaRPr>
          </a:p>
        </p:txBody>
      </p:sp>
      <p:sp>
        <p:nvSpPr>
          <p:cNvPr id="10" name="TextBox 9">
            <a:extLst>
              <a:ext uri="{FF2B5EF4-FFF2-40B4-BE49-F238E27FC236}">
                <a16:creationId xmlns:a16="http://schemas.microsoft.com/office/drawing/2014/main" id="{2F86E210-B1E5-36D2-AEB6-7AE24487114A}"/>
              </a:ext>
            </a:extLst>
          </p:cNvPr>
          <p:cNvSpPr txBox="1"/>
          <p:nvPr/>
        </p:nvSpPr>
        <p:spPr>
          <a:xfrm>
            <a:off x="1006990" y="4438004"/>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dirty="0">
                <a:latin typeface="Arial"/>
                <a:ea typeface="Calibri"/>
                <a:cs typeface="Calibri"/>
              </a:rPr>
              <a:t>casa</a:t>
            </a:r>
            <a:endParaRPr lang="en-US" dirty="0"/>
          </a:p>
        </p:txBody>
      </p:sp>
    </p:spTree>
    <p:extLst>
      <p:ext uri="{BB962C8B-B14F-4D97-AF65-F5344CB8AC3E}">
        <p14:creationId xmlns:p14="http://schemas.microsoft.com/office/powerpoint/2010/main" val="243978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E9B29-3D3F-4413-6FCD-C890E2368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2BF615-ECA2-2B0F-4E6A-2BCE29E2B7F0}"/>
              </a:ext>
            </a:extLst>
          </p:cNvPr>
          <p:cNvSpPr>
            <a:spLocks noGrp="1"/>
          </p:cNvSpPr>
          <p:nvPr>
            <p:ph type="title"/>
          </p:nvPr>
        </p:nvSpPr>
        <p:spPr>
          <a:xfrm>
            <a:off x="877343" y="636686"/>
            <a:ext cx="9616440" cy="701731"/>
          </a:xfrm>
        </p:spPr>
        <p:txBody>
          <a:bodyPr/>
          <a:lstStyle/>
          <a:p>
            <a:r>
              <a:rPr lang="en-US" dirty="0" err="1">
                <a:latin typeface="Arial"/>
                <a:cs typeface="Arial"/>
              </a:rPr>
              <a:t>Actividad</a:t>
            </a:r>
            <a:endParaRPr lang="en-US" dirty="0"/>
          </a:p>
        </p:txBody>
      </p:sp>
      <p:sp>
        <p:nvSpPr>
          <p:cNvPr id="3" name="TextBox 2">
            <a:extLst>
              <a:ext uri="{FF2B5EF4-FFF2-40B4-BE49-F238E27FC236}">
                <a16:creationId xmlns:a16="http://schemas.microsoft.com/office/drawing/2014/main" id="{D7AB1E76-7D5B-E2A5-07EB-B04BA4B832B4}"/>
              </a:ext>
            </a:extLst>
          </p:cNvPr>
          <p:cNvSpPr txBox="1"/>
          <p:nvPr/>
        </p:nvSpPr>
        <p:spPr>
          <a:xfrm>
            <a:off x="841247" y="1436620"/>
            <a:ext cx="7529743" cy="646331"/>
          </a:xfrm>
          <a:prstGeom prst="rect">
            <a:avLst/>
          </a:prstGeom>
          <a:noFill/>
        </p:spPr>
        <p:txBody>
          <a:bodyPr wrap="square" rtlCol="0">
            <a:spAutoFit/>
          </a:bodyPr>
          <a:lstStyle/>
          <a:p>
            <a:pPr lvl="0">
              <a:defRPr/>
            </a:pPr>
            <a:r>
              <a:rPr lang="en-US" sz="3600" dirty="0">
                <a:solidFill>
                  <a:prstClr val="black"/>
                </a:solidFill>
              </a:rPr>
              <a:t>¿</a:t>
            </a:r>
            <a:r>
              <a:rPr lang="en-US" sz="3600" dirty="0" err="1">
                <a:solidFill>
                  <a:prstClr val="black"/>
                </a:solidFill>
              </a:rPr>
              <a:t>Cómo</a:t>
            </a:r>
            <a:r>
              <a:rPr lang="en-US" sz="3600" dirty="0">
                <a:solidFill>
                  <a:prstClr val="black"/>
                </a:solidFill>
              </a:rPr>
              <a:t> </a:t>
            </a:r>
            <a:r>
              <a:rPr lang="en-US" sz="3600" dirty="0" err="1">
                <a:solidFill>
                  <a:prstClr val="black"/>
                </a:solidFill>
              </a:rPr>
              <a:t>dirías</a:t>
            </a:r>
            <a:r>
              <a:rPr lang="en-US" sz="3600" dirty="0">
                <a:solidFill>
                  <a:prstClr val="black"/>
                </a:solidFill>
              </a:rPr>
              <a:t> </a:t>
            </a:r>
            <a:r>
              <a:rPr lang="en-US" sz="3600" dirty="0" err="1">
                <a:solidFill>
                  <a:prstClr val="black"/>
                </a:solidFill>
              </a:rPr>
              <a:t>estas</a:t>
            </a:r>
            <a:r>
              <a:rPr lang="en-US" sz="3600" dirty="0">
                <a:solidFill>
                  <a:prstClr val="black"/>
                </a:solidFill>
              </a:rPr>
              <a:t> palabras?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Adult with rainbow headband under tree thinking with her hand on her chin.">
            <a:extLst>
              <a:ext uri="{FF2B5EF4-FFF2-40B4-BE49-F238E27FC236}">
                <a16:creationId xmlns:a16="http://schemas.microsoft.com/office/drawing/2014/main" id="{9A360983-3192-ECD9-9FA5-C160BE2D1AA6}"/>
              </a:ext>
            </a:extLst>
          </p:cNvPr>
          <p:cNvPicPr>
            <a:picLocks noChangeAspect="1"/>
          </p:cNvPicPr>
          <p:nvPr/>
        </p:nvPicPr>
        <p:blipFill>
          <a:blip r:embed="rId3" cstate="screen">
            <a:extLst>
              <a:ext uri="{28A0092B-C50C-407E-A947-70E740481C1C}">
                <a14:useLocalDpi xmlns:a14="http://schemas.microsoft.com/office/drawing/2010/main"/>
              </a:ext>
            </a:extLst>
          </a:blip>
          <a:srcRect l="24910" r="27356"/>
          <a:stretch/>
        </p:blipFill>
        <p:spPr>
          <a:xfrm>
            <a:off x="7689857" y="811344"/>
            <a:ext cx="3450894" cy="482134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917F80B-9936-CFEC-4A4F-B81C2D122A8A}"/>
              </a:ext>
            </a:extLst>
          </p:cNvPr>
          <p:cNvSpPr txBox="1"/>
          <p:nvPr/>
        </p:nvSpPr>
        <p:spPr>
          <a:xfrm>
            <a:off x="2118571" y="1510012"/>
            <a:ext cx="3287352" cy="113877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1">
              <a:defRPr/>
            </a:pPr>
            <a:r>
              <a:rPr lang="en-US" sz="3200" dirty="0" err="1">
                <a:solidFill>
                  <a:srgbClr val="7030A0"/>
                </a:solidFill>
              </a:rPr>
              <a:t>flimbloaded</a:t>
            </a:r>
            <a:endParaRPr kumimoji="0" lang="en-US" sz="32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8118FB3-890B-7509-1CDE-F7C5D8BC5D1F}"/>
              </a:ext>
            </a:extLst>
          </p:cNvPr>
          <p:cNvSpPr txBox="1"/>
          <p:nvPr/>
        </p:nvSpPr>
        <p:spPr>
          <a:xfrm>
            <a:off x="2358134" y="2637241"/>
            <a:ext cx="2808225" cy="5847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9999"/>
                </a:solidFill>
                <a:effectLst/>
                <a:uLnTx/>
                <a:uFillTx/>
                <a:latin typeface="Calibri" panose="020F0502020204030204"/>
                <a:ea typeface="+mn-ea"/>
                <a:cs typeface="+mn-cs"/>
              </a:rPr>
              <a:t>prevoudle</a:t>
            </a:r>
            <a:endParaRPr kumimoji="0" lang="en-US" sz="3200" b="0" i="0" u="none" strike="noStrike" kern="1200" cap="none" spc="0" normalizeH="0" baseline="0" noProof="0" dirty="0">
              <a:ln>
                <a:noFill/>
              </a:ln>
              <a:solidFill>
                <a:srgbClr val="009999"/>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811E297-F2DE-F73D-0866-CECE67E4EBE8}"/>
              </a:ext>
            </a:extLst>
          </p:cNvPr>
          <p:cNvSpPr txBox="1"/>
          <p:nvPr/>
        </p:nvSpPr>
        <p:spPr>
          <a:xfrm>
            <a:off x="564893" y="3429000"/>
            <a:ext cx="6394705" cy="1200329"/>
          </a:xfrm>
          <a:prstGeom prst="rect">
            <a:avLst/>
          </a:prstGeom>
          <a:noFill/>
        </p:spPr>
        <p:txBody>
          <a:bodyPr wrap="square" rtlCol="0">
            <a:spAutoFit/>
          </a:bodyPr>
          <a:lstStyle/>
          <a:p>
            <a:pPr lvl="0" algn="ctr">
              <a:defRPr/>
            </a:pPr>
            <a:r>
              <a:rPr lang="es-ES" sz="3600" dirty="0">
                <a:solidFill>
                  <a:prstClr val="black"/>
                </a:solidFill>
              </a:rPr>
              <a:t>¿Cómo estás trabajando para descifrar estas palabras?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1F249252-B1EB-3843-3AD7-B3FBE26EE4AE}"/>
              </a:ext>
            </a:extLst>
          </p:cNvPr>
          <p:cNvSpPr txBox="1"/>
          <p:nvPr/>
        </p:nvSpPr>
        <p:spPr>
          <a:xfrm>
            <a:off x="1972050" y="5183326"/>
            <a:ext cx="3260348" cy="584775"/>
          </a:xfrm>
          <a:prstGeom prst="rect">
            <a:avLst/>
          </a:prstGeom>
          <a:noFill/>
        </p:spPr>
        <p:txBody>
          <a:bodyPr wrap="square" rtlCol="0">
            <a:spAutoFit/>
          </a:bodyPr>
          <a:lstStyle/>
          <a:p>
            <a:pPr lvl="1">
              <a:defRPr/>
            </a:pPr>
            <a:r>
              <a:rPr lang="en-US" sz="3200" u="sng" dirty="0" err="1">
                <a:solidFill>
                  <a:srgbClr val="EE8640"/>
                </a:solidFill>
              </a:rPr>
              <a:t>comunicable</a:t>
            </a:r>
            <a:endParaRPr kumimoji="0" lang="en-US" sz="3200" b="0" i="0" u="sng" strike="noStrike" kern="1200" cap="none" spc="0" normalizeH="0" baseline="0" noProof="0" dirty="0">
              <a:ln>
                <a:noFill/>
              </a:ln>
              <a:solidFill>
                <a:srgbClr val="EE8640"/>
              </a:solidFill>
              <a:effectLst/>
              <a:uLnTx/>
              <a:uFillTx/>
              <a:latin typeface="Calibri" panose="020F0502020204030204"/>
            </a:endParaRPr>
          </a:p>
        </p:txBody>
      </p:sp>
    </p:spTree>
    <p:extLst>
      <p:ext uri="{BB962C8B-B14F-4D97-AF65-F5344CB8AC3E}">
        <p14:creationId xmlns:p14="http://schemas.microsoft.com/office/powerpoint/2010/main" val="10077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dirty="0" err="1">
                <a:latin typeface="Arial"/>
                <a:cs typeface="Arial"/>
              </a:rPr>
              <a:t>Enseñanza</a:t>
            </a:r>
            <a:r>
              <a:rPr lang="en-US" dirty="0">
                <a:latin typeface="Arial"/>
                <a:cs typeface="Arial"/>
              </a:rPr>
              <a:t> de la </a:t>
            </a:r>
            <a:r>
              <a:rPr lang="en-US" dirty="0" err="1">
                <a:latin typeface="Arial"/>
                <a:cs typeface="Arial"/>
              </a:rPr>
              <a:t>lectura</a:t>
            </a:r>
            <a:endParaRPr lang="en-US" dirty="0"/>
          </a:p>
        </p:txBody>
      </p:sp>
      <p:sp>
        <p:nvSpPr>
          <p:cNvPr id="5" name="Content Placeholder 2">
            <a:extLst>
              <a:ext uri="{FF2B5EF4-FFF2-40B4-BE49-F238E27FC236}">
                <a16:creationId xmlns:a16="http://schemas.microsoft.com/office/drawing/2014/main" id="{B33587FC-D6E7-8E36-6139-F89D738B132F}"/>
              </a:ext>
            </a:extLst>
          </p:cNvPr>
          <p:cNvSpPr>
            <a:spLocks noGrp="1"/>
          </p:cNvSpPr>
          <p:nvPr>
            <p:ph idx="1"/>
          </p:nvPr>
        </p:nvSpPr>
        <p:spPr>
          <a:xfrm>
            <a:off x="674403" y="2127664"/>
            <a:ext cx="4981246" cy="3458143"/>
          </a:xfrm>
        </p:spPr>
        <p:txBody>
          <a:bodyPr vert="horz" wrap="square" lIns="91440" tIns="45720" rIns="91440" bIns="45720" rtlCol="0" anchor="t">
            <a:noAutofit/>
          </a:bodyPr>
          <a:lstStyle/>
          <a:p>
            <a:pPr marL="571500" indent="-571500">
              <a:lnSpc>
                <a:spcPct val="150000"/>
              </a:lnSpc>
              <a:buChar char="•"/>
            </a:pPr>
            <a:r>
              <a:rPr lang="en-US" sz="4000" dirty="0">
                <a:latin typeface="Arial"/>
                <a:cs typeface="Arial"/>
              </a:rPr>
              <a:t>Letras y </a:t>
            </a:r>
            <a:r>
              <a:rPr lang="en-US" sz="4000" dirty="0" err="1">
                <a:latin typeface="Arial"/>
                <a:cs typeface="Arial"/>
              </a:rPr>
              <a:t>sonidos</a:t>
            </a:r>
            <a:endParaRPr lang="en-US" sz="4000" dirty="0"/>
          </a:p>
          <a:p>
            <a:pPr>
              <a:lnSpc>
                <a:spcPct val="150000"/>
              </a:lnSpc>
            </a:pPr>
            <a:r>
              <a:rPr lang="en-US" sz="4000" dirty="0">
                <a:latin typeface="Arial"/>
                <a:cs typeface="Arial"/>
              </a:rPr>
              <a:t>    vs.</a:t>
            </a:r>
            <a:endParaRPr lang="en-US" sz="4000" dirty="0"/>
          </a:p>
          <a:p>
            <a:pPr marL="571500" indent="-571500">
              <a:lnSpc>
                <a:spcPct val="150000"/>
              </a:lnSpc>
              <a:buChar char="•"/>
            </a:pPr>
            <a:r>
              <a:rPr lang="en-US" sz="4000" dirty="0">
                <a:latin typeface="Arial"/>
                <a:cs typeface="Arial"/>
              </a:rPr>
              <a:t>Palabra entera</a:t>
            </a:r>
            <a:endParaRPr lang="en-US" sz="4000" dirty="0"/>
          </a:p>
        </p:txBody>
      </p:sp>
      <p:sp>
        <p:nvSpPr>
          <p:cNvPr id="6" name="Rectangle 5">
            <a:extLst>
              <a:ext uri="{FF2B5EF4-FFF2-40B4-BE49-F238E27FC236}">
                <a16:creationId xmlns:a16="http://schemas.microsoft.com/office/drawing/2014/main" id="{346954A1-6786-7508-D7A2-0FD6C39A1766}"/>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Father reading to his child">
            <a:extLst>
              <a:ext uri="{FF2B5EF4-FFF2-40B4-BE49-F238E27FC236}">
                <a16:creationId xmlns:a16="http://schemas.microsoft.com/office/drawing/2014/main" id="{18C98872-4A38-DC3E-9205-BF6F15A512BC}"/>
              </a:ext>
            </a:extLst>
          </p:cNvPr>
          <p:cNvPicPr>
            <a:picLocks noChangeAspect="1"/>
          </p:cNvPicPr>
          <p:nvPr/>
        </p:nvPicPr>
        <p:blipFill>
          <a:blip r:embed="rId3" cstate="screen">
            <a:extLst>
              <a:ext uri="{28A0092B-C50C-407E-A947-70E740481C1C}">
                <a14:useLocalDpi xmlns:a14="http://schemas.microsoft.com/office/drawing/2010/main"/>
              </a:ext>
            </a:extLst>
          </a:blip>
          <a:srcRect l="11940" r="8436"/>
          <a:stretch/>
        </p:blipFill>
        <p:spPr>
          <a:xfrm>
            <a:off x="5907314" y="1713780"/>
            <a:ext cx="5312229" cy="43002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609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8" name="Rectangle 3497">
            <a:extLst>
              <a:ext uri="{FF2B5EF4-FFF2-40B4-BE49-F238E27FC236}">
                <a16:creationId xmlns:a16="http://schemas.microsoft.com/office/drawing/2014/main" id="{B0C647FE-C075-2A68-546A-20AC994171DA}"/>
              </a:ext>
            </a:extLst>
          </p:cNvPr>
          <p:cNvSpPr/>
          <p:nvPr/>
        </p:nvSpPr>
        <p:spPr>
          <a:xfrm>
            <a:off x="0" y="5712568"/>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740606" y="714382"/>
            <a:ext cx="9616440" cy="701731"/>
          </a:xfrm>
        </p:spPr>
        <p:txBody>
          <a:bodyPr/>
          <a:lstStyle/>
          <a:p>
            <a:r>
              <a:rPr lang="en-US" dirty="0" err="1">
                <a:latin typeface="Arial"/>
                <a:cs typeface="Arial"/>
              </a:rPr>
              <a:t>Enseñanza</a:t>
            </a:r>
            <a:r>
              <a:rPr lang="en-US" dirty="0">
                <a:latin typeface="Arial"/>
                <a:cs typeface="Arial"/>
              </a:rPr>
              <a:t> de la </a:t>
            </a:r>
            <a:r>
              <a:rPr lang="en-US" dirty="0" err="1">
                <a:latin typeface="Arial"/>
                <a:cs typeface="Arial"/>
              </a:rPr>
              <a:t>lectura</a:t>
            </a:r>
            <a:endParaRPr lang="en-US" dirty="0"/>
          </a:p>
        </p:txBody>
      </p:sp>
      <p:graphicFrame>
        <p:nvGraphicFramePr>
          <p:cNvPr id="20" name="Content Placeholder 19">
            <a:extLst>
              <a:ext uri="{FF2B5EF4-FFF2-40B4-BE49-F238E27FC236}">
                <a16:creationId xmlns:a16="http://schemas.microsoft.com/office/drawing/2014/main" id="{EED90316-C569-C432-39C1-D0C19AB959F5}"/>
              </a:ext>
            </a:extLst>
          </p:cNvPr>
          <p:cNvGraphicFramePr>
            <a:graphicFrameLocks noGrp="1"/>
          </p:cNvGraphicFramePr>
          <p:nvPr>
            <p:ph idx="1"/>
            <p:extLst>
              <p:ext uri="{D42A27DB-BD31-4B8C-83A1-F6EECF244321}">
                <p14:modId xmlns:p14="http://schemas.microsoft.com/office/powerpoint/2010/main" val="2519458702"/>
              </p:ext>
            </p:extLst>
          </p:nvPr>
        </p:nvGraphicFramePr>
        <p:xfrm>
          <a:off x="923935" y="2521147"/>
          <a:ext cx="9617075" cy="2622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46" name="Picture 3045" descr="Jeanne Chall, researcher in the 1960s who found the alphabetic code to be important for learning to read. ">
            <a:extLst>
              <a:ext uri="{FF2B5EF4-FFF2-40B4-BE49-F238E27FC236}">
                <a16:creationId xmlns:a16="http://schemas.microsoft.com/office/drawing/2014/main" id="{F4AA649E-EE81-8C8B-0A91-A33E3652BBB7}"/>
              </a:ext>
            </a:extLst>
          </p:cNvPr>
          <p:cNvPicPr>
            <a:picLocks noChangeAspect="1"/>
          </p:cNvPicPr>
          <p:nvPr/>
        </p:nvPicPr>
        <p:blipFill>
          <a:blip r:embed="rId8" cstate="screen">
            <a:extLst>
              <a:ext uri="{28A0092B-C50C-407E-A947-70E740481C1C}">
                <a14:useLocalDpi xmlns:a14="http://schemas.microsoft.com/office/drawing/2010/main"/>
              </a:ext>
            </a:extLst>
          </a:blip>
          <a:srcRect l="2317" t="7921" r="26692" b="39109"/>
          <a:stretch/>
        </p:blipFill>
        <p:spPr>
          <a:xfrm>
            <a:off x="5175460" y="1749308"/>
            <a:ext cx="1027652" cy="1142709"/>
          </a:xfrm>
          <a:prstGeom prst="rect">
            <a:avLst/>
          </a:prstGeom>
          <a:ln>
            <a:noFill/>
          </a:ln>
          <a:effectLst>
            <a:outerShdw blurRad="292100" dist="139700" dir="2700000" algn="tl" rotWithShape="0">
              <a:srgbClr val="333333">
                <a:alpha val="65000"/>
              </a:srgbClr>
            </a:outerShdw>
          </a:effectLst>
        </p:spPr>
      </p:pic>
      <p:pic>
        <p:nvPicPr>
          <p:cNvPr id="3269" name="Picture 3268" descr="A diagram of three circles, showing the three ways to look at words, meaning, structure, visual features.&#10;&#10;">
            <a:extLst>
              <a:ext uri="{FF2B5EF4-FFF2-40B4-BE49-F238E27FC236}">
                <a16:creationId xmlns:a16="http://schemas.microsoft.com/office/drawing/2014/main" id="{AC071348-6A3B-15F9-B41E-2503A76BC3A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56098" y="4656857"/>
            <a:ext cx="1851806" cy="1498057"/>
          </a:xfrm>
          <a:prstGeom prst="rect">
            <a:avLst/>
          </a:prstGeom>
          <a:ln>
            <a:noFill/>
          </a:ln>
          <a:effectLst>
            <a:outerShdw blurRad="190500" algn="tl" rotWithShape="0">
              <a:srgbClr val="000000">
                <a:alpha val="70000"/>
              </a:srgbClr>
            </a:outerShdw>
          </a:effectLst>
        </p:spPr>
      </p:pic>
      <p:sp>
        <p:nvSpPr>
          <p:cNvPr id="4482" name="TextBox 4481" descr="whole word text box">
            <a:extLst>
              <a:ext uri="{FF2B5EF4-FFF2-40B4-BE49-F238E27FC236}">
                <a16:creationId xmlns:a16="http://schemas.microsoft.com/office/drawing/2014/main" id="{00F3CBBD-4978-49F1-D50D-4D5C2677006E}"/>
              </a:ext>
            </a:extLst>
          </p:cNvPr>
          <p:cNvSpPr txBox="1"/>
          <p:nvPr/>
        </p:nvSpPr>
        <p:spPr>
          <a:xfrm>
            <a:off x="2088514" y="1636547"/>
            <a:ext cx="1922367" cy="954107"/>
          </a:xfrm>
          <a:prstGeom prst="rect">
            <a:avLst/>
          </a:prstGeom>
          <a:solidFill>
            <a:schemeClr val="bg1"/>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tx1">
                    <a:lumMod val="76000"/>
                    <a:lumOff val="24000"/>
                  </a:schemeClr>
                </a:solidFill>
                <a:latin typeface="Arial"/>
                <a:ea typeface="Calibri"/>
                <a:cs typeface="Calibri"/>
              </a:rPr>
              <a:t>Palabra completa</a:t>
            </a:r>
            <a:endParaRPr lang="en-US" sz="2800" b="1" dirty="0">
              <a:solidFill>
                <a:schemeClr val="tx1">
                  <a:lumMod val="76000"/>
                  <a:lumOff val="24000"/>
                </a:schemeClr>
              </a:solidFill>
              <a:latin typeface="Arial"/>
              <a:cs typeface="Arial"/>
            </a:endParaRPr>
          </a:p>
        </p:txBody>
      </p:sp>
      <p:pic>
        <p:nvPicPr>
          <p:cNvPr id="3273" name="Picture 3272" descr="A book cover of the book &quot;Why Johnny Can't Read&quot; &#10;&#10;">
            <a:extLst>
              <a:ext uri="{FF2B5EF4-FFF2-40B4-BE49-F238E27FC236}">
                <a16:creationId xmlns:a16="http://schemas.microsoft.com/office/drawing/2014/main" id="{B9578B71-52D1-F19C-1E3D-D6659B15AF2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23082" y="4671741"/>
            <a:ext cx="1048291" cy="1511422"/>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0E484161-3583-8D9B-49B5-18CD1ACEBF3B}"/>
              </a:ext>
            </a:extLst>
          </p:cNvPr>
          <p:cNvSpPr/>
          <p:nvPr/>
        </p:nvSpPr>
        <p:spPr>
          <a:xfrm>
            <a:off x="8580739" y="1931728"/>
            <a:ext cx="2031224" cy="1178838"/>
          </a:xfrm>
          <a:prstGeom prst="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rial" panose="020B0604020202020204" pitchFamily="34" charset="0"/>
                <a:cs typeface="Arial" panose="020B0604020202020204" pitchFamily="34" charset="0"/>
              </a:rPr>
              <a:t>Panel Nacional de Lectura</a:t>
            </a:r>
          </a:p>
        </p:txBody>
      </p:sp>
    </p:spTree>
    <p:extLst>
      <p:ext uri="{BB962C8B-B14F-4D97-AF65-F5344CB8AC3E}">
        <p14:creationId xmlns:p14="http://schemas.microsoft.com/office/powerpoint/2010/main" val="299764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758116" y="1925259"/>
            <a:ext cx="4798941" cy="3712956"/>
          </a:xfrm>
        </p:spPr>
        <p:txBody>
          <a:bodyPr vert="horz" wrap="square" lIns="91440" tIns="45720" rIns="91440" bIns="45720" rtlCol="0" anchor="t">
            <a:noAutofit/>
          </a:bodyPr>
          <a:lstStyle/>
          <a:p>
            <a:pPr marL="342900" indent="-342900">
              <a:lnSpc>
                <a:spcPct val="100000"/>
              </a:lnSpc>
              <a:buChar char="•"/>
            </a:pPr>
            <a:r>
              <a:rPr lang="es-ES" sz="3600" dirty="0">
                <a:latin typeface="Arial"/>
                <a:cs typeface="Poppins"/>
              </a:rPr>
              <a:t>Escuche y oiga 
Sonido de letras 
Practicar
Palabras nuevas 
Comprensión</a:t>
            </a:r>
            <a:endParaRPr lang="en-US" sz="3600" dirty="0">
              <a:latin typeface="Arial"/>
              <a:cs typeface="Poppins"/>
            </a:endParaRPr>
          </a:p>
        </p:txBody>
      </p:sp>
      <p:sp>
        <p:nvSpPr>
          <p:cNvPr id="4" name="Title 1">
            <a:extLst>
              <a:ext uri="{FF2B5EF4-FFF2-40B4-BE49-F238E27FC236}">
                <a16:creationId xmlns:a16="http://schemas.microsoft.com/office/drawing/2014/main" id="{26BBB0CD-88CF-3844-9566-B8554EA9ADFA}"/>
              </a:ext>
            </a:extLst>
          </p:cNvPr>
          <p:cNvSpPr>
            <a:spLocks noGrp="1"/>
          </p:cNvSpPr>
          <p:nvPr>
            <p:ph type="title"/>
          </p:nvPr>
        </p:nvSpPr>
        <p:spPr>
          <a:xfrm>
            <a:off x="752896" y="780704"/>
            <a:ext cx="9616440" cy="701731"/>
          </a:xfrm>
        </p:spPr>
        <p:txBody>
          <a:bodyPr/>
          <a:lstStyle/>
          <a:p>
            <a:r>
              <a:rPr lang="en-US" dirty="0">
                <a:latin typeface="Arial"/>
                <a:cs typeface="Arial"/>
              </a:rPr>
              <a:t>Cinco </a:t>
            </a:r>
            <a:r>
              <a:rPr lang="en-US" dirty="0" err="1">
                <a:latin typeface="Arial"/>
                <a:cs typeface="Arial"/>
              </a:rPr>
              <a:t>cosas</a:t>
            </a:r>
            <a:endParaRPr lang="en-US" dirty="0"/>
          </a:p>
        </p:txBody>
      </p:sp>
      <p:sp>
        <p:nvSpPr>
          <p:cNvPr id="7" name="Rectangle 6">
            <a:extLst>
              <a:ext uri="{FF2B5EF4-FFF2-40B4-BE49-F238E27FC236}">
                <a16:creationId xmlns:a16="http://schemas.microsoft.com/office/drawing/2014/main" id="{2C7F8ED7-E645-7E04-5413-A00542839A11}"/>
              </a:ext>
            </a:extLst>
          </p:cNvPr>
          <p:cNvSpPr/>
          <p:nvPr/>
        </p:nvSpPr>
        <p:spPr>
          <a:xfrm>
            <a:off x="0" y="578445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National reading panel logo of a child reading in a house&#10;&#10;">
            <a:extLst>
              <a:ext uri="{FF2B5EF4-FFF2-40B4-BE49-F238E27FC236}">
                <a16:creationId xmlns:a16="http://schemas.microsoft.com/office/drawing/2014/main" id="{BBD3B6CB-BC79-F1EA-AB89-E4EF36A3285C}"/>
              </a:ext>
            </a:extLst>
          </p:cNvPr>
          <p:cNvPicPr>
            <a:picLocks noChangeAspect="1"/>
          </p:cNvPicPr>
          <p:nvPr/>
        </p:nvPicPr>
        <p:blipFill>
          <a:blip r:embed="rId3"/>
          <a:stretch>
            <a:fillRect/>
          </a:stretch>
        </p:blipFill>
        <p:spPr>
          <a:xfrm>
            <a:off x="7456457" y="625235"/>
            <a:ext cx="1333500" cy="1466850"/>
          </a:xfrm>
          <a:prstGeom prst="rect">
            <a:avLst/>
          </a:prstGeom>
        </p:spPr>
      </p:pic>
      <p:sp>
        <p:nvSpPr>
          <p:cNvPr id="6" name="Rectangle 5">
            <a:extLst>
              <a:ext uri="{FF2B5EF4-FFF2-40B4-BE49-F238E27FC236}">
                <a16:creationId xmlns:a16="http://schemas.microsoft.com/office/drawing/2014/main" id="{55A300C0-74DC-1253-B7A1-A8E83B51232C}"/>
              </a:ext>
            </a:extLst>
          </p:cNvPr>
          <p:cNvSpPr/>
          <p:nvPr/>
        </p:nvSpPr>
        <p:spPr>
          <a:xfrm>
            <a:off x="6682580" y="2457722"/>
            <a:ext cx="3262918" cy="2045301"/>
          </a:xfrm>
          <a:prstGeom prst="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Arial" panose="020B0604020202020204" pitchFamily="34" charset="0"/>
                <a:cs typeface="Arial" panose="020B0604020202020204" pitchFamily="34" charset="0"/>
              </a:rPr>
              <a:t>Panel Nacional de Lectura</a:t>
            </a:r>
          </a:p>
        </p:txBody>
      </p:sp>
    </p:spTree>
    <p:extLst>
      <p:ext uri="{BB962C8B-B14F-4D97-AF65-F5344CB8AC3E}">
        <p14:creationId xmlns:p14="http://schemas.microsoft.com/office/powerpoint/2010/main" val="427919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BADD-AAE5-2E13-3059-D8BC1A8F9F1C}"/>
              </a:ext>
            </a:extLst>
          </p:cNvPr>
          <p:cNvSpPr>
            <a:spLocks noGrp="1"/>
          </p:cNvSpPr>
          <p:nvPr>
            <p:ph type="title"/>
          </p:nvPr>
        </p:nvSpPr>
        <p:spPr>
          <a:xfrm>
            <a:off x="841248" y="843778"/>
            <a:ext cx="9616440" cy="701731"/>
          </a:xfrm>
        </p:spPr>
        <p:txBody>
          <a:bodyPr/>
          <a:lstStyle/>
          <a:p>
            <a:r>
              <a:rPr lang="es-ES" dirty="0"/>
              <a:t>¿Qué es la Ciencia de la Lectura?</a:t>
            </a:r>
            <a:endParaRPr lang="en-US" dirty="0"/>
          </a:p>
        </p:txBody>
      </p:sp>
      <p:pic>
        <p:nvPicPr>
          <p:cNvPr id="9" name="Picture 8" descr="two women neurologists looking at MRI of the brain">
            <a:extLst>
              <a:ext uri="{FF2B5EF4-FFF2-40B4-BE49-F238E27FC236}">
                <a16:creationId xmlns:a16="http://schemas.microsoft.com/office/drawing/2014/main" id="{52E92C2E-6D1B-3402-53AC-717EE78431B3}"/>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380" y="3423783"/>
            <a:ext cx="4072604" cy="2750753"/>
          </a:xfrm>
          <a:prstGeom prst="rect">
            <a:avLst/>
          </a:prstGeom>
          <a:ln>
            <a:noFill/>
          </a:ln>
          <a:effectLst>
            <a:outerShdw blurRad="292100" dist="139700" dir="2700000" algn="tl" rotWithShape="0">
              <a:srgbClr val="333333">
                <a:alpha val="65000"/>
              </a:srgbClr>
            </a:outerShdw>
          </a:effectLst>
        </p:spPr>
      </p:pic>
      <p:pic>
        <p:nvPicPr>
          <p:cNvPr id="12" name="Picture 11" descr="Psychologist working with a child playing with blocks">
            <a:extLst>
              <a:ext uri="{FF2B5EF4-FFF2-40B4-BE49-F238E27FC236}">
                <a16:creationId xmlns:a16="http://schemas.microsoft.com/office/drawing/2014/main" id="{519016F5-635F-8BEC-716C-712CCA4782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49952" y="1645995"/>
            <a:ext cx="3930939" cy="2723876"/>
          </a:xfrm>
          <a:prstGeom prst="rect">
            <a:avLst/>
          </a:prstGeom>
          <a:ln>
            <a:noFill/>
          </a:ln>
          <a:effectLst>
            <a:outerShdw blurRad="292100" dist="139700" dir="2700000" algn="tl" rotWithShape="0">
              <a:srgbClr val="333333">
                <a:alpha val="65000"/>
              </a:srgbClr>
            </a:outerShdw>
          </a:effectLst>
        </p:spPr>
      </p:pic>
      <p:pic>
        <p:nvPicPr>
          <p:cNvPr id="13" name="Picture 12" descr="African American male teacher with students behind him, smiling in his middle school classroom">
            <a:extLst>
              <a:ext uri="{FF2B5EF4-FFF2-40B4-BE49-F238E27FC236}">
                <a16:creationId xmlns:a16="http://schemas.microsoft.com/office/drawing/2014/main" id="{D03037F3-1C9F-0FB8-0308-D176487953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35587" y="3429211"/>
            <a:ext cx="4190579" cy="2756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935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erson in a library carrying a very tall stack of research books">
            <a:extLst>
              <a:ext uri="{FF2B5EF4-FFF2-40B4-BE49-F238E27FC236}">
                <a16:creationId xmlns:a16="http://schemas.microsoft.com/office/drawing/2014/main" id="{D06E4CBD-DA2A-00FF-BE3F-0E93DC4D9723}"/>
              </a:ext>
            </a:extLst>
          </p:cNvPr>
          <p:cNvPicPr>
            <a:picLocks noChangeAspect="1"/>
          </p:cNvPicPr>
          <p:nvPr/>
        </p:nvPicPr>
        <p:blipFill>
          <a:blip r:embed="rId3" cstate="screen">
            <a:extLst>
              <a:ext uri="{28A0092B-C50C-407E-A947-70E740481C1C}">
                <a14:useLocalDpi xmlns:a14="http://schemas.microsoft.com/office/drawing/2010/main"/>
              </a:ext>
            </a:extLst>
          </a:blip>
          <a:srcRect l="24768" t="8414" r="3096" b="-6047"/>
          <a:stretch/>
        </p:blipFill>
        <p:spPr>
          <a:xfrm>
            <a:off x="8197102" y="977337"/>
            <a:ext cx="2750494" cy="4909508"/>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0578443C-4552-4CB0-CD30-FAABFB5462F8}"/>
              </a:ext>
            </a:extLst>
          </p:cNvPr>
          <p:cNvSpPr txBox="1">
            <a:spLocks/>
          </p:cNvSpPr>
          <p:nvPr/>
        </p:nvSpPr>
        <p:spPr>
          <a:xfrm>
            <a:off x="927608" y="975333"/>
            <a:ext cx="8610025" cy="984391"/>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4400" b="1" dirty="0">
                <a:solidFill>
                  <a:srgbClr val="26686D"/>
                </a:solidFill>
                <a:latin typeface="Arial"/>
                <a:cs typeface="Arial"/>
              </a:rPr>
              <a:t>La ciencia de la lectura</a:t>
            </a:r>
            <a:endParaRPr lang="en-US" sz="4400" b="1" i="1" u="sng" dirty="0">
              <a:solidFill>
                <a:srgbClr val="26686D"/>
              </a:solidFill>
            </a:endParaRPr>
          </a:p>
          <a:p>
            <a:pPr marL="457200" indent="-457200">
              <a:buChar char="•"/>
            </a:pPr>
            <a:endParaRPr lang="en-US" sz="3600" dirty="0"/>
          </a:p>
        </p:txBody>
      </p:sp>
      <p:sp>
        <p:nvSpPr>
          <p:cNvPr id="4" name="Content Placeholder 2">
            <a:extLst>
              <a:ext uri="{FF2B5EF4-FFF2-40B4-BE49-F238E27FC236}">
                <a16:creationId xmlns:a16="http://schemas.microsoft.com/office/drawing/2014/main" id="{103E1791-8B00-E389-6A2B-B23548D39B7E}"/>
              </a:ext>
            </a:extLst>
          </p:cNvPr>
          <p:cNvSpPr txBox="1">
            <a:spLocks/>
          </p:cNvSpPr>
          <p:nvPr/>
        </p:nvSpPr>
        <p:spPr>
          <a:xfrm>
            <a:off x="917028" y="1965154"/>
            <a:ext cx="7438039" cy="978129"/>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s-ES" sz="3600" i="1" dirty="0">
                <a:latin typeface="Arial"/>
                <a:cs typeface="Arial"/>
              </a:rPr>
              <a:t>no</a:t>
            </a:r>
            <a:r>
              <a:rPr lang="es-ES" sz="3600" dirty="0">
                <a:latin typeface="Arial"/>
                <a:cs typeface="Arial"/>
              </a:rPr>
              <a:t> es un libro que se pueda leer</a:t>
            </a:r>
            <a:endParaRPr lang="en-US" sz="3600" dirty="0">
              <a:latin typeface="Arial"/>
              <a:cs typeface="Arial"/>
            </a:endParaRPr>
          </a:p>
        </p:txBody>
      </p:sp>
      <p:sp>
        <p:nvSpPr>
          <p:cNvPr id="7" name="Content Placeholder 2">
            <a:extLst>
              <a:ext uri="{FF2B5EF4-FFF2-40B4-BE49-F238E27FC236}">
                <a16:creationId xmlns:a16="http://schemas.microsoft.com/office/drawing/2014/main" id="{32DE4AF3-B3F7-1528-A0E4-5EFE49DF0577}"/>
              </a:ext>
            </a:extLst>
          </p:cNvPr>
          <p:cNvSpPr txBox="1">
            <a:spLocks/>
          </p:cNvSpPr>
          <p:nvPr/>
        </p:nvSpPr>
        <p:spPr>
          <a:xfrm>
            <a:off x="925654" y="4489818"/>
            <a:ext cx="7509926" cy="2042053"/>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s-ES" sz="3600" dirty="0">
                <a:latin typeface="Arial"/>
                <a:cs typeface="Arial"/>
              </a:rPr>
              <a:t>nos muestra la mejor manera de enseñar</a:t>
            </a:r>
            <a:endParaRPr lang="en-US" sz="3600" dirty="0">
              <a:latin typeface="Arial"/>
              <a:cs typeface="Arial"/>
            </a:endParaRPr>
          </a:p>
        </p:txBody>
      </p:sp>
      <p:sp>
        <p:nvSpPr>
          <p:cNvPr id="3" name="Content Placeholder 2">
            <a:extLst>
              <a:ext uri="{FF2B5EF4-FFF2-40B4-BE49-F238E27FC236}">
                <a16:creationId xmlns:a16="http://schemas.microsoft.com/office/drawing/2014/main" id="{28F9CE43-E811-AC70-B6B9-AE938537ADAC}"/>
              </a:ext>
            </a:extLst>
          </p:cNvPr>
          <p:cNvSpPr txBox="1">
            <a:spLocks/>
          </p:cNvSpPr>
          <p:nvPr/>
        </p:nvSpPr>
        <p:spPr>
          <a:xfrm>
            <a:off x="911277" y="2937064"/>
            <a:ext cx="7509926" cy="1035638"/>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s-ES" sz="3600" dirty="0">
                <a:latin typeface="Arial"/>
                <a:cs typeface="Arial"/>
              </a:rPr>
              <a:t>no se trata </a:t>
            </a:r>
            <a:r>
              <a:rPr lang="es-ES" sz="3600" i="1" dirty="0">
                <a:latin typeface="Arial"/>
                <a:cs typeface="Arial"/>
              </a:rPr>
              <a:t>solo</a:t>
            </a:r>
            <a:r>
              <a:rPr lang="es-ES" sz="3600" dirty="0">
                <a:latin typeface="Arial"/>
                <a:cs typeface="Arial"/>
              </a:rPr>
              <a:t> de letras y sonidos</a:t>
            </a:r>
            <a:endParaRPr lang="en-US" sz="3600" dirty="0">
              <a:latin typeface="Arial"/>
              <a:cs typeface="Arial"/>
            </a:endParaRPr>
          </a:p>
        </p:txBody>
      </p:sp>
    </p:spTree>
    <p:extLst>
      <p:ext uri="{BB962C8B-B14F-4D97-AF65-F5344CB8AC3E}">
        <p14:creationId xmlns:p14="http://schemas.microsoft.com/office/powerpoint/2010/main" val="56182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5C8B9F-3D7F-DA29-2127-C4E9B55FC2C6}"/>
              </a:ext>
            </a:extLst>
          </p:cNvPr>
          <p:cNvSpPr/>
          <p:nvPr/>
        </p:nvSpPr>
        <p:spPr>
          <a:xfrm>
            <a:off x="0" y="686275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4029" y="729185"/>
            <a:ext cx="6005838" cy="1089529"/>
          </a:xfrm>
        </p:spPr>
        <p:txBody>
          <a:bodyPr/>
          <a:lstStyle/>
          <a:p>
            <a:r>
              <a:rPr lang="en-US" sz="3600" dirty="0" err="1">
                <a:latin typeface="Arial"/>
                <a:cs typeface="Arial"/>
              </a:rPr>
              <a:t>Alfabetización</a:t>
            </a:r>
            <a:r>
              <a:rPr lang="en-US" sz="3600" dirty="0">
                <a:latin typeface="Arial"/>
                <a:cs typeface="Arial"/>
              </a:rPr>
              <a:t> </a:t>
            </a:r>
            <a:r>
              <a:rPr lang="en-US" sz="3600" dirty="0" err="1">
                <a:latin typeface="Arial"/>
                <a:cs typeface="Arial"/>
              </a:rPr>
              <a:t>estructurada</a:t>
            </a:r>
            <a:endParaRPr lang="en-US" sz="3600" b="1" dirty="0">
              <a:latin typeface="Arial"/>
              <a:cs typeface="Arial"/>
            </a:endParaRPr>
          </a:p>
        </p:txBody>
      </p:sp>
      <p:sp>
        <p:nvSpPr>
          <p:cNvPr id="3" name="TextBox 2">
            <a:extLst>
              <a:ext uri="{FF2B5EF4-FFF2-40B4-BE49-F238E27FC236}">
                <a16:creationId xmlns:a16="http://schemas.microsoft.com/office/drawing/2014/main" id="{C4E462D0-FC43-B9E2-4F4C-2FE736213527}"/>
              </a:ext>
            </a:extLst>
          </p:cNvPr>
          <p:cNvSpPr txBox="1"/>
          <p:nvPr/>
        </p:nvSpPr>
        <p:spPr>
          <a:xfrm>
            <a:off x="856800" y="2252750"/>
            <a:ext cx="471272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a:latin typeface="Arial"/>
                <a:ea typeface="Calibri"/>
                <a:cs typeface="Calibri"/>
              </a:rPr>
              <a:t>Como </a:t>
            </a:r>
            <a:r>
              <a:rPr lang="en-US" sz="3600" dirty="0" err="1">
                <a:latin typeface="Arial"/>
                <a:ea typeface="Calibri"/>
                <a:cs typeface="Calibri"/>
              </a:rPr>
              <a:t>una</a:t>
            </a:r>
            <a:r>
              <a:rPr lang="en-US" sz="3600" dirty="0">
                <a:latin typeface="Arial"/>
                <a:ea typeface="Calibri"/>
                <a:cs typeface="Calibri"/>
              </a:rPr>
              <a:t> </a:t>
            </a:r>
            <a:r>
              <a:rPr lang="en-US" sz="3600" dirty="0" err="1">
                <a:latin typeface="Arial"/>
                <a:ea typeface="Calibri"/>
                <a:cs typeface="Calibri"/>
              </a:rPr>
              <a:t>receta</a:t>
            </a:r>
            <a:endParaRPr lang="en-US" sz="3600" dirty="0">
              <a:ea typeface="Calibri" panose="020F0502020204030204"/>
              <a:cs typeface="Calibri" panose="020F0502020204030204"/>
            </a:endParaRPr>
          </a:p>
        </p:txBody>
      </p:sp>
      <p:pic>
        <p:nvPicPr>
          <p:cNvPr id="10" name="Picture 9" descr="Diverse group of five smiling children of different ages with arms on each other's shoulders standing in a school hallway">
            <a:extLst>
              <a:ext uri="{FF2B5EF4-FFF2-40B4-BE49-F238E27FC236}">
                <a16:creationId xmlns:a16="http://schemas.microsoft.com/office/drawing/2014/main" id="{E1C06341-FD33-D2B5-11BC-51C22657CE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913763"/>
            <a:ext cx="5315100" cy="3789882"/>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E132BEB-1E6A-4016-D69E-48C9B8829B16}"/>
              </a:ext>
            </a:extLst>
          </p:cNvPr>
          <p:cNvSpPr txBox="1"/>
          <p:nvPr/>
        </p:nvSpPr>
        <p:spPr>
          <a:xfrm>
            <a:off x="865427" y="3425943"/>
            <a:ext cx="35875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a:latin typeface="Arial"/>
                <a:ea typeface="Calibri"/>
                <a:cs typeface="Calibri"/>
              </a:rPr>
              <a:t>Todos</a:t>
            </a:r>
            <a:endParaRPr lang="en-US" sz="3600" dirty="0">
              <a:ea typeface="Calibri" panose="020F0502020204030204"/>
              <a:cs typeface="Calibri" panose="020F0502020204030204"/>
            </a:endParaRPr>
          </a:p>
        </p:txBody>
      </p:sp>
      <p:sp>
        <p:nvSpPr>
          <p:cNvPr id="7" name="TextBox 6">
            <a:extLst>
              <a:ext uri="{FF2B5EF4-FFF2-40B4-BE49-F238E27FC236}">
                <a16:creationId xmlns:a16="http://schemas.microsoft.com/office/drawing/2014/main" id="{26D8C4F2-3973-635D-C624-30FFC2986BF8}"/>
              </a:ext>
            </a:extLst>
          </p:cNvPr>
          <p:cNvSpPr txBox="1"/>
          <p:nvPr/>
        </p:nvSpPr>
        <p:spPr>
          <a:xfrm>
            <a:off x="859677" y="4512874"/>
            <a:ext cx="36163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err="1">
                <a:latin typeface="Arial"/>
                <a:ea typeface="Calibri"/>
                <a:cs typeface="Calibri"/>
              </a:rPr>
              <a:t>Dislexia</a:t>
            </a:r>
            <a:endParaRPr lang="en-US" sz="3600" dirty="0">
              <a:ea typeface="Calibri"/>
              <a:cs typeface="Calibri"/>
            </a:endParaRPr>
          </a:p>
        </p:txBody>
      </p:sp>
    </p:spTree>
    <p:extLst>
      <p:ext uri="{BB962C8B-B14F-4D97-AF65-F5344CB8AC3E}">
        <p14:creationId xmlns:p14="http://schemas.microsoft.com/office/powerpoint/2010/main" val="150820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F58A9A-C901-3F87-4234-1DC11A760B6B}"/>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6954" y="399924"/>
            <a:ext cx="8236214" cy="1311128"/>
          </a:xfrm>
        </p:spPr>
        <p:txBody>
          <a:bodyPr/>
          <a:lstStyle/>
          <a:p>
            <a:r>
              <a:rPr lang="es-ES" dirty="0">
                <a:latin typeface="Arial"/>
                <a:cs typeface="Arial"/>
              </a:rPr>
              <a:t>La "Estructura": Lo que se enseña</a:t>
            </a:r>
            <a:endParaRPr lang="en-US" b="1" dirty="0"/>
          </a:p>
        </p:txBody>
      </p:sp>
      <p:sp>
        <p:nvSpPr>
          <p:cNvPr id="13" name="TextBox 12">
            <a:extLst>
              <a:ext uri="{FF2B5EF4-FFF2-40B4-BE49-F238E27FC236}">
                <a16:creationId xmlns:a16="http://schemas.microsoft.com/office/drawing/2014/main" id="{F113E089-D76E-90EA-F544-62267066D410}"/>
              </a:ext>
            </a:extLst>
          </p:cNvPr>
          <p:cNvSpPr txBox="1"/>
          <p:nvPr/>
        </p:nvSpPr>
        <p:spPr>
          <a:xfrm>
            <a:off x="1015999" y="1776783"/>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err="1">
                <a:latin typeface="Arial"/>
                <a:ea typeface="Calibri"/>
                <a:cs typeface="Arial"/>
              </a:rPr>
              <a:t>Listas</a:t>
            </a:r>
            <a:endParaRPr lang="en-US" sz="3600" dirty="0">
              <a:latin typeface="Arial"/>
              <a:ea typeface="Calibri"/>
              <a:cs typeface="Arial"/>
            </a:endParaRPr>
          </a:p>
        </p:txBody>
      </p:sp>
      <p:pic>
        <p:nvPicPr>
          <p:cNvPr id="15" name="Picture 14" descr="A person holding a clipboard and looking at a list&#10;&#10;">
            <a:extLst>
              <a:ext uri="{FF2B5EF4-FFF2-40B4-BE49-F238E27FC236}">
                <a16:creationId xmlns:a16="http://schemas.microsoft.com/office/drawing/2014/main" id="{CCFD5F68-C84D-C8E7-8A0F-E7F453BD4BE2}"/>
              </a:ext>
            </a:extLst>
          </p:cNvPr>
          <p:cNvPicPr>
            <a:picLocks noChangeAspect="1"/>
          </p:cNvPicPr>
          <p:nvPr/>
        </p:nvPicPr>
        <p:blipFill>
          <a:blip r:embed="rId3" cstate="screen">
            <a:extLst>
              <a:ext uri="{28A0092B-C50C-407E-A947-70E740481C1C}">
                <a14:useLocalDpi xmlns:a14="http://schemas.microsoft.com/office/drawing/2010/main"/>
              </a:ext>
            </a:extLst>
          </a:blip>
          <a:srcRect t="3151" r="-160" b="13292"/>
          <a:stretch/>
        </p:blipFill>
        <p:spPr>
          <a:xfrm>
            <a:off x="4979781" y="1552752"/>
            <a:ext cx="6401880" cy="40913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A35D9953-926E-66B2-58A8-1177EEB34010}"/>
              </a:ext>
            </a:extLst>
          </p:cNvPr>
          <p:cNvSpPr txBox="1"/>
          <p:nvPr/>
        </p:nvSpPr>
        <p:spPr>
          <a:xfrm>
            <a:off x="1010249" y="277744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a:latin typeface="Arial"/>
                <a:ea typeface="Calibri"/>
                <a:cs typeface="Arial"/>
              </a:rPr>
              <a:t>Orden</a:t>
            </a:r>
            <a:endParaRPr lang="en-US" dirty="0"/>
          </a:p>
        </p:txBody>
      </p:sp>
      <p:sp>
        <p:nvSpPr>
          <p:cNvPr id="7" name="TextBox 6">
            <a:extLst>
              <a:ext uri="{FF2B5EF4-FFF2-40B4-BE49-F238E27FC236}">
                <a16:creationId xmlns:a16="http://schemas.microsoft.com/office/drawing/2014/main" id="{DC48C62C-8B93-83B5-AF5F-4A7E27B6A536}"/>
              </a:ext>
            </a:extLst>
          </p:cNvPr>
          <p:cNvSpPr txBox="1"/>
          <p:nvPr/>
        </p:nvSpPr>
        <p:spPr>
          <a:xfrm>
            <a:off x="1018874" y="472701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a:latin typeface="Arial"/>
                <a:ea typeface="Calibri"/>
                <a:cs typeface="Arial"/>
              </a:rPr>
              <a:t>Juntas</a:t>
            </a:r>
            <a:endParaRPr lang="en-US" dirty="0"/>
          </a:p>
        </p:txBody>
      </p:sp>
      <p:sp>
        <p:nvSpPr>
          <p:cNvPr id="9" name="TextBox 8">
            <a:extLst>
              <a:ext uri="{FF2B5EF4-FFF2-40B4-BE49-F238E27FC236}">
                <a16:creationId xmlns:a16="http://schemas.microsoft.com/office/drawing/2014/main" id="{44534398-1B41-8ADD-C969-831F9168D78F}"/>
              </a:ext>
            </a:extLst>
          </p:cNvPr>
          <p:cNvSpPr txBox="1"/>
          <p:nvPr/>
        </p:nvSpPr>
        <p:spPr>
          <a:xfrm>
            <a:off x="1013123" y="3714850"/>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err="1">
                <a:latin typeface="Arial"/>
                <a:ea typeface="Calibri"/>
                <a:cs typeface="Arial"/>
              </a:rPr>
              <a:t>Acumulando</a:t>
            </a:r>
            <a:endParaRPr lang="en-US" sz="3600" dirty="0">
              <a:latin typeface="Arial"/>
              <a:ea typeface="Calibri"/>
              <a:cs typeface="Arial"/>
            </a:endParaRPr>
          </a:p>
        </p:txBody>
      </p:sp>
    </p:spTree>
    <p:extLst>
      <p:ext uri="{BB962C8B-B14F-4D97-AF65-F5344CB8AC3E}">
        <p14:creationId xmlns:p14="http://schemas.microsoft.com/office/powerpoint/2010/main" val="4211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DD6DB-BE89-72A5-21F2-FE629D30C84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2B7589E-6E75-08C0-8C85-1D94C20289F1}"/>
              </a:ext>
            </a:extLst>
          </p:cNvPr>
          <p:cNvSpPr txBox="1"/>
          <p:nvPr/>
        </p:nvSpPr>
        <p:spPr>
          <a:xfrm>
            <a:off x="696832" y="5577840"/>
            <a:ext cx="11105307" cy="11125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5B6E56D-F7A9-5AE0-D4DD-2BE543ACC78A}"/>
              </a:ext>
              <a:ext uri="{C183D7F6-B498-43B3-948B-1728B52AA6E4}">
                <adec:decorative xmlns:adec="http://schemas.microsoft.com/office/drawing/2017/decorative" val="1"/>
              </a:ext>
            </a:extLst>
          </p:cNvPr>
          <p:cNvSpPr/>
          <p:nvPr/>
        </p:nvSpPr>
        <p:spPr>
          <a:xfrm>
            <a:off x="-1" y="1549372"/>
            <a:ext cx="12192001" cy="5308629"/>
          </a:xfrm>
          <a:prstGeom prst="rect">
            <a:avLst/>
          </a:prstGeom>
          <a:solidFill>
            <a:srgbClr val="EE864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920270-FC01-633E-7A0E-3942F70B5E64}"/>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ohiofamiliesengage.osu.edu</a:t>
            </a:r>
          </a:p>
        </p:txBody>
      </p:sp>
      <p:sp>
        <p:nvSpPr>
          <p:cNvPr id="2" name="Title 1">
            <a:extLst>
              <a:ext uri="{FF2B5EF4-FFF2-40B4-BE49-F238E27FC236}">
                <a16:creationId xmlns:a16="http://schemas.microsoft.com/office/drawing/2014/main" id="{78E701D5-A686-1393-9EDB-A4ACB3129872}"/>
              </a:ext>
            </a:extLst>
          </p:cNvPr>
          <p:cNvSpPr>
            <a:spLocks noGrp="1"/>
          </p:cNvSpPr>
          <p:nvPr>
            <p:ph type="title"/>
          </p:nvPr>
        </p:nvSpPr>
        <p:spPr>
          <a:xfrm>
            <a:off x="272216" y="570643"/>
            <a:ext cx="11647568" cy="978729"/>
          </a:xfrm>
        </p:spPr>
        <p:txBody>
          <a:bodyPr/>
          <a:lstStyle/>
          <a:p>
            <a:r>
              <a:rPr lang="es-ES" sz="3200" dirty="0">
                <a:latin typeface="Arial"/>
                <a:cs typeface="Arial"/>
              </a:rPr>
              <a:t>Actividad: Ejemplos de materiales de alfabetización que utilizan nuestras escuelas locales</a:t>
            </a:r>
            <a:endParaRPr lang="en-US" sz="3200" b="1" dirty="0"/>
          </a:p>
        </p:txBody>
      </p:sp>
      <p:pic>
        <p:nvPicPr>
          <p:cNvPr id="3" name="Picture 2">
            <a:extLst>
              <a:ext uri="{FF2B5EF4-FFF2-40B4-BE49-F238E27FC236}">
                <a16:creationId xmlns:a16="http://schemas.microsoft.com/office/drawing/2014/main" id="{32AC843E-75A5-80FC-0C8D-64CEADCCE0CA}"/>
              </a:ext>
            </a:extLst>
          </p:cNvPr>
          <p:cNvPicPr>
            <a:picLocks noChangeAspect="1"/>
          </p:cNvPicPr>
          <p:nvPr/>
        </p:nvPicPr>
        <p:blipFill>
          <a:blip r:embed="rId3"/>
          <a:stretch>
            <a:fillRect/>
          </a:stretch>
        </p:blipFill>
        <p:spPr>
          <a:xfrm>
            <a:off x="1834445" y="2967631"/>
            <a:ext cx="7620000" cy="2714625"/>
          </a:xfrm>
          <a:prstGeom prst="rect">
            <a:avLst/>
          </a:prstGeom>
        </p:spPr>
      </p:pic>
    </p:spTree>
    <p:extLst>
      <p:ext uri="{BB962C8B-B14F-4D97-AF65-F5344CB8AC3E}">
        <p14:creationId xmlns:p14="http://schemas.microsoft.com/office/powerpoint/2010/main" val="3059872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407113"/>
            <a:ext cx="10355962" cy="1311128"/>
          </a:xfrm>
        </p:spPr>
        <p:txBody>
          <a:bodyPr/>
          <a:lstStyle/>
          <a:p>
            <a:r>
              <a:rPr lang="es-ES" dirty="0">
                <a:latin typeface="Arial"/>
                <a:cs typeface="Arial"/>
              </a:rPr>
              <a:t>La "Estructura": Cómo la enseñamos</a:t>
            </a:r>
            <a:endParaRPr lang="en-US" b="1" dirty="0"/>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834975" y="3466001"/>
            <a:ext cx="5053941" cy="9547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dirty="0" err="1">
                <a:latin typeface="Arial"/>
                <a:cs typeface="Arial"/>
              </a:rPr>
              <a:t>Instrucción</a:t>
            </a:r>
            <a:r>
              <a:rPr lang="en-US" sz="3600" dirty="0">
                <a:latin typeface="Arial"/>
                <a:cs typeface="Arial"/>
              </a:rPr>
              <a:t> </a:t>
            </a:r>
            <a:r>
              <a:rPr lang="en-US" sz="3600" dirty="0" err="1">
                <a:latin typeface="Arial"/>
                <a:cs typeface="Arial"/>
              </a:rPr>
              <a:t>directa</a:t>
            </a:r>
            <a:endParaRPr lang="en-US" sz="3600" dirty="0">
              <a:ea typeface="Calibri" panose="020F0502020204030204"/>
              <a:cs typeface="Calibri" panose="020F0502020204030204"/>
            </a:endParaRPr>
          </a:p>
        </p:txBody>
      </p:sp>
      <p:pic>
        <p:nvPicPr>
          <p:cNvPr id="3" name="Picture 2" descr="eyes">
            <a:extLst>
              <a:ext uri="{FF2B5EF4-FFF2-40B4-BE49-F238E27FC236}">
                <a16:creationId xmlns:a16="http://schemas.microsoft.com/office/drawing/2014/main" id="{E511FEC1-A0E0-FF31-C644-FBCB73D191A7}"/>
              </a:ext>
            </a:extLst>
          </p:cNvPr>
          <p:cNvPicPr>
            <a:picLocks noChangeAspect="1"/>
          </p:cNvPicPr>
          <p:nvPr/>
        </p:nvPicPr>
        <p:blipFill>
          <a:blip r:embed="rId3" cstate="screen">
            <a:extLst>
              <a:ext uri="{28A0092B-C50C-407E-A947-70E740481C1C}">
                <a14:useLocalDpi xmlns:a14="http://schemas.microsoft.com/office/drawing/2010/main"/>
              </a:ext>
            </a:extLst>
          </a:blip>
          <a:srcRect t="806" r="1657" b="6452"/>
          <a:stretch/>
        </p:blipFill>
        <p:spPr>
          <a:xfrm>
            <a:off x="835742" y="1570430"/>
            <a:ext cx="2569926" cy="1663455"/>
          </a:xfrm>
          <a:prstGeom prst="rect">
            <a:avLst/>
          </a:prstGeom>
          <a:ln>
            <a:noFill/>
          </a:ln>
          <a:effectLst>
            <a:outerShdw blurRad="292100" dist="139700" dir="2700000" algn="tl" rotWithShape="0">
              <a:srgbClr val="333333">
                <a:alpha val="65000"/>
              </a:srgbClr>
            </a:outerShdw>
          </a:effectLst>
        </p:spPr>
      </p:pic>
      <p:pic>
        <p:nvPicPr>
          <p:cNvPr id="4" name="Picture 3" descr="Hands behind ear listening">
            <a:extLst>
              <a:ext uri="{FF2B5EF4-FFF2-40B4-BE49-F238E27FC236}">
                <a16:creationId xmlns:a16="http://schemas.microsoft.com/office/drawing/2014/main" id="{B8D5ADD3-E1F4-9B4B-102E-BB2D2273F04E}"/>
              </a:ext>
            </a:extLst>
          </p:cNvPr>
          <p:cNvPicPr>
            <a:picLocks noChangeAspect="1"/>
          </p:cNvPicPr>
          <p:nvPr/>
        </p:nvPicPr>
        <p:blipFill>
          <a:blip r:embed="rId4" cstate="screen">
            <a:extLst>
              <a:ext uri="{28A0092B-C50C-407E-A947-70E740481C1C}">
                <a14:useLocalDpi xmlns:a14="http://schemas.microsoft.com/office/drawing/2010/main"/>
              </a:ext>
            </a:extLst>
          </a:blip>
          <a:srcRect l="-449" t="220" r="-449" b="7285"/>
          <a:stretch/>
        </p:blipFill>
        <p:spPr>
          <a:xfrm>
            <a:off x="3385076" y="1576951"/>
            <a:ext cx="2616068" cy="1674661"/>
          </a:xfrm>
          <a:prstGeom prst="rect">
            <a:avLst/>
          </a:prstGeom>
          <a:ln>
            <a:noFill/>
          </a:ln>
          <a:effectLst>
            <a:outerShdw blurRad="292100" dist="139700" dir="2700000" algn="tl" rotWithShape="0">
              <a:srgbClr val="333333">
                <a:alpha val="65000"/>
              </a:srgbClr>
            </a:outerShdw>
          </a:effectLst>
        </p:spPr>
      </p:pic>
      <p:pic>
        <p:nvPicPr>
          <p:cNvPr id="5" name="Picture 4" descr="Hands writing in notebook">
            <a:extLst>
              <a:ext uri="{FF2B5EF4-FFF2-40B4-BE49-F238E27FC236}">
                <a16:creationId xmlns:a16="http://schemas.microsoft.com/office/drawing/2014/main" id="{7BB6CC65-BFB7-F3AE-C0D1-CF707E238F50}"/>
              </a:ext>
            </a:extLst>
          </p:cNvPr>
          <p:cNvPicPr>
            <a:picLocks noChangeAspect="1"/>
          </p:cNvPicPr>
          <p:nvPr/>
        </p:nvPicPr>
        <p:blipFill>
          <a:blip r:embed="rId5" cstate="screen">
            <a:extLst>
              <a:ext uri="{28A0092B-C50C-407E-A947-70E740481C1C}">
                <a14:useLocalDpi xmlns:a14="http://schemas.microsoft.com/office/drawing/2010/main"/>
              </a:ext>
            </a:extLst>
          </a:blip>
          <a:srcRect l="-45" t="-943" r="-508" b="11313"/>
          <a:stretch/>
        </p:blipFill>
        <p:spPr>
          <a:xfrm>
            <a:off x="8551378" y="1570953"/>
            <a:ext cx="2741838" cy="1678094"/>
          </a:xfrm>
          <a:prstGeom prst="rect">
            <a:avLst/>
          </a:prstGeom>
          <a:ln>
            <a:noFill/>
          </a:ln>
          <a:effectLst>
            <a:outerShdw blurRad="292100" dist="139700" dir="2700000" algn="tl" rotWithShape="0">
              <a:srgbClr val="333333">
                <a:alpha val="65000"/>
              </a:srgbClr>
            </a:outerShdw>
          </a:effectLst>
        </p:spPr>
      </p:pic>
      <p:pic>
        <p:nvPicPr>
          <p:cNvPr id="6" name="Picture 5" descr="hand cupped aside mouth speaking">
            <a:extLst>
              <a:ext uri="{FF2B5EF4-FFF2-40B4-BE49-F238E27FC236}">
                <a16:creationId xmlns:a16="http://schemas.microsoft.com/office/drawing/2014/main" id="{AE0538A8-207B-72E4-996E-F758249E132F}"/>
              </a:ext>
            </a:extLst>
          </p:cNvPr>
          <p:cNvPicPr>
            <a:picLocks noChangeAspect="1"/>
          </p:cNvPicPr>
          <p:nvPr/>
        </p:nvPicPr>
        <p:blipFill>
          <a:blip r:embed="rId6"/>
          <a:srcRect l="-1579" t="4000" r="1579" b="-5600"/>
          <a:stretch/>
        </p:blipFill>
        <p:spPr>
          <a:xfrm>
            <a:off x="5947769" y="1584806"/>
            <a:ext cx="2625700" cy="1768681"/>
          </a:xfrm>
          <a:prstGeom prst="rect">
            <a:avLst/>
          </a:prstGeom>
          <a:ln>
            <a:noFill/>
          </a:ln>
          <a:effectLst>
            <a:outerShdw blurRad="292100" dist="139700" dir="2700000" algn="tl" rotWithShape="0">
              <a:srgbClr val="333333">
                <a:alpha val="65000"/>
              </a:srgbClr>
            </a:outerShdw>
          </a:effectLst>
        </p:spPr>
      </p:pic>
      <p:sp>
        <p:nvSpPr>
          <p:cNvPr id="7" name="Content Placeholder 2">
            <a:extLst>
              <a:ext uri="{FF2B5EF4-FFF2-40B4-BE49-F238E27FC236}">
                <a16:creationId xmlns:a16="http://schemas.microsoft.com/office/drawing/2014/main" id="{EBC05F56-BB1C-1CC7-DFDC-1BCCC62CCD7A}"/>
              </a:ext>
            </a:extLst>
          </p:cNvPr>
          <p:cNvSpPr txBox="1">
            <a:spLocks/>
          </p:cNvSpPr>
          <p:nvPr/>
        </p:nvSpPr>
        <p:spPr>
          <a:xfrm>
            <a:off x="6183352" y="3480376"/>
            <a:ext cx="5614657" cy="9547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dirty="0">
                <a:latin typeface="Arial"/>
                <a:cs typeface="Arial"/>
              </a:rPr>
              <a:t>Muchos </a:t>
            </a:r>
            <a:r>
              <a:rPr lang="en-US" sz="3600" dirty="0" err="1">
                <a:latin typeface="Arial"/>
                <a:cs typeface="Arial"/>
              </a:rPr>
              <a:t>sentidos</a:t>
            </a:r>
            <a:endParaRPr lang="en-US" sz="3600" dirty="0">
              <a:ea typeface="Calibri" panose="020F0502020204030204"/>
              <a:cs typeface="Calibri" panose="020F0502020204030204"/>
            </a:endParaRPr>
          </a:p>
        </p:txBody>
      </p:sp>
      <p:sp>
        <p:nvSpPr>
          <p:cNvPr id="8" name="Content Placeholder 2">
            <a:extLst>
              <a:ext uri="{FF2B5EF4-FFF2-40B4-BE49-F238E27FC236}">
                <a16:creationId xmlns:a16="http://schemas.microsoft.com/office/drawing/2014/main" id="{F0EFC9E9-4664-0F96-6A70-5417D5D7E708}"/>
              </a:ext>
            </a:extLst>
          </p:cNvPr>
          <p:cNvSpPr txBox="1">
            <a:spLocks/>
          </p:cNvSpPr>
          <p:nvPr/>
        </p:nvSpPr>
        <p:spPr>
          <a:xfrm>
            <a:off x="863729" y="5162528"/>
            <a:ext cx="4910168"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dirty="0" err="1">
                <a:latin typeface="Arial"/>
                <a:cs typeface="Arial"/>
              </a:rPr>
              <a:t>Cosas</a:t>
            </a:r>
            <a:r>
              <a:rPr lang="en-US" sz="3600" dirty="0">
                <a:latin typeface="Arial"/>
                <a:cs typeface="Arial"/>
              </a:rPr>
              <a:t> </a:t>
            </a:r>
            <a:r>
              <a:rPr lang="en-US" sz="3600" dirty="0" err="1">
                <a:latin typeface="Arial"/>
                <a:cs typeface="Arial"/>
              </a:rPr>
              <a:t>nuevas</a:t>
            </a:r>
            <a:endParaRPr lang="en-US" dirty="0"/>
          </a:p>
        </p:txBody>
      </p:sp>
      <p:sp>
        <p:nvSpPr>
          <p:cNvPr id="10" name="Content Placeholder 2">
            <a:extLst>
              <a:ext uri="{FF2B5EF4-FFF2-40B4-BE49-F238E27FC236}">
                <a16:creationId xmlns:a16="http://schemas.microsoft.com/office/drawing/2014/main" id="{6627C98D-BF6E-A81A-C393-B7F283DBD21B}"/>
              </a:ext>
            </a:extLst>
          </p:cNvPr>
          <p:cNvSpPr txBox="1">
            <a:spLocks/>
          </p:cNvSpPr>
          <p:nvPr/>
        </p:nvSpPr>
        <p:spPr>
          <a:xfrm>
            <a:off x="806220" y="4314265"/>
            <a:ext cx="5010809" cy="9116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dirty="0" err="1">
                <a:latin typeface="Arial"/>
                <a:cs typeface="Arial"/>
              </a:rPr>
              <a:t>Enseñar</a:t>
            </a:r>
            <a:r>
              <a:rPr lang="en-US" sz="3600" dirty="0">
                <a:latin typeface="Arial"/>
                <a:cs typeface="Arial"/>
              </a:rPr>
              <a:t> </a:t>
            </a:r>
            <a:r>
              <a:rPr lang="en-US" sz="3600" dirty="0" err="1">
                <a:latin typeface="Arial"/>
                <a:cs typeface="Arial"/>
              </a:rPr>
              <a:t>todo</a:t>
            </a:r>
            <a:endParaRPr lang="en-US" sz="3600" dirty="0">
              <a:ea typeface="Calibri"/>
              <a:cs typeface="Calibri"/>
            </a:endParaRPr>
          </a:p>
        </p:txBody>
      </p:sp>
      <p:sp>
        <p:nvSpPr>
          <p:cNvPr id="11" name="Content Placeholder 2">
            <a:extLst>
              <a:ext uri="{FF2B5EF4-FFF2-40B4-BE49-F238E27FC236}">
                <a16:creationId xmlns:a16="http://schemas.microsoft.com/office/drawing/2014/main" id="{721B7D64-07AE-0092-C161-B25ABFAD4100}"/>
              </a:ext>
            </a:extLst>
          </p:cNvPr>
          <p:cNvSpPr txBox="1">
            <a:spLocks/>
          </p:cNvSpPr>
          <p:nvPr/>
        </p:nvSpPr>
        <p:spPr>
          <a:xfrm>
            <a:off x="6183352" y="4314263"/>
            <a:ext cx="5010809"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dirty="0">
                <a:latin typeface="Arial"/>
                <a:cs typeface="Arial"/>
              </a:rPr>
              <a:t>Lectura = </a:t>
            </a:r>
            <a:r>
              <a:rPr lang="en-US" sz="3600" dirty="0" err="1">
                <a:latin typeface="Arial"/>
                <a:cs typeface="Arial"/>
              </a:rPr>
              <a:t>Ortografía</a:t>
            </a:r>
            <a:endParaRPr lang="en-US" sz="3600" dirty="0">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06588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30B44-9F39-EE29-0806-D68272A0B48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BDD38F-2015-9B1D-CBD8-149C0E33BCF6}"/>
              </a:ext>
            </a:extLst>
          </p:cNvPr>
          <p:cNvSpPr/>
          <p:nvPr/>
        </p:nvSpPr>
        <p:spPr>
          <a:xfrm>
            <a:off x="3943" y="5885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1BBBEE-B4AB-5CB2-9F3D-C6E2FC23692B}"/>
              </a:ext>
            </a:extLst>
          </p:cNvPr>
          <p:cNvSpPr>
            <a:spLocks noGrp="1"/>
          </p:cNvSpPr>
          <p:nvPr>
            <p:ph type="title"/>
          </p:nvPr>
        </p:nvSpPr>
        <p:spPr>
          <a:xfrm>
            <a:off x="838199" y="815066"/>
            <a:ext cx="9616440" cy="701731"/>
          </a:xfrm>
        </p:spPr>
        <p:txBody>
          <a:bodyPr/>
          <a:lstStyle/>
          <a:p>
            <a:r>
              <a:rPr lang="en-US" dirty="0" err="1">
                <a:latin typeface="Arial"/>
                <a:cs typeface="Arial"/>
              </a:rPr>
              <a:t>Actividad</a:t>
            </a:r>
            <a:endParaRPr lang="en-US" b="1" dirty="0"/>
          </a:p>
        </p:txBody>
      </p:sp>
      <p:pic>
        <p:nvPicPr>
          <p:cNvPr id="3" name="Picture 2" descr="Big Bad Wolf chasing grandmother wanting to eat her">
            <a:extLst>
              <a:ext uri="{FF2B5EF4-FFF2-40B4-BE49-F238E27FC236}">
                <a16:creationId xmlns:a16="http://schemas.microsoft.com/office/drawing/2014/main" id="{0ADF2486-DA3A-E3FE-5BE3-7D72E8D57A94}"/>
              </a:ext>
            </a:extLst>
          </p:cNvPr>
          <p:cNvPicPr>
            <a:picLocks noChangeAspect="1"/>
          </p:cNvPicPr>
          <p:nvPr/>
        </p:nvPicPr>
        <p:blipFill>
          <a:blip r:embed="rId3"/>
          <a:srcRect l="12653" t="9025" r="9388" b="22024"/>
          <a:stretch/>
        </p:blipFill>
        <p:spPr>
          <a:xfrm>
            <a:off x="1260284" y="1753795"/>
            <a:ext cx="4477851" cy="4114557"/>
          </a:xfrm>
          <a:prstGeom prst="rect">
            <a:avLst/>
          </a:prstGeom>
          <a:ln>
            <a:noFill/>
          </a:ln>
          <a:effectLst>
            <a:outerShdw blurRad="292100" dist="139700" dir="2700000" algn="tl" rotWithShape="0">
              <a:srgbClr val="333333">
                <a:alpha val="65000"/>
              </a:srgbClr>
            </a:outerShdw>
          </a:effectLst>
        </p:spPr>
      </p:pic>
      <p:pic>
        <p:nvPicPr>
          <p:cNvPr id="10" name="Picture 9" descr="Child sitting on grandma's lap at a picnic">
            <a:extLst>
              <a:ext uri="{FF2B5EF4-FFF2-40B4-BE49-F238E27FC236}">
                <a16:creationId xmlns:a16="http://schemas.microsoft.com/office/drawing/2014/main" id="{DB6BD717-4677-FC82-E101-43059B83D44D}"/>
              </a:ext>
            </a:extLst>
          </p:cNvPr>
          <p:cNvPicPr>
            <a:picLocks noChangeAspect="1"/>
          </p:cNvPicPr>
          <p:nvPr/>
        </p:nvPicPr>
        <p:blipFill>
          <a:blip r:embed="rId4" cstate="screen">
            <a:extLst>
              <a:ext uri="{28A0092B-C50C-407E-A947-70E740481C1C}">
                <a14:useLocalDpi xmlns:a14="http://schemas.microsoft.com/office/drawing/2010/main"/>
              </a:ext>
            </a:extLst>
          </a:blip>
          <a:srcRect l="10699" t="3200" r="14405" b="8246"/>
          <a:stretch/>
        </p:blipFill>
        <p:spPr>
          <a:xfrm>
            <a:off x="6476691" y="1738411"/>
            <a:ext cx="4896352" cy="41361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65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815066"/>
            <a:ext cx="9616440" cy="701731"/>
          </a:xfrm>
        </p:spPr>
        <p:txBody>
          <a:bodyPr/>
          <a:lstStyle/>
          <a:p>
            <a:r>
              <a:rPr lang="en-US" dirty="0">
                <a:latin typeface="Arial"/>
                <a:cs typeface="Arial"/>
              </a:rPr>
              <a:t>Hablar vs. </a:t>
            </a:r>
            <a:r>
              <a:rPr lang="en-US" dirty="0" err="1">
                <a:latin typeface="Arial"/>
                <a:cs typeface="Arial"/>
              </a:rPr>
              <a:t>Escribir</a:t>
            </a:r>
            <a:endParaRPr lang="en-US" b="1" dirty="0"/>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909737" y="4270297"/>
            <a:ext cx="5010809" cy="22039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latin typeface="Arial"/>
                <a:cs typeface="Arial"/>
              </a:rPr>
              <a:t>Frases desordenadas
Expresiones faciales
Tono y gestos</a:t>
            </a:r>
            <a:endParaRPr lang="en-US" sz="2200" dirty="0">
              <a:latin typeface="Arial"/>
              <a:cs typeface="Arial"/>
            </a:endParaRPr>
          </a:p>
        </p:txBody>
      </p:sp>
      <p:sp>
        <p:nvSpPr>
          <p:cNvPr id="6" name="Content Placeholder 2">
            <a:extLst>
              <a:ext uri="{FF2B5EF4-FFF2-40B4-BE49-F238E27FC236}">
                <a16:creationId xmlns:a16="http://schemas.microsoft.com/office/drawing/2014/main" id="{DA920817-4D11-9811-A67B-01B7203E6052}"/>
              </a:ext>
            </a:extLst>
          </p:cNvPr>
          <p:cNvSpPr txBox="1">
            <a:spLocks/>
          </p:cNvSpPr>
          <p:nvPr/>
        </p:nvSpPr>
        <p:spPr>
          <a:xfrm>
            <a:off x="7223914" y="4245497"/>
            <a:ext cx="4982055" cy="1973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latin typeface="Arial"/>
                <a:cs typeface="Arial"/>
              </a:rPr>
              <a:t>Estructura de la escritura
Ayuda a la comprensión
"Ver" la estructura</a:t>
            </a:r>
            <a:endParaRPr lang="en-US" sz="2200" dirty="0">
              <a:latin typeface="Arial"/>
              <a:cs typeface="Arial"/>
            </a:endParaRPr>
          </a:p>
        </p:txBody>
      </p:sp>
      <p:pic>
        <p:nvPicPr>
          <p:cNvPr id="3" name="Picture 2" descr="A group of children making different facial expression&#10;&#10;">
            <a:extLst>
              <a:ext uri="{FF2B5EF4-FFF2-40B4-BE49-F238E27FC236}">
                <a16:creationId xmlns:a16="http://schemas.microsoft.com/office/drawing/2014/main" id="{79F7ADA8-5064-EE3A-F131-68AC3C4D06F5}"/>
              </a:ext>
            </a:extLst>
          </p:cNvPr>
          <p:cNvPicPr>
            <a:picLocks noChangeAspect="1"/>
          </p:cNvPicPr>
          <p:nvPr/>
        </p:nvPicPr>
        <p:blipFill>
          <a:blip r:embed="rId3" cstate="screen">
            <a:extLst>
              <a:ext uri="{28A0092B-C50C-407E-A947-70E740481C1C}">
                <a14:useLocalDpi xmlns:a14="http://schemas.microsoft.com/office/drawing/2010/main"/>
              </a:ext>
            </a:extLst>
          </a:blip>
          <a:srcRect l="-44" r="19974" b="19805"/>
          <a:stretch/>
        </p:blipFill>
        <p:spPr>
          <a:xfrm>
            <a:off x="873462" y="1718563"/>
            <a:ext cx="5527808" cy="2212076"/>
          </a:xfrm>
          <a:prstGeom prst="rect">
            <a:avLst/>
          </a:prstGeom>
          <a:ln>
            <a:noFill/>
          </a:ln>
          <a:effectLst>
            <a:outerShdw blurRad="292100" dist="139700" dir="2700000" algn="tl" rotWithShape="0">
              <a:srgbClr val="333333">
                <a:alpha val="65000"/>
              </a:srgbClr>
            </a:outerShdw>
          </a:effectLst>
        </p:spPr>
      </p:pic>
      <p:pic>
        <p:nvPicPr>
          <p:cNvPr id="10" name="Picture 9" descr="Close up of girl writing">
            <a:extLst>
              <a:ext uri="{FF2B5EF4-FFF2-40B4-BE49-F238E27FC236}">
                <a16:creationId xmlns:a16="http://schemas.microsoft.com/office/drawing/2014/main" id="{C879C052-32CD-6E55-935F-3EFF83BE2D2D}"/>
              </a:ext>
            </a:extLst>
          </p:cNvPr>
          <p:cNvPicPr>
            <a:picLocks noChangeAspect="1"/>
          </p:cNvPicPr>
          <p:nvPr/>
        </p:nvPicPr>
        <p:blipFill>
          <a:blip r:embed="rId4" cstate="screen">
            <a:extLst>
              <a:ext uri="{28A0092B-C50C-407E-A947-70E740481C1C}">
                <a14:useLocalDpi xmlns:a14="http://schemas.microsoft.com/office/drawing/2010/main"/>
              </a:ext>
            </a:extLst>
          </a:blip>
          <a:srcRect l="607" t="13849" r="10277" b="10429"/>
          <a:stretch/>
        </p:blipFill>
        <p:spPr>
          <a:xfrm>
            <a:off x="7220161" y="1710318"/>
            <a:ext cx="4193223" cy="22022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892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B9829-99CA-C2EC-5E9F-DB0493A6429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535017-7EA8-1CB3-D3FC-CDD04DFAC0A7}"/>
              </a:ext>
            </a:extLst>
          </p:cNvPr>
          <p:cNvSpPr txBox="1"/>
          <p:nvPr/>
        </p:nvSpPr>
        <p:spPr>
          <a:xfrm>
            <a:off x="758669" y="5639144"/>
            <a:ext cx="10923994" cy="109455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259BF43-B4DB-3F12-5A8A-C05CD29A7EA5}"/>
              </a:ext>
              <a:ext uri="{C183D7F6-B498-43B3-948B-1728B52AA6E4}">
                <adec:decorative xmlns:adec="http://schemas.microsoft.com/office/drawing/2017/decorative" val="1"/>
              </a:ext>
            </a:extLst>
          </p:cNvPr>
          <p:cNvSpPr/>
          <p:nvPr/>
        </p:nvSpPr>
        <p:spPr>
          <a:xfrm>
            <a:off x="0" y="1622683"/>
            <a:ext cx="11433331" cy="5235318"/>
          </a:xfrm>
          <a:prstGeom prst="rect">
            <a:avLst/>
          </a:prstGeom>
          <a:solidFill>
            <a:schemeClr val="accent4">
              <a:lumMod val="40000"/>
              <a:lumOff val="60000"/>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86C026-97DA-3E76-17EE-8CFE5479BD60}"/>
              </a:ext>
            </a:extLst>
          </p:cNvPr>
          <p:cNvSpPr>
            <a:spLocks noGrp="1"/>
          </p:cNvSpPr>
          <p:nvPr>
            <p:ph type="title"/>
          </p:nvPr>
        </p:nvSpPr>
        <p:spPr>
          <a:xfrm>
            <a:off x="159817" y="421873"/>
            <a:ext cx="9684741" cy="1311128"/>
          </a:xfrm>
        </p:spPr>
        <p:txBody>
          <a:bodyPr/>
          <a:lstStyle/>
          <a:p>
            <a:pPr algn="ctr"/>
            <a:r>
              <a:rPr lang="es-ES" dirty="0">
                <a:latin typeface="Arial"/>
                <a:cs typeface="Arial"/>
              </a:rPr>
              <a:t>Actividad: ¿Puedes ver la estructura?</a:t>
            </a:r>
            <a:endParaRPr lang="en-US" b="1" dirty="0"/>
          </a:p>
        </p:txBody>
      </p:sp>
      <p:sp>
        <p:nvSpPr>
          <p:cNvPr id="3" name="TextBox 2">
            <a:extLst>
              <a:ext uri="{FF2B5EF4-FFF2-40B4-BE49-F238E27FC236}">
                <a16:creationId xmlns:a16="http://schemas.microsoft.com/office/drawing/2014/main" id="{2F4E0442-5240-5B7D-8E93-69975AF7783C}"/>
              </a:ext>
            </a:extLst>
          </p:cNvPr>
          <p:cNvSpPr txBox="1"/>
          <p:nvPr/>
        </p:nvSpPr>
        <p:spPr>
          <a:xfrm>
            <a:off x="510417" y="3141890"/>
            <a:ext cx="496504"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A</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766091D-5097-43AD-459C-91A62DAA2BA4}"/>
              </a:ext>
            </a:extLst>
          </p:cNvPr>
          <p:cNvSpPr txBox="1"/>
          <p:nvPr/>
        </p:nvSpPr>
        <p:spPr>
          <a:xfrm>
            <a:off x="541026" y="1923266"/>
            <a:ext cx="5434264"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Ana se </a:t>
            </a:r>
            <a:r>
              <a:rPr kumimoji="0" lang="en-US" sz="36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sienta</a:t>
            </a:r>
            <a:r>
              <a:rPr kumimoji="0" lang="en-US" sz="3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sz="36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en</a:t>
            </a:r>
            <a:r>
              <a:rPr kumimoji="0" lang="en-US" sz="3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la </a:t>
            </a:r>
            <a:r>
              <a:rPr kumimoji="0" lang="en-US" sz="36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silla</a:t>
            </a:r>
            <a:endParaRPr kumimoji="0" lang="en-US" sz="3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A0479ED8-D081-6A84-DB27-FB54B8B156CF}"/>
              </a:ext>
            </a:extLst>
          </p:cNvPr>
          <p:cNvSpPr txBox="1"/>
          <p:nvPr/>
        </p:nvSpPr>
        <p:spPr>
          <a:xfrm>
            <a:off x="4999790" y="3193476"/>
            <a:ext cx="496504"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a:solidFill>
                  <a:prstClr val="black"/>
                </a:solidFill>
                <a:latin typeface="Arial" panose="020B0604020202020204" pitchFamily="34" charset="0"/>
                <a:cs typeface="Arial" panose="020B0604020202020204" pitchFamily="34" charset="0"/>
              </a:rPr>
              <a:t>.</a:t>
            </a:r>
            <a:endParaRPr kumimoji="0" lang="en-US" sz="3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3EC7B09-875E-BD9A-57BC-295F702A6B77}"/>
              </a:ext>
            </a:extLst>
          </p:cNvPr>
          <p:cNvSpPr txBox="1"/>
          <p:nvPr/>
        </p:nvSpPr>
        <p:spPr>
          <a:xfrm>
            <a:off x="1402804" y="3070508"/>
            <a:ext cx="3449355"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noProof="0">
                <a:solidFill>
                  <a:prstClr val="black"/>
                </a:solidFill>
                <a:latin typeface="Arial" panose="020B0604020202020204" pitchFamily="34" charset="0"/>
                <a:cs typeface="Arial" panose="020B0604020202020204" pitchFamily="34" charset="0"/>
              </a:rPr>
              <a:t>_     _   _     _</a:t>
            </a:r>
            <a:endParaRPr kumimoji="0" lang="en-US" sz="3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A8256BBD-E977-E10B-D8A1-12E7042FCAE3}"/>
              </a:ext>
            </a:extLst>
          </p:cNvPr>
          <p:cNvSpPr txBox="1"/>
          <p:nvPr/>
        </p:nvSpPr>
        <p:spPr>
          <a:xfrm>
            <a:off x="509337" y="4961581"/>
            <a:ext cx="1153792"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a:t>
            </a:r>
          </a:p>
        </p:txBody>
      </p:sp>
      <p:sp>
        <p:nvSpPr>
          <p:cNvPr id="14" name="TextBox 13">
            <a:extLst>
              <a:ext uri="{FF2B5EF4-FFF2-40B4-BE49-F238E27FC236}">
                <a16:creationId xmlns:a16="http://schemas.microsoft.com/office/drawing/2014/main" id="{5E8E408C-98F7-952F-17D1-5FB23CAEC8AB}"/>
              </a:ext>
            </a:extLst>
          </p:cNvPr>
          <p:cNvSpPr txBox="1"/>
          <p:nvPr/>
        </p:nvSpPr>
        <p:spPr>
          <a:xfrm>
            <a:off x="1912460" y="4961581"/>
            <a:ext cx="2686099"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se </a:t>
            </a:r>
            <a:r>
              <a:rPr lang="en-US" sz="3600" b="1" dirty="0" err="1">
                <a:solidFill>
                  <a:prstClr val="black"/>
                </a:solidFill>
                <a:latin typeface="Arial" panose="020B0604020202020204" pitchFamily="34" charset="0"/>
                <a:cs typeface="Arial" panose="020B0604020202020204" pitchFamily="34" charset="0"/>
              </a:rPr>
              <a:t>sienta</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B2658EA4-60BA-E501-D2D8-8B71B0DD32AA}"/>
              </a:ext>
            </a:extLst>
          </p:cNvPr>
          <p:cNvSpPr txBox="1"/>
          <p:nvPr/>
        </p:nvSpPr>
        <p:spPr>
          <a:xfrm>
            <a:off x="4566871" y="4961581"/>
            <a:ext cx="2816837"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dirty="0" err="1">
                <a:solidFill>
                  <a:prstClr val="black"/>
                </a:solidFill>
                <a:latin typeface="Arial" panose="020B0604020202020204" pitchFamily="34" charset="0"/>
                <a:cs typeface="Arial" panose="020B0604020202020204" pitchFamily="34" charset="0"/>
              </a:rPr>
              <a:t>en</a:t>
            </a:r>
            <a:r>
              <a:rPr lang="en-US" sz="3600" b="1" dirty="0">
                <a:solidFill>
                  <a:prstClr val="black"/>
                </a:solidFill>
                <a:latin typeface="Arial" panose="020B0604020202020204" pitchFamily="34" charset="0"/>
                <a:cs typeface="Arial" panose="020B0604020202020204" pitchFamily="34" charset="0"/>
              </a:rPr>
              <a:t> la </a:t>
            </a:r>
            <a:r>
              <a:rPr lang="en-US" sz="3600" b="1" dirty="0" err="1">
                <a:solidFill>
                  <a:prstClr val="black"/>
                </a:solidFill>
                <a:latin typeface="Arial" panose="020B0604020202020204" pitchFamily="34" charset="0"/>
                <a:cs typeface="Arial" panose="020B0604020202020204" pitchFamily="34" charset="0"/>
              </a:rPr>
              <a:t>silla</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59D5D627-07C0-9203-CD40-40A7D790776F}"/>
              </a:ext>
            </a:extLst>
          </p:cNvPr>
          <p:cNvSpPr txBox="1"/>
          <p:nvPr/>
        </p:nvSpPr>
        <p:spPr>
          <a:xfrm>
            <a:off x="541026" y="4699469"/>
            <a:ext cx="1153792" cy="456535"/>
          </a:xfrm>
          <a:prstGeom prst="rect">
            <a:avLst/>
          </a:prstGeom>
          <a:noFill/>
        </p:spPr>
        <p:txBody>
          <a:bodyPr wrap="square" rtlCol="0">
            <a:spAutoFit/>
          </a:bodyPr>
          <a:lstStyle/>
          <a:p>
            <a:pPr lvl="0">
              <a:lnSpc>
                <a:spcPct val="150000"/>
              </a:lnSpc>
              <a:defRPr/>
            </a:pPr>
            <a:r>
              <a:rPr lang="en-US" b="1" dirty="0" err="1">
                <a:solidFill>
                  <a:prstClr val="black"/>
                </a:solidFill>
                <a:latin typeface="Arial" panose="020B0604020202020204" pitchFamily="34" charset="0"/>
                <a:cs typeface="Arial" panose="020B0604020202020204" pitchFamily="34" charset="0"/>
              </a:rPr>
              <a:t>cosa</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DA5475ED-2FF1-4457-BC19-01947DDFACD0}"/>
              </a:ext>
            </a:extLst>
          </p:cNvPr>
          <p:cNvSpPr txBox="1"/>
          <p:nvPr/>
        </p:nvSpPr>
        <p:spPr>
          <a:xfrm>
            <a:off x="1944380" y="4711943"/>
            <a:ext cx="1153792" cy="456535"/>
          </a:xfrm>
          <a:prstGeom prst="rect">
            <a:avLst/>
          </a:prstGeom>
          <a:noFill/>
        </p:spPr>
        <p:txBody>
          <a:bodyPr wrap="square" rtlCol="0">
            <a:spAutoFit/>
          </a:bodyPr>
          <a:lstStyle/>
          <a:p>
            <a:pPr lvl="0">
              <a:lnSpc>
                <a:spcPct val="150000"/>
              </a:lnSpc>
              <a:defRPr/>
            </a:pPr>
            <a:r>
              <a:rPr lang="en-US" b="1" dirty="0" err="1">
                <a:solidFill>
                  <a:prstClr val="black"/>
                </a:solidFill>
                <a:latin typeface="Arial" panose="020B0604020202020204" pitchFamily="34" charset="0"/>
                <a:cs typeface="Arial" panose="020B0604020202020204" pitchFamily="34" charset="0"/>
              </a:rPr>
              <a:t>acción</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1FD22FD7-02A1-2CFC-E54A-26D5981C00BE}"/>
              </a:ext>
            </a:extLst>
          </p:cNvPr>
          <p:cNvSpPr txBox="1"/>
          <p:nvPr/>
        </p:nvSpPr>
        <p:spPr>
          <a:xfrm>
            <a:off x="4566871" y="4699468"/>
            <a:ext cx="4318701" cy="456535"/>
          </a:xfrm>
          <a:prstGeom prst="rect">
            <a:avLst/>
          </a:prstGeom>
          <a:noFill/>
        </p:spPr>
        <p:txBody>
          <a:bodyPr wrap="square" rtlCol="0">
            <a:spAutoFit/>
          </a:bodyPr>
          <a:lstStyle/>
          <a:p>
            <a:pPr lvl="0">
              <a:lnSpc>
                <a:spcPct val="150000"/>
              </a:lnSpc>
              <a:defRPr/>
            </a:pPr>
            <a:r>
              <a:rPr lang="en-US" b="1" dirty="0">
                <a:solidFill>
                  <a:prstClr val="black"/>
                </a:solidFill>
                <a:latin typeface="Arial" panose="020B0604020202020204" pitchFamily="34" charset="0"/>
                <a:cs typeface="Arial" panose="020B0604020202020204" pitchFamily="34" charset="0"/>
              </a:rPr>
              <a:t>Palabras/</a:t>
            </a:r>
            <a:r>
              <a:rPr lang="en-US" b="1" dirty="0" err="1">
                <a:solidFill>
                  <a:prstClr val="black"/>
                </a:solidFill>
                <a:latin typeface="Arial" panose="020B0604020202020204" pitchFamily="34" charset="0"/>
                <a:cs typeface="Arial" panose="020B0604020202020204" pitchFamily="34" charset="0"/>
              </a:rPr>
              <a:t>frases</a:t>
            </a:r>
            <a:r>
              <a:rPr lang="en-US" b="1" dirty="0">
                <a:solidFill>
                  <a:prstClr val="black"/>
                </a:solidFill>
                <a:latin typeface="Arial" panose="020B0604020202020204" pitchFamily="34" charset="0"/>
                <a:cs typeface="Arial" panose="020B0604020202020204" pitchFamily="34" charset="0"/>
              </a:rPr>
              <a:t> </a:t>
            </a:r>
            <a:r>
              <a:rPr lang="en-US" b="1" dirty="0" err="1">
                <a:solidFill>
                  <a:prstClr val="black"/>
                </a:solidFill>
                <a:latin typeface="Arial" panose="020B0604020202020204" pitchFamily="34" charset="0"/>
                <a:cs typeface="Arial" panose="020B0604020202020204" pitchFamily="34" charset="0"/>
              </a:rPr>
              <a:t>descriptivas</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03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3" grpId="0"/>
      <p:bldP spid="14" grpId="0"/>
      <p:bldP spid="15" grpId="0"/>
      <p:bldP spid="16"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8" y="448134"/>
            <a:ext cx="10574139" cy="1200329"/>
          </a:xfrm>
        </p:spPr>
        <p:txBody>
          <a:bodyPr/>
          <a:lstStyle/>
          <a:p>
            <a:r>
              <a:rPr lang="en-US" sz="4000" dirty="0" err="1">
                <a:latin typeface="Arial"/>
                <a:cs typeface="Arial"/>
              </a:rPr>
              <a:t>Alfabetización</a:t>
            </a:r>
            <a:r>
              <a:rPr lang="en-US" sz="4000" dirty="0">
                <a:latin typeface="Arial"/>
                <a:cs typeface="Arial"/>
              </a:rPr>
              <a:t> </a:t>
            </a:r>
            <a:r>
              <a:rPr lang="en-US" sz="4000" dirty="0" err="1">
                <a:latin typeface="Arial"/>
                <a:cs typeface="Arial"/>
              </a:rPr>
              <a:t>estructurada</a:t>
            </a:r>
            <a:r>
              <a:rPr lang="en-US" sz="4000" dirty="0">
                <a:latin typeface="Arial"/>
                <a:cs typeface="Arial"/>
              </a:rPr>
              <a:t>: </a:t>
            </a:r>
            <a:r>
              <a:rPr lang="en-US" sz="4000" dirty="0" err="1">
                <a:latin typeface="Arial"/>
                <a:cs typeface="Arial"/>
              </a:rPr>
              <a:t>cosas</a:t>
            </a:r>
            <a:r>
              <a:rPr lang="en-US" sz="4000" dirty="0">
                <a:latin typeface="Arial"/>
                <a:cs typeface="Arial"/>
              </a:rPr>
              <a:t> </a:t>
            </a:r>
            <a:r>
              <a:rPr lang="en-US" sz="4000" dirty="0" err="1">
                <a:latin typeface="Arial"/>
                <a:cs typeface="Arial"/>
              </a:rPr>
              <a:t>buenas</a:t>
            </a:r>
            <a:endParaRPr lang="en-US" dirty="0"/>
          </a:p>
        </p:txBody>
      </p:sp>
      <p:pic>
        <p:nvPicPr>
          <p:cNvPr id="5" name="Picture 4" descr="Child writing on paper with book and workbook off to the side">
            <a:extLst>
              <a:ext uri="{FF2B5EF4-FFF2-40B4-BE49-F238E27FC236}">
                <a16:creationId xmlns:a16="http://schemas.microsoft.com/office/drawing/2014/main" id="{0BAE3F3F-CE43-AD1F-8DF1-9E3E4F69CD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0245" y="1728456"/>
            <a:ext cx="5268224" cy="3401088"/>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74E599A-A321-569C-E74C-9E18792E76C7}"/>
              </a:ext>
            </a:extLst>
          </p:cNvPr>
          <p:cNvSpPr txBox="1"/>
          <p:nvPr/>
        </p:nvSpPr>
        <p:spPr>
          <a:xfrm>
            <a:off x="843842" y="1716436"/>
            <a:ext cx="44529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err="1">
                <a:latin typeface="Arial"/>
                <a:cs typeface="Arial"/>
              </a:rPr>
              <a:t>Basado</a:t>
            </a:r>
            <a:r>
              <a:rPr lang="en-US" sz="3600" dirty="0">
                <a:latin typeface="Arial"/>
                <a:cs typeface="Arial"/>
              </a:rPr>
              <a:t> </a:t>
            </a:r>
            <a:r>
              <a:rPr lang="en-US" sz="3600" dirty="0" err="1">
                <a:latin typeface="Arial"/>
                <a:cs typeface="Arial"/>
              </a:rPr>
              <a:t>en</a:t>
            </a:r>
            <a:r>
              <a:rPr lang="en-US" sz="3600" dirty="0">
                <a:latin typeface="Arial"/>
                <a:cs typeface="Arial"/>
              </a:rPr>
              <a:t> la </a:t>
            </a:r>
            <a:r>
              <a:rPr lang="en-US" sz="3600" dirty="0" err="1">
                <a:latin typeface="Arial"/>
                <a:cs typeface="Arial"/>
              </a:rPr>
              <a:t>ciencia</a:t>
            </a:r>
            <a:endParaRPr lang="en-US" dirty="0">
              <a:ea typeface="Calibri" panose="020F0502020204030204"/>
              <a:cs typeface="Calibri" panose="020F0502020204030204"/>
            </a:endParaRPr>
          </a:p>
        </p:txBody>
      </p:sp>
      <p:pic>
        <p:nvPicPr>
          <p:cNvPr id="4" name="Picture 3" descr="A qr code on a white background&#10;&#10;Description automatically generated">
            <a:extLst>
              <a:ext uri="{FF2B5EF4-FFF2-40B4-BE49-F238E27FC236}">
                <a16:creationId xmlns:a16="http://schemas.microsoft.com/office/drawing/2014/main" id="{167F5D83-D717-AD33-8E83-364A91CC4CEE}"/>
              </a:ext>
            </a:extLst>
          </p:cNvPr>
          <p:cNvPicPr>
            <a:picLocks noChangeAspect="1"/>
          </p:cNvPicPr>
          <p:nvPr/>
        </p:nvPicPr>
        <p:blipFill>
          <a:blip r:embed="rId4"/>
          <a:stretch>
            <a:fillRect/>
          </a:stretch>
        </p:blipFill>
        <p:spPr>
          <a:xfrm>
            <a:off x="16063220" y="8095939"/>
            <a:ext cx="1346076" cy="1102347"/>
          </a:xfrm>
          <a:prstGeom prst="rect">
            <a:avLst/>
          </a:prstGeom>
        </p:spPr>
      </p:pic>
      <p:sp>
        <p:nvSpPr>
          <p:cNvPr id="7" name="TextBox 6">
            <a:extLst>
              <a:ext uri="{FF2B5EF4-FFF2-40B4-BE49-F238E27FC236}">
                <a16:creationId xmlns:a16="http://schemas.microsoft.com/office/drawing/2014/main" id="{3EA7EEE6-1D3C-86CD-71F3-C030F4907B58}"/>
              </a:ext>
            </a:extLst>
          </p:cNvPr>
          <p:cNvSpPr txBox="1"/>
          <p:nvPr/>
        </p:nvSpPr>
        <p:spPr>
          <a:xfrm>
            <a:off x="838091" y="2918383"/>
            <a:ext cx="44529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err="1">
                <a:latin typeface="Arial"/>
                <a:cs typeface="Arial"/>
              </a:rPr>
              <a:t>Comprar</a:t>
            </a:r>
            <a:r>
              <a:rPr lang="en-US" sz="3600" dirty="0">
                <a:latin typeface="Arial"/>
                <a:cs typeface="Arial"/>
              </a:rPr>
              <a:t> </a:t>
            </a:r>
            <a:r>
              <a:rPr lang="en-US" sz="3600" dirty="0" err="1">
                <a:latin typeface="Arial"/>
                <a:cs typeface="Arial"/>
              </a:rPr>
              <a:t>materiales</a:t>
            </a:r>
            <a:endParaRPr lang="en-US" dirty="0">
              <a:latin typeface="Calibri" panose="020F0502020204030204"/>
              <a:ea typeface="Calibri"/>
              <a:cs typeface="Calibri" panose="020F0502020204030204"/>
            </a:endParaRPr>
          </a:p>
        </p:txBody>
      </p:sp>
      <p:sp>
        <p:nvSpPr>
          <p:cNvPr id="9" name="TextBox 8">
            <a:extLst>
              <a:ext uri="{FF2B5EF4-FFF2-40B4-BE49-F238E27FC236}">
                <a16:creationId xmlns:a16="http://schemas.microsoft.com/office/drawing/2014/main" id="{5494147C-A703-65F8-50BC-BC48F389E001}"/>
              </a:ext>
            </a:extLst>
          </p:cNvPr>
          <p:cNvSpPr txBox="1"/>
          <p:nvPr/>
        </p:nvSpPr>
        <p:spPr>
          <a:xfrm>
            <a:off x="838091" y="4126081"/>
            <a:ext cx="44529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a:latin typeface="Arial"/>
                <a:ea typeface="Calibri"/>
                <a:cs typeface="Arial"/>
              </a:rPr>
              <a:t>Lista de </a:t>
            </a:r>
            <a:r>
              <a:rPr lang="en-US" sz="3600" dirty="0" err="1">
                <a:latin typeface="Arial"/>
                <a:ea typeface="Calibri"/>
                <a:cs typeface="Arial"/>
              </a:rPr>
              <a:t>cosas</a:t>
            </a:r>
            <a:r>
              <a:rPr lang="en-US" sz="3600" dirty="0">
                <a:latin typeface="Arial"/>
                <a:ea typeface="Calibri"/>
                <a:cs typeface="Arial"/>
              </a:rPr>
              <a:t> </a:t>
            </a:r>
            <a:r>
              <a:rPr lang="en-US" sz="3600" dirty="0" err="1">
                <a:latin typeface="Arial"/>
                <a:ea typeface="Calibri"/>
                <a:cs typeface="Arial"/>
              </a:rPr>
              <a:t>buenas</a:t>
            </a:r>
            <a:endParaRPr lang="en-US" dirty="0">
              <a:ea typeface="Calibri" panose="020F0502020204030204"/>
              <a:cs typeface="Calibri" panose="020F0502020204030204"/>
            </a:endParaRPr>
          </a:p>
        </p:txBody>
      </p:sp>
      <p:sp>
        <p:nvSpPr>
          <p:cNvPr id="11" name="TextBox 10">
            <a:extLst>
              <a:ext uri="{FF2B5EF4-FFF2-40B4-BE49-F238E27FC236}">
                <a16:creationId xmlns:a16="http://schemas.microsoft.com/office/drawing/2014/main" id="{754603B4-4C42-44EB-D3AF-CD6508A8085D}"/>
              </a:ext>
            </a:extLst>
          </p:cNvPr>
          <p:cNvSpPr txBox="1"/>
          <p:nvPr/>
        </p:nvSpPr>
        <p:spPr>
          <a:xfrm>
            <a:off x="838091" y="5333779"/>
            <a:ext cx="989332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dirty="0" err="1">
                <a:latin typeface="Arial"/>
                <a:ea typeface="Calibri" panose="020F0502020204030204"/>
                <a:cs typeface="Arial"/>
              </a:rPr>
              <a:t>Capacitación</a:t>
            </a:r>
            <a:r>
              <a:rPr lang="en-US" sz="3600" dirty="0">
                <a:latin typeface="Arial"/>
                <a:ea typeface="Calibri" panose="020F0502020204030204"/>
                <a:cs typeface="Arial"/>
              </a:rPr>
              <a:t> </a:t>
            </a:r>
            <a:r>
              <a:rPr lang="en-US" sz="3600" dirty="0" err="1">
                <a:latin typeface="Arial"/>
                <a:ea typeface="Calibri" panose="020F0502020204030204"/>
                <a:cs typeface="Arial"/>
              </a:rPr>
              <a:t>en</a:t>
            </a:r>
            <a:r>
              <a:rPr lang="en-US" sz="3600" dirty="0">
                <a:latin typeface="Arial"/>
                <a:ea typeface="Calibri" panose="020F0502020204030204"/>
                <a:cs typeface="Arial"/>
              </a:rPr>
              <a:t> </a:t>
            </a:r>
            <a:r>
              <a:rPr lang="en-US" sz="3600" dirty="0" err="1">
                <a:latin typeface="Arial"/>
                <a:ea typeface="Calibri" panose="020F0502020204030204"/>
                <a:cs typeface="Arial"/>
              </a:rPr>
              <a:t>alfabetización</a:t>
            </a:r>
            <a:r>
              <a:rPr lang="en-US" sz="3600" dirty="0">
                <a:latin typeface="Arial"/>
                <a:ea typeface="Calibri" panose="020F0502020204030204"/>
                <a:cs typeface="Arial"/>
              </a:rPr>
              <a:t> </a:t>
            </a:r>
            <a:r>
              <a:rPr lang="en-US" sz="3600" dirty="0" err="1">
                <a:latin typeface="Arial"/>
                <a:ea typeface="Calibri" panose="020F0502020204030204"/>
                <a:cs typeface="Arial"/>
              </a:rPr>
              <a:t>estructurada</a:t>
            </a: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338486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7434352-D73F-604C-BF81-3FF683C4D60F}"/>
              </a:ext>
            </a:extLst>
          </p:cNvPr>
          <p:cNvSpPr/>
          <p:nvPr/>
        </p:nvSpPr>
        <p:spPr>
          <a:xfrm>
            <a:off x="0" y="588509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98CC43-0181-9C5E-0C3C-D08DFFED00CD}"/>
              </a:ext>
            </a:extLst>
          </p:cNvPr>
          <p:cNvSpPr>
            <a:spLocks noGrp="1"/>
          </p:cNvSpPr>
          <p:nvPr>
            <p:ph type="title"/>
          </p:nvPr>
        </p:nvSpPr>
        <p:spPr>
          <a:xfrm>
            <a:off x="565581" y="520082"/>
            <a:ext cx="11626419" cy="663908"/>
          </a:xfrm>
        </p:spPr>
        <p:txBody>
          <a:bodyPr/>
          <a:lstStyle/>
          <a:p>
            <a:r>
              <a:rPr lang="es-ES" sz="4000" dirty="0">
                <a:latin typeface="Arial"/>
                <a:cs typeface="Arial"/>
              </a:rPr>
              <a:t>Poner los puntos sobre la "i" en la alfabetización</a:t>
            </a:r>
            <a:endParaRPr lang="en-US" sz="4000" b="1" dirty="0">
              <a:latin typeface="Arial"/>
              <a:cs typeface="Arial"/>
            </a:endParaRPr>
          </a:p>
        </p:txBody>
      </p:sp>
      <p:sp>
        <p:nvSpPr>
          <p:cNvPr id="8" name="TextBox 7">
            <a:extLst>
              <a:ext uri="{FF2B5EF4-FFF2-40B4-BE49-F238E27FC236}">
                <a16:creationId xmlns:a16="http://schemas.microsoft.com/office/drawing/2014/main" id="{D9D52A9B-68CD-CBE4-D507-90A389F1B145}"/>
              </a:ext>
            </a:extLst>
          </p:cNvPr>
          <p:cNvSpPr txBox="1"/>
          <p:nvPr/>
        </p:nvSpPr>
        <p:spPr>
          <a:xfrm>
            <a:off x="5307091" y="7603740"/>
            <a:ext cx="4644478" cy="707886"/>
          </a:xfrm>
          <a:prstGeom prst="rect">
            <a:avLst/>
          </a:prstGeom>
          <a:noFill/>
        </p:spPr>
        <p:txBody>
          <a:bodyPr wrap="square" lIns="91440" tIns="45720" rIns="91440" bIns="45720" anchor="t">
            <a:spAutoFit/>
          </a:bodyPr>
          <a:lstStyle/>
          <a:p>
            <a:r>
              <a:rPr lang="en-US" sz="2000" b="1">
                <a:solidFill>
                  <a:schemeClr val="tx1">
                    <a:lumMod val="65000"/>
                    <a:lumOff val="35000"/>
                  </a:schemeClr>
                </a:solidFill>
                <a:latin typeface="Arial"/>
                <a:cs typeface="Arial"/>
              </a:rPr>
              <a:t>Go.osu.edu/</a:t>
            </a:r>
            <a:r>
              <a:rPr lang="en-US" sz="2000" b="1" err="1">
                <a:solidFill>
                  <a:schemeClr val="tx1">
                    <a:lumMod val="65000"/>
                    <a:lumOff val="35000"/>
                  </a:schemeClr>
                </a:solidFill>
                <a:latin typeface="Arial"/>
                <a:cs typeface="Arial"/>
              </a:rPr>
              <a:t>scienceofreadingvideo</a:t>
            </a:r>
            <a:endParaRPr lang="en-US" sz="2000" b="1">
              <a:solidFill>
                <a:schemeClr val="tx1">
                  <a:lumMod val="65000"/>
                  <a:lumOff val="35000"/>
                </a:schemeClr>
              </a:solidFill>
              <a:latin typeface="Arial"/>
              <a:cs typeface="Arial"/>
            </a:endParaRPr>
          </a:p>
          <a:p>
            <a:endParaRPr lang="en-US" sz="2000" b="1">
              <a:solidFill>
                <a:schemeClr val="tx1">
                  <a:lumMod val="65000"/>
                  <a:lumOff val="35000"/>
                </a:schemeClr>
              </a:solidFill>
              <a:latin typeface="Arial"/>
              <a:cs typeface="Arial"/>
            </a:endParaRPr>
          </a:p>
        </p:txBody>
      </p:sp>
      <p:pic>
        <p:nvPicPr>
          <p:cNvPr id="4" name="Online Media 3" title="ReadOhio: Dotting the 'i' in Literacy">
            <a:hlinkClick r:id="" action="ppaction://media"/>
            <a:extLst>
              <a:ext uri="{FF2B5EF4-FFF2-40B4-BE49-F238E27FC236}">
                <a16:creationId xmlns:a16="http://schemas.microsoft.com/office/drawing/2014/main" id="{0D34FFCC-9B5E-B4A4-CD27-12E202CD7AB3}"/>
              </a:ext>
            </a:extLst>
          </p:cNvPr>
          <p:cNvPicPr>
            <a:picLocks noRot="1" noChangeAspect="1"/>
          </p:cNvPicPr>
          <p:nvPr>
            <a:videoFile r:link="rId1"/>
          </p:nvPr>
        </p:nvPicPr>
        <p:blipFill>
          <a:blip r:embed="rId4"/>
          <a:stretch>
            <a:fillRect/>
          </a:stretch>
        </p:blipFill>
        <p:spPr>
          <a:xfrm>
            <a:off x="876601" y="1361250"/>
            <a:ext cx="8860980" cy="5006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a:extLst>
              <a:ext uri="{FF2B5EF4-FFF2-40B4-BE49-F238E27FC236}">
                <a16:creationId xmlns:a16="http://schemas.microsoft.com/office/drawing/2014/main" id="{C4A8B4DB-0593-3CB3-2201-0877937D9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5087" y="2946836"/>
            <a:ext cx="1835294" cy="1835294"/>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77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5A1A-78D9-39E7-EF13-18F81F8A5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46739-C13F-7816-6331-E2FE9C0995B2}"/>
              </a:ext>
            </a:extLst>
          </p:cNvPr>
          <p:cNvSpPr>
            <a:spLocks noGrp="1"/>
          </p:cNvSpPr>
          <p:nvPr>
            <p:ph type="title"/>
          </p:nvPr>
        </p:nvSpPr>
        <p:spPr>
          <a:xfrm>
            <a:off x="701571" y="561602"/>
            <a:ext cx="9677892" cy="701731"/>
          </a:xfrm>
        </p:spPr>
        <p:txBody>
          <a:bodyPr/>
          <a:lstStyle/>
          <a:p>
            <a:r>
              <a:rPr lang="en-US" dirty="0" err="1">
                <a:latin typeface="Arial"/>
                <a:cs typeface="Arial"/>
              </a:rPr>
              <a:t>Lecciones</a:t>
            </a:r>
            <a:r>
              <a:rPr lang="en-US" dirty="0">
                <a:latin typeface="Arial"/>
                <a:cs typeface="Arial"/>
              </a:rPr>
              <a:t>: </a:t>
            </a:r>
            <a:r>
              <a:rPr lang="en-US" dirty="0" err="1">
                <a:latin typeface="Arial"/>
                <a:cs typeface="Arial"/>
              </a:rPr>
              <a:t>Preescolar</a:t>
            </a:r>
            <a:endParaRPr lang="en-US" dirty="0"/>
          </a:p>
        </p:txBody>
      </p:sp>
      <p:sp>
        <p:nvSpPr>
          <p:cNvPr id="5" name="Rectangle 4">
            <a:extLst>
              <a:ext uri="{FF2B5EF4-FFF2-40B4-BE49-F238E27FC236}">
                <a16:creationId xmlns:a16="http://schemas.microsoft.com/office/drawing/2014/main" id="{854B1152-75C1-EACE-D5F1-D6AF2429E1EF}"/>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0CE8F6C-AB61-01B4-C15C-574A6024B7D8}"/>
              </a:ext>
            </a:extLst>
          </p:cNvPr>
          <p:cNvSpPr txBox="1"/>
          <p:nvPr/>
        </p:nvSpPr>
        <p:spPr>
          <a:xfrm>
            <a:off x="819727" y="13608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a:latin typeface="Arial"/>
                <a:cs typeface="Arial"/>
              </a:rPr>
              <a:t>Palabras del </a:t>
            </a:r>
            <a:r>
              <a:rPr lang="en-US" sz="3600" dirty="0" err="1">
                <a:latin typeface="Arial"/>
                <a:cs typeface="Arial"/>
              </a:rPr>
              <a:t>libro</a:t>
            </a:r>
            <a:endParaRPr lang="en-US" dirty="0"/>
          </a:p>
        </p:txBody>
      </p:sp>
      <p:sp>
        <p:nvSpPr>
          <p:cNvPr id="7" name="TextBox 6">
            <a:extLst>
              <a:ext uri="{FF2B5EF4-FFF2-40B4-BE49-F238E27FC236}">
                <a16:creationId xmlns:a16="http://schemas.microsoft.com/office/drawing/2014/main" id="{CE54F602-1125-725B-1265-6F62A3D88039}"/>
              </a:ext>
            </a:extLst>
          </p:cNvPr>
          <p:cNvSpPr txBox="1"/>
          <p:nvPr/>
        </p:nvSpPr>
        <p:spPr>
          <a:xfrm>
            <a:off x="819726" y="217203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Rimadora</a:t>
            </a:r>
            <a:endParaRPr lang="en-US" dirty="0"/>
          </a:p>
        </p:txBody>
      </p:sp>
      <p:sp>
        <p:nvSpPr>
          <p:cNvPr id="9" name="TextBox 8">
            <a:extLst>
              <a:ext uri="{FF2B5EF4-FFF2-40B4-BE49-F238E27FC236}">
                <a16:creationId xmlns:a16="http://schemas.microsoft.com/office/drawing/2014/main" id="{EADBA8FC-9291-4338-3067-C2FBD8720189}"/>
              </a:ext>
            </a:extLst>
          </p:cNvPr>
          <p:cNvSpPr txBox="1"/>
          <p:nvPr/>
        </p:nvSpPr>
        <p:spPr>
          <a:xfrm>
            <a:off x="819726" y="300777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Sílabas</a:t>
            </a:r>
            <a:endParaRPr lang="en-US" dirty="0"/>
          </a:p>
        </p:txBody>
      </p:sp>
      <p:sp>
        <p:nvSpPr>
          <p:cNvPr id="10" name="TextBox 9">
            <a:extLst>
              <a:ext uri="{FF2B5EF4-FFF2-40B4-BE49-F238E27FC236}">
                <a16:creationId xmlns:a16="http://schemas.microsoft.com/office/drawing/2014/main" id="{E4EA7A80-7753-A52F-3208-CF59AF9BCC1D}"/>
              </a:ext>
            </a:extLst>
          </p:cNvPr>
          <p:cNvSpPr txBox="1"/>
          <p:nvPr/>
        </p:nvSpPr>
        <p:spPr>
          <a:xfrm>
            <a:off x="819727" y="386809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Colorear</a:t>
            </a:r>
            <a:r>
              <a:rPr lang="en-US" sz="3600" dirty="0">
                <a:latin typeface="Arial"/>
                <a:cs typeface="Arial"/>
              </a:rPr>
              <a:t> y </a:t>
            </a:r>
            <a:r>
              <a:rPr lang="en-US" sz="3600" dirty="0" err="1">
                <a:latin typeface="Arial"/>
                <a:cs typeface="Arial"/>
              </a:rPr>
              <a:t>escribir</a:t>
            </a:r>
            <a:endParaRPr lang="en-US" dirty="0"/>
          </a:p>
        </p:txBody>
      </p:sp>
      <p:sp>
        <p:nvSpPr>
          <p:cNvPr id="11" name="TextBox 10">
            <a:extLst>
              <a:ext uri="{FF2B5EF4-FFF2-40B4-BE49-F238E27FC236}">
                <a16:creationId xmlns:a16="http://schemas.microsoft.com/office/drawing/2014/main" id="{5A34ACD5-5636-3EBC-3318-96C74D158A80}"/>
              </a:ext>
            </a:extLst>
          </p:cNvPr>
          <p:cNvSpPr txBox="1"/>
          <p:nvPr/>
        </p:nvSpPr>
        <p:spPr>
          <a:xfrm>
            <a:off x="819727" y="4716132"/>
            <a:ext cx="527142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s-ES" sz="3600" dirty="0">
                <a:latin typeface="Arial"/>
                <a:cs typeface="Arial"/>
              </a:rPr>
              <a:t>Nombres y sonidos de las letras</a:t>
            </a:r>
            <a:endParaRPr lang="en-US" dirty="0"/>
          </a:p>
        </p:txBody>
      </p:sp>
      <p:pic>
        <p:nvPicPr>
          <p:cNvPr id="13" name="Picture 12" descr="preschool aged kids sitting on floor with teacher using hand motions like clapping">
            <a:extLst>
              <a:ext uri="{FF2B5EF4-FFF2-40B4-BE49-F238E27FC236}">
                <a16:creationId xmlns:a16="http://schemas.microsoft.com/office/drawing/2014/main" id="{195A67FF-634D-7ED0-90D1-848EC35E7E81}"/>
              </a:ext>
            </a:extLst>
          </p:cNvPr>
          <p:cNvPicPr>
            <a:picLocks noChangeAspect="1"/>
          </p:cNvPicPr>
          <p:nvPr/>
        </p:nvPicPr>
        <p:blipFill>
          <a:blip r:embed="rId3" cstate="screen">
            <a:extLst>
              <a:ext uri="{28A0092B-C50C-407E-A947-70E740481C1C}">
                <a14:useLocalDpi xmlns:a14="http://schemas.microsoft.com/office/drawing/2010/main"/>
              </a:ext>
            </a:extLst>
          </a:blip>
          <a:srcRect l="3970" t="3496" r="37717" b="5540"/>
          <a:stretch/>
        </p:blipFill>
        <p:spPr>
          <a:xfrm>
            <a:off x="6865007" y="1050222"/>
            <a:ext cx="4458266" cy="45816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349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A738-8A37-B763-8C13-D863E8651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745D6-BAE2-F925-68D5-C8785DBC6FC0}"/>
              </a:ext>
            </a:extLst>
          </p:cNvPr>
          <p:cNvSpPr>
            <a:spLocks noGrp="1"/>
          </p:cNvSpPr>
          <p:nvPr>
            <p:ph type="title"/>
          </p:nvPr>
        </p:nvSpPr>
        <p:spPr>
          <a:xfrm>
            <a:off x="701571" y="561602"/>
            <a:ext cx="9677892" cy="701731"/>
          </a:xfrm>
        </p:spPr>
        <p:txBody>
          <a:bodyPr/>
          <a:lstStyle/>
          <a:p>
            <a:r>
              <a:rPr lang="en-US" dirty="0" err="1">
                <a:latin typeface="Arial"/>
                <a:cs typeface="Arial"/>
              </a:rPr>
              <a:t>Lecciones</a:t>
            </a:r>
            <a:r>
              <a:rPr lang="en-US" dirty="0">
                <a:latin typeface="Arial"/>
                <a:cs typeface="Arial"/>
              </a:rPr>
              <a:t>: Escuela Primaria</a:t>
            </a:r>
            <a:endParaRPr lang="en-US" dirty="0"/>
          </a:p>
        </p:txBody>
      </p:sp>
      <p:pic>
        <p:nvPicPr>
          <p:cNvPr id="4" name="Picture 3" descr="kindergarten student working carefully to write on school paper">
            <a:extLst>
              <a:ext uri="{FF2B5EF4-FFF2-40B4-BE49-F238E27FC236}">
                <a16:creationId xmlns:a16="http://schemas.microsoft.com/office/drawing/2014/main" id="{FA76AD9E-3820-6467-3C3A-257D405DF378}"/>
              </a:ext>
            </a:extLst>
          </p:cNvPr>
          <p:cNvPicPr>
            <a:picLocks noChangeAspect="1"/>
          </p:cNvPicPr>
          <p:nvPr/>
        </p:nvPicPr>
        <p:blipFill>
          <a:blip r:embed="rId3" cstate="screen">
            <a:extLst>
              <a:ext uri="{28A0092B-C50C-407E-A947-70E740481C1C}">
                <a14:useLocalDpi xmlns:a14="http://schemas.microsoft.com/office/drawing/2010/main"/>
              </a:ext>
            </a:extLst>
          </a:blip>
          <a:srcRect l="2461" t="4751" r="29754" b="6478"/>
          <a:stretch/>
        </p:blipFill>
        <p:spPr>
          <a:xfrm>
            <a:off x="8252759" y="2135683"/>
            <a:ext cx="3453433" cy="300920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8C725D7D-D09E-18A5-EEBD-9090EB772CBE}"/>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5DF9743-D25B-E573-4169-E2D7729931DF}"/>
              </a:ext>
            </a:extLst>
          </p:cNvPr>
          <p:cNvSpPr txBox="1"/>
          <p:nvPr/>
        </p:nvSpPr>
        <p:spPr>
          <a:xfrm>
            <a:off x="695036" y="130545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Audición</a:t>
            </a:r>
            <a:r>
              <a:rPr lang="en-US" sz="3600" dirty="0">
                <a:latin typeface="Arial"/>
                <a:cs typeface="Arial"/>
              </a:rPr>
              <a:t> de </a:t>
            </a:r>
            <a:r>
              <a:rPr lang="en-US" sz="3600" dirty="0" err="1">
                <a:latin typeface="Arial"/>
                <a:cs typeface="Arial"/>
              </a:rPr>
              <a:t>sonidos</a:t>
            </a:r>
            <a:endParaRPr lang="en-US" dirty="0"/>
          </a:p>
        </p:txBody>
      </p:sp>
      <p:sp>
        <p:nvSpPr>
          <p:cNvPr id="12" name="TextBox 11">
            <a:extLst>
              <a:ext uri="{FF2B5EF4-FFF2-40B4-BE49-F238E27FC236}">
                <a16:creationId xmlns:a16="http://schemas.microsoft.com/office/drawing/2014/main" id="{189CB7FF-8503-0A9E-EFCC-94DD523B4443}"/>
              </a:ext>
            </a:extLst>
          </p:cNvPr>
          <p:cNvSpPr txBox="1"/>
          <p:nvPr/>
        </p:nvSpPr>
        <p:spPr>
          <a:xfrm>
            <a:off x="707584" y="21356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Escritura</a:t>
            </a:r>
            <a:endParaRPr lang="en-US" sz="3600" dirty="0">
              <a:latin typeface="Arial"/>
              <a:cs typeface="Arial"/>
            </a:endParaRPr>
          </a:p>
        </p:txBody>
      </p:sp>
      <p:sp>
        <p:nvSpPr>
          <p:cNvPr id="14" name="TextBox 13">
            <a:extLst>
              <a:ext uri="{FF2B5EF4-FFF2-40B4-BE49-F238E27FC236}">
                <a16:creationId xmlns:a16="http://schemas.microsoft.com/office/drawing/2014/main" id="{CA209F9A-BB29-FA32-03ED-576544D1234D}"/>
              </a:ext>
            </a:extLst>
          </p:cNvPr>
          <p:cNvSpPr txBox="1"/>
          <p:nvPr/>
        </p:nvSpPr>
        <p:spPr>
          <a:xfrm>
            <a:off x="701833" y="3019237"/>
            <a:ext cx="7694022"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s-ES" sz="3600" dirty="0">
                <a:latin typeface="Arial"/>
                <a:cs typeface="Arial"/>
              </a:rPr>
              <a:t>Nombres y sonidos de las letras</a:t>
            </a:r>
            <a:endParaRPr lang="en-US" sz="3600" dirty="0"/>
          </a:p>
        </p:txBody>
      </p:sp>
      <p:sp>
        <p:nvSpPr>
          <p:cNvPr id="16" name="TextBox 15">
            <a:extLst>
              <a:ext uri="{FF2B5EF4-FFF2-40B4-BE49-F238E27FC236}">
                <a16:creationId xmlns:a16="http://schemas.microsoft.com/office/drawing/2014/main" id="{DF16F9D6-51BE-5F0E-12A3-18CE3D86BF87}"/>
              </a:ext>
            </a:extLst>
          </p:cNvPr>
          <p:cNvSpPr txBox="1"/>
          <p:nvPr/>
        </p:nvSpPr>
        <p:spPr>
          <a:xfrm>
            <a:off x="707584" y="3896125"/>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a:latin typeface="Arial"/>
                <a:cs typeface="Arial"/>
              </a:rPr>
              <a:t>Leer y </a:t>
            </a:r>
            <a:r>
              <a:rPr lang="en-US" sz="3600" dirty="0" err="1">
                <a:latin typeface="Arial"/>
                <a:cs typeface="Arial"/>
              </a:rPr>
              <a:t>deletrear</a:t>
            </a:r>
            <a:endParaRPr lang="en-US" sz="3600" dirty="0">
              <a:latin typeface="Arial"/>
              <a:cs typeface="Arial"/>
            </a:endParaRPr>
          </a:p>
        </p:txBody>
      </p:sp>
      <p:sp>
        <p:nvSpPr>
          <p:cNvPr id="18" name="TextBox 17">
            <a:extLst>
              <a:ext uri="{FF2B5EF4-FFF2-40B4-BE49-F238E27FC236}">
                <a16:creationId xmlns:a16="http://schemas.microsoft.com/office/drawing/2014/main" id="{19B21B31-C42A-3D6B-712F-A02AA5E3E17B}"/>
              </a:ext>
            </a:extLst>
          </p:cNvPr>
          <p:cNvSpPr txBox="1"/>
          <p:nvPr/>
        </p:nvSpPr>
        <p:spPr>
          <a:xfrm>
            <a:off x="701571" y="4718661"/>
            <a:ext cx="5881742"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Estructura</a:t>
            </a:r>
            <a:r>
              <a:rPr lang="en-US" sz="3600" dirty="0">
                <a:latin typeface="Arial"/>
                <a:cs typeface="Arial"/>
              </a:rPr>
              <a:t> de la </a:t>
            </a:r>
            <a:r>
              <a:rPr lang="en-US" sz="3600" dirty="0" err="1">
                <a:latin typeface="Arial"/>
                <a:cs typeface="Arial"/>
              </a:rPr>
              <a:t>oración</a:t>
            </a:r>
            <a:endParaRPr lang="en-US" dirty="0"/>
          </a:p>
        </p:txBody>
      </p:sp>
    </p:spTree>
    <p:extLst>
      <p:ext uri="{BB962C8B-B14F-4D97-AF65-F5344CB8AC3E}">
        <p14:creationId xmlns:p14="http://schemas.microsoft.com/office/powerpoint/2010/main" val="226246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16"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81677-529D-3E66-8A38-8E3C6FE73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17794-E32D-99C5-CB62-9B6CE8795DFF}"/>
              </a:ext>
            </a:extLst>
          </p:cNvPr>
          <p:cNvSpPr>
            <a:spLocks noGrp="1"/>
          </p:cNvSpPr>
          <p:nvPr>
            <p:ph type="title"/>
          </p:nvPr>
        </p:nvSpPr>
        <p:spPr>
          <a:xfrm>
            <a:off x="701571" y="561602"/>
            <a:ext cx="9677892" cy="701731"/>
          </a:xfrm>
        </p:spPr>
        <p:txBody>
          <a:bodyPr/>
          <a:lstStyle/>
          <a:p>
            <a:r>
              <a:rPr lang="en-US" dirty="0" err="1">
                <a:latin typeface="Arial"/>
                <a:cs typeface="Arial"/>
              </a:rPr>
              <a:t>Leccioes</a:t>
            </a:r>
            <a:r>
              <a:rPr lang="en-US" dirty="0">
                <a:latin typeface="Arial"/>
                <a:cs typeface="Arial"/>
              </a:rPr>
              <a:t>: </a:t>
            </a:r>
            <a:r>
              <a:rPr lang="en-US" dirty="0" err="1">
                <a:latin typeface="Arial"/>
                <a:cs typeface="Arial"/>
              </a:rPr>
              <a:t>Estudiantes</a:t>
            </a:r>
            <a:r>
              <a:rPr lang="en-US" dirty="0">
                <a:latin typeface="Arial"/>
                <a:cs typeface="Arial"/>
              </a:rPr>
              <a:t> </a:t>
            </a:r>
            <a:r>
              <a:rPr lang="en-US" dirty="0" err="1">
                <a:latin typeface="Arial"/>
                <a:cs typeface="Arial"/>
              </a:rPr>
              <a:t>mayores</a:t>
            </a:r>
            <a:endParaRPr lang="en-US" dirty="0"/>
          </a:p>
        </p:txBody>
      </p:sp>
      <p:sp>
        <p:nvSpPr>
          <p:cNvPr id="5" name="Rectangle 4">
            <a:extLst>
              <a:ext uri="{FF2B5EF4-FFF2-40B4-BE49-F238E27FC236}">
                <a16:creationId xmlns:a16="http://schemas.microsoft.com/office/drawing/2014/main" id="{FAB029D3-F0FC-9BA9-7285-DD0F4C17C359}"/>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Smiling older elementary student sitting at a desk with their writing materials">
            <a:extLst>
              <a:ext uri="{FF2B5EF4-FFF2-40B4-BE49-F238E27FC236}">
                <a16:creationId xmlns:a16="http://schemas.microsoft.com/office/drawing/2014/main" id="{4C8B4683-DFB6-5566-6C25-B4DEBA6C4DA9}"/>
              </a:ext>
            </a:extLst>
          </p:cNvPr>
          <p:cNvPicPr>
            <a:picLocks noChangeAspect="1"/>
          </p:cNvPicPr>
          <p:nvPr/>
        </p:nvPicPr>
        <p:blipFill>
          <a:blip r:embed="rId3"/>
          <a:stretch>
            <a:fillRect/>
          </a:stretch>
        </p:blipFill>
        <p:spPr>
          <a:xfrm>
            <a:off x="6409026" y="1126116"/>
            <a:ext cx="5289838" cy="5118388"/>
          </a:xfrm>
          <a:prstGeom prst="rect">
            <a:avLst/>
          </a:prstGeom>
        </p:spPr>
      </p:pic>
      <p:sp>
        <p:nvSpPr>
          <p:cNvPr id="9" name="TextBox 8">
            <a:extLst>
              <a:ext uri="{FF2B5EF4-FFF2-40B4-BE49-F238E27FC236}">
                <a16:creationId xmlns:a16="http://schemas.microsoft.com/office/drawing/2014/main" id="{EE65197C-9D00-3C6F-0CB6-28C6AA0D3CC2}"/>
              </a:ext>
            </a:extLst>
          </p:cNvPr>
          <p:cNvSpPr txBox="1"/>
          <p:nvPr/>
        </p:nvSpPr>
        <p:spPr>
          <a:xfrm>
            <a:off x="695036" y="16656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a:latin typeface="Arial"/>
                <a:cs typeface="Arial"/>
              </a:rPr>
              <a:t>Palabras </a:t>
            </a:r>
            <a:r>
              <a:rPr lang="en-US" sz="3600" dirty="0" err="1">
                <a:latin typeface="Arial"/>
                <a:cs typeface="Arial"/>
              </a:rPr>
              <a:t>más</a:t>
            </a:r>
            <a:r>
              <a:rPr lang="en-US" sz="3600" dirty="0">
                <a:latin typeface="Arial"/>
                <a:cs typeface="Arial"/>
              </a:rPr>
              <a:t> </a:t>
            </a:r>
            <a:r>
              <a:rPr lang="en-US" sz="3600" dirty="0" err="1">
                <a:latin typeface="Arial"/>
                <a:cs typeface="Arial"/>
              </a:rPr>
              <a:t>largas</a:t>
            </a:r>
            <a:endParaRPr lang="en-US" dirty="0">
              <a:ea typeface="Calibri" panose="020F0502020204030204"/>
              <a:cs typeface="Calibri" panose="020F0502020204030204"/>
            </a:endParaRPr>
          </a:p>
        </p:txBody>
      </p:sp>
      <p:sp>
        <p:nvSpPr>
          <p:cNvPr id="11" name="TextBox 10">
            <a:extLst>
              <a:ext uri="{FF2B5EF4-FFF2-40B4-BE49-F238E27FC236}">
                <a16:creationId xmlns:a16="http://schemas.microsoft.com/office/drawing/2014/main" id="{54583971-F742-DB1F-E20B-397A443784DB}"/>
              </a:ext>
            </a:extLst>
          </p:cNvPr>
          <p:cNvSpPr txBox="1"/>
          <p:nvPr/>
        </p:nvSpPr>
        <p:spPr>
          <a:xfrm>
            <a:off x="695036" y="259392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Vocabulario</a:t>
            </a:r>
            <a:endParaRPr lang="en-US" sz="3600" dirty="0">
              <a:latin typeface="Arial"/>
              <a:cs typeface="Arial"/>
            </a:endParaRPr>
          </a:p>
        </p:txBody>
      </p:sp>
      <p:sp>
        <p:nvSpPr>
          <p:cNvPr id="13" name="TextBox 12">
            <a:extLst>
              <a:ext uri="{FF2B5EF4-FFF2-40B4-BE49-F238E27FC236}">
                <a16:creationId xmlns:a16="http://schemas.microsoft.com/office/drawing/2014/main" id="{D7E51D3A-C170-993E-1C71-F8FA2F4F6066}"/>
              </a:ext>
            </a:extLst>
          </p:cNvPr>
          <p:cNvSpPr txBox="1"/>
          <p:nvPr/>
        </p:nvSpPr>
        <p:spPr>
          <a:xfrm>
            <a:off x="695036" y="35221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Comprensión</a:t>
            </a:r>
            <a:endParaRPr lang="en-US" dirty="0"/>
          </a:p>
        </p:txBody>
      </p:sp>
      <p:sp>
        <p:nvSpPr>
          <p:cNvPr id="15" name="TextBox 14">
            <a:extLst>
              <a:ext uri="{FF2B5EF4-FFF2-40B4-BE49-F238E27FC236}">
                <a16:creationId xmlns:a16="http://schemas.microsoft.com/office/drawing/2014/main" id="{7FCC5FE1-3451-8963-C26F-778A75F15A01}"/>
              </a:ext>
            </a:extLst>
          </p:cNvPr>
          <p:cNvSpPr txBox="1"/>
          <p:nvPr/>
        </p:nvSpPr>
        <p:spPr>
          <a:xfrm>
            <a:off x="695035" y="4450438"/>
            <a:ext cx="6385034"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Habilidades</a:t>
            </a:r>
            <a:r>
              <a:rPr lang="en-US" sz="3600" dirty="0">
                <a:latin typeface="Arial"/>
                <a:cs typeface="Arial"/>
              </a:rPr>
              <a:t> de </a:t>
            </a:r>
            <a:r>
              <a:rPr lang="en-US" sz="3600" dirty="0" err="1">
                <a:latin typeface="Arial"/>
                <a:cs typeface="Arial"/>
              </a:rPr>
              <a:t>escritura</a:t>
            </a:r>
            <a:endParaRPr lang="en-US" dirty="0"/>
          </a:p>
        </p:txBody>
      </p:sp>
    </p:spTree>
    <p:extLst>
      <p:ext uri="{BB962C8B-B14F-4D97-AF65-F5344CB8AC3E}">
        <p14:creationId xmlns:p14="http://schemas.microsoft.com/office/powerpoint/2010/main" val="182296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75528" y="713447"/>
            <a:ext cx="9616440" cy="701731"/>
          </a:xfrm>
        </p:spPr>
        <p:txBody>
          <a:bodyPr vert="horz" wrap="square" lIns="91440" tIns="45720" rIns="91440" bIns="45720" rtlCol="0" anchor="ctr">
            <a:spAutoFit/>
          </a:bodyPr>
          <a:lstStyle/>
          <a:p>
            <a:r>
              <a:rPr lang="es-ES" dirty="0">
                <a:latin typeface="Arial"/>
                <a:cs typeface="Arial"/>
              </a:rPr>
              <a:t>Escuchar sílabas</a:t>
            </a:r>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Online Media 5" title="Segmenting Words into Syllables with Liz Quezada (clip 1)">
            <a:hlinkClick r:id="" action="ppaction://media"/>
            <a:extLst>
              <a:ext uri="{FF2B5EF4-FFF2-40B4-BE49-F238E27FC236}">
                <a16:creationId xmlns:a16="http://schemas.microsoft.com/office/drawing/2014/main" id="{C08CD418-3942-E8B7-6EAC-B435648E2DCB}"/>
              </a:ext>
            </a:extLst>
          </p:cNvPr>
          <p:cNvPicPr>
            <a:picLocks noRot="1" noChangeAspect="1"/>
          </p:cNvPicPr>
          <p:nvPr>
            <a:videoFile r:link="rId1"/>
          </p:nvPr>
        </p:nvPicPr>
        <p:blipFill>
          <a:blip r:embed="rId4"/>
          <a:stretch>
            <a:fillRect/>
          </a:stretch>
        </p:blipFill>
        <p:spPr>
          <a:xfrm>
            <a:off x="1978025" y="1524000"/>
            <a:ext cx="8237538" cy="4610100"/>
          </a:xfrm>
          <a:prstGeom prst="rect">
            <a:avLst/>
          </a:prstGeom>
          <a:ln w="57150"/>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17089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16889" y="640443"/>
            <a:ext cx="11375111" cy="701731"/>
          </a:xfrm>
        </p:spPr>
        <p:txBody>
          <a:bodyPr/>
          <a:lstStyle/>
          <a:p>
            <a:r>
              <a:rPr lang="es-ES" dirty="0">
                <a:latin typeface="Arial"/>
                <a:cs typeface="Arial"/>
              </a:rPr>
              <a:t>Escuchar los sonidos de las palabras</a:t>
            </a:r>
            <a:endParaRPr lang="en-US" b="1" dirty="0"/>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Online Media 4" title="Heggerty Phonemic Awareness Preview Lesson  Kindergarten, Week 19, Day 3 (clip 1)">
            <a:hlinkClick r:id="" action="ppaction://media"/>
            <a:extLst>
              <a:ext uri="{FF2B5EF4-FFF2-40B4-BE49-F238E27FC236}">
                <a16:creationId xmlns:a16="http://schemas.microsoft.com/office/drawing/2014/main" id="{9D42E9EB-DA5C-C8C2-C15B-77EC0575A456}"/>
              </a:ext>
            </a:extLst>
          </p:cNvPr>
          <p:cNvPicPr>
            <a:picLocks noRot="1" noChangeAspect="1"/>
          </p:cNvPicPr>
          <p:nvPr>
            <a:videoFile r:link="rId1"/>
          </p:nvPr>
        </p:nvPicPr>
        <p:blipFill>
          <a:blip r:embed="rId4"/>
          <a:stretch>
            <a:fillRect/>
          </a:stretch>
        </p:blipFill>
        <p:spPr>
          <a:xfrm>
            <a:off x="1994354" y="1529442"/>
            <a:ext cx="8213953" cy="4688115"/>
          </a:xfrm>
          <a:prstGeom prst="rect">
            <a:avLst/>
          </a:prstGeom>
        </p:spPr>
      </p:pic>
    </p:spTree>
    <p:extLst>
      <p:ext uri="{BB962C8B-B14F-4D97-AF65-F5344CB8AC3E}">
        <p14:creationId xmlns:p14="http://schemas.microsoft.com/office/powerpoint/2010/main" val="357477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38860" y="641311"/>
            <a:ext cx="11443211" cy="535531"/>
          </a:xfrm>
        </p:spPr>
        <p:txBody>
          <a:bodyPr/>
          <a:lstStyle/>
          <a:p>
            <a:r>
              <a:rPr lang="es-ES" sz="3200" dirty="0">
                <a:latin typeface="Arial"/>
                <a:cs typeface="Arial"/>
              </a:rPr>
              <a:t>Escribe la letra de cada sonido para deletrear la palabra.</a:t>
            </a:r>
            <a:endParaRPr lang="en-US" sz="3200" b="1" dirty="0"/>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Online Media 6" descr="Structured Literacy Video Example: with a teacher working with a student using blocks and a piece of paper with a grid for the blocks and a place to write the letters for a word">
            <a:hlinkClick r:id="" action="ppaction://media"/>
            <a:extLst>
              <a:ext uri="{FF2B5EF4-FFF2-40B4-BE49-F238E27FC236}">
                <a16:creationId xmlns:a16="http://schemas.microsoft.com/office/drawing/2014/main" id="{B66DF99F-8F32-F9EA-E8E4-2BEADD7B6FC5}"/>
              </a:ext>
            </a:extLst>
          </p:cNvPr>
          <p:cNvPicPr>
            <a:picLocks noRot="1" noChangeAspect="1"/>
          </p:cNvPicPr>
          <p:nvPr>
            <a:videoFile r:link="rId1"/>
          </p:nvPr>
        </p:nvPicPr>
        <p:blipFill>
          <a:blip r:embed="rId4"/>
          <a:stretch>
            <a:fillRect/>
          </a:stretch>
        </p:blipFill>
        <p:spPr>
          <a:xfrm>
            <a:off x="2090119" y="1504052"/>
            <a:ext cx="8005934" cy="4444871"/>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854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385867" y="548544"/>
            <a:ext cx="11420263" cy="1089529"/>
          </a:xfrm>
        </p:spPr>
        <p:txBody>
          <a:bodyPr/>
          <a:lstStyle/>
          <a:p>
            <a:r>
              <a:rPr lang="es-ES" sz="3600" dirty="0">
                <a:latin typeface="Arial"/>
                <a:cs typeface="Arial"/>
              </a:rPr>
              <a:t>Una lección grupal en el aula con estudiantes de primer grado</a:t>
            </a:r>
            <a:endParaRPr lang="en-US" sz="3600" b="1" dirty="0"/>
          </a:p>
        </p:txBody>
      </p:sp>
      <p:sp>
        <p:nvSpPr>
          <p:cNvPr id="5" name="Rectangle 4">
            <a:extLst>
              <a:ext uri="{FF2B5EF4-FFF2-40B4-BE49-F238E27FC236}">
                <a16:creationId xmlns:a16="http://schemas.microsoft.com/office/drawing/2014/main" id="{84F7635A-8242-54F4-DED6-FEA4C32A5739}"/>
              </a:ext>
            </a:extLst>
          </p:cNvPr>
          <p:cNvSpPr/>
          <p:nvPr/>
        </p:nvSpPr>
        <p:spPr>
          <a:xfrm>
            <a:off x="0" y="5870719"/>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Online Media 3" title="First grade Fundations lesson (clip 1)">
            <a:hlinkClick r:id="" action="ppaction://media"/>
            <a:extLst>
              <a:ext uri="{FF2B5EF4-FFF2-40B4-BE49-F238E27FC236}">
                <a16:creationId xmlns:a16="http://schemas.microsoft.com/office/drawing/2014/main" id="{FD2E859A-DCD9-44E4-41FE-3041B6F0C3D5}"/>
              </a:ext>
            </a:extLst>
          </p:cNvPr>
          <p:cNvPicPr>
            <a:picLocks noRot="1" noChangeAspect="1"/>
          </p:cNvPicPr>
          <p:nvPr>
            <a:videoFile r:link="rId1"/>
          </p:nvPr>
        </p:nvPicPr>
        <p:blipFill>
          <a:blip r:embed="rId4"/>
          <a:stretch>
            <a:fillRect/>
          </a:stretch>
        </p:blipFill>
        <p:spPr>
          <a:xfrm>
            <a:off x="2147773" y="1848127"/>
            <a:ext cx="7896453" cy="4461329"/>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2443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983455" y="668412"/>
            <a:ext cx="10225089" cy="1311128"/>
          </a:xfrm>
        </p:spPr>
        <p:txBody>
          <a:bodyPr/>
          <a:lstStyle/>
          <a:p>
            <a:r>
              <a:rPr lang="es-ES" dirty="0">
                <a:latin typeface="Arial"/>
                <a:cs typeface="Arial"/>
              </a:rPr>
              <a:t>Identificar partes más grandes dentro de las palabras que tienen significado</a:t>
            </a:r>
          </a:p>
        </p:txBody>
      </p:sp>
      <p:sp>
        <p:nvSpPr>
          <p:cNvPr id="5" name="Rectangle 4">
            <a:extLst>
              <a:ext uri="{FF2B5EF4-FFF2-40B4-BE49-F238E27FC236}">
                <a16:creationId xmlns:a16="http://schemas.microsoft.com/office/drawing/2014/main" id="{84F7635A-8242-54F4-DED6-FEA4C32A5739}"/>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Online Media 9" descr="three children working together to decide which words on word cards should go together because they all have the base &lt;play&gt;">
            <a:hlinkClick r:id="" action="ppaction://media"/>
            <a:extLst>
              <a:ext uri="{FF2B5EF4-FFF2-40B4-BE49-F238E27FC236}">
                <a16:creationId xmlns:a16="http://schemas.microsoft.com/office/drawing/2014/main" id="{FD21DF0B-D423-9EDC-E756-91CD097630C9}"/>
              </a:ext>
            </a:extLst>
          </p:cNvPr>
          <p:cNvPicPr>
            <a:picLocks noRot="1" noChangeAspect="1"/>
          </p:cNvPicPr>
          <p:nvPr>
            <a:videoFile r:link="rId1"/>
          </p:nvPr>
        </p:nvPicPr>
        <p:blipFill>
          <a:blip r:embed="rId4"/>
          <a:stretch>
            <a:fillRect/>
          </a:stretch>
        </p:blipFill>
        <p:spPr>
          <a:xfrm>
            <a:off x="2802019" y="2330305"/>
            <a:ext cx="6587962" cy="3859283"/>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26128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973431" y="974774"/>
            <a:ext cx="9616440" cy="1003185"/>
          </a:xfrm>
        </p:spPr>
        <p:txBody>
          <a:bodyPr/>
          <a:lstStyle/>
          <a:p>
            <a:r>
              <a:rPr lang="en-US" dirty="0" err="1">
                <a:latin typeface="Arial"/>
                <a:cs typeface="Arial"/>
              </a:rPr>
              <a:t>Ejemplo</a:t>
            </a:r>
            <a:r>
              <a:rPr lang="en-US" dirty="0">
                <a:latin typeface="Arial"/>
                <a:cs typeface="Arial"/>
              </a:rPr>
              <a:t>: </a:t>
            </a:r>
            <a:r>
              <a:rPr lang="en-US" dirty="0" err="1">
                <a:latin typeface="Arial"/>
                <a:cs typeface="Arial"/>
              </a:rPr>
              <a:t>prefijos</a:t>
            </a:r>
            <a:r>
              <a:rPr lang="en-US" dirty="0">
                <a:latin typeface="Arial"/>
                <a:cs typeface="Arial"/>
              </a:rPr>
              <a:t>, </a:t>
            </a:r>
            <a:r>
              <a:rPr lang="en-US" dirty="0" err="1">
                <a:latin typeface="Arial"/>
                <a:cs typeface="Arial"/>
              </a:rPr>
              <a:t>raíces</a:t>
            </a:r>
            <a:r>
              <a:rPr lang="en-US" dirty="0">
                <a:latin typeface="Arial"/>
                <a:cs typeface="Arial"/>
              </a:rPr>
              <a:t> y </a:t>
            </a:r>
            <a:r>
              <a:rPr lang="en-US" dirty="0" err="1">
                <a:latin typeface="Arial"/>
                <a:cs typeface="Arial"/>
              </a:rPr>
              <a:t>sufijos</a:t>
            </a:r>
            <a:r>
              <a:rPr lang="en-US" dirty="0">
                <a:latin typeface="Arial"/>
                <a:cs typeface="Arial"/>
              </a:rPr>
              <a:t>.</a:t>
            </a:r>
            <a:br>
              <a:rPr lang="en-US" dirty="0">
                <a:latin typeface="Arial"/>
                <a:cs typeface="Arial"/>
              </a:rPr>
            </a:br>
            <a:endParaRPr lang="en-US" b="1" dirty="0"/>
          </a:p>
        </p:txBody>
      </p:sp>
      <p:sp>
        <p:nvSpPr>
          <p:cNvPr id="4" name="Rectangle 3">
            <a:extLst>
              <a:ext uri="{FF2B5EF4-FFF2-40B4-BE49-F238E27FC236}">
                <a16:creationId xmlns:a16="http://schemas.microsoft.com/office/drawing/2014/main" id="{4A219E4E-C17D-FC7C-EEBF-2EE954E448B9}"/>
              </a:ext>
            </a:extLst>
          </p:cNvPr>
          <p:cNvSpPr/>
          <p:nvPr/>
        </p:nvSpPr>
        <p:spPr>
          <a:xfrm>
            <a:off x="196273" y="6955992"/>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17AD2B5E-7F21-921D-15C0-54FAE93E67A4}"/>
              </a:ext>
            </a:extLst>
          </p:cNvPr>
          <p:cNvSpPr>
            <a:spLocks noGrp="1"/>
          </p:cNvSpPr>
          <p:nvPr>
            <p:ph idx="1"/>
          </p:nvPr>
        </p:nvSpPr>
        <p:spPr>
          <a:xfrm>
            <a:off x="451113" y="4606298"/>
            <a:ext cx="5330538" cy="836289"/>
          </a:xfrm>
        </p:spPr>
        <p:txBody>
          <a:bodyPr vert="horz" lIns="91440" tIns="45720" rIns="91440" bIns="45720" rtlCol="0" anchor="t">
            <a:normAutofit/>
          </a:bodyPr>
          <a:lstStyle/>
          <a:p>
            <a:pPr marL="1143000" indent="-571500">
              <a:lnSpc>
                <a:spcPct val="100000"/>
              </a:lnSpc>
              <a:buFont typeface="Arial" panose="020B0604020202020204" pitchFamily="34" charset="0"/>
              <a:buChar char="•"/>
            </a:pPr>
            <a:r>
              <a:rPr lang="en-US" sz="3600" dirty="0" err="1">
                <a:latin typeface="Arial"/>
                <a:cs typeface="Arial"/>
              </a:rPr>
              <a:t>Significado</a:t>
            </a:r>
            <a:endParaRPr lang="en-US" sz="3600" dirty="0"/>
          </a:p>
        </p:txBody>
      </p:sp>
      <p:sp>
        <p:nvSpPr>
          <p:cNvPr id="7" name="TextBox 6">
            <a:extLst>
              <a:ext uri="{FF2B5EF4-FFF2-40B4-BE49-F238E27FC236}">
                <a16:creationId xmlns:a16="http://schemas.microsoft.com/office/drawing/2014/main" id="{2ED5A3E9-8CFF-6233-B9A3-89E19A5ABCE6}"/>
              </a:ext>
            </a:extLst>
          </p:cNvPr>
          <p:cNvSpPr txBox="1"/>
          <p:nvPr/>
        </p:nvSpPr>
        <p:spPr>
          <a:xfrm>
            <a:off x="1016000" y="2284510"/>
            <a:ext cx="8764104"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Cómo</a:t>
            </a:r>
            <a:r>
              <a:rPr lang="en-US" sz="3600" dirty="0">
                <a:latin typeface="Arial"/>
                <a:cs typeface="Arial"/>
              </a:rPr>
              <a:t> </a:t>
            </a:r>
            <a:r>
              <a:rPr lang="en-US" sz="3600" dirty="0" err="1">
                <a:latin typeface="Arial"/>
                <a:cs typeface="Arial"/>
              </a:rPr>
              <a:t>funcionan</a:t>
            </a:r>
            <a:r>
              <a:rPr lang="en-US" sz="3600" dirty="0">
                <a:latin typeface="Arial"/>
                <a:cs typeface="Arial"/>
              </a:rPr>
              <a:t> las palabras</a:t>
            </a:r>
            <a:endParaRPr lang="en-US" dirty="0"/>
          </a:p>
        </p:txBody>
      </p:sp>
      <p:sp>
        <p:nvSpPr>
          <p:cNvPr id="11" name="TextBox 10">
            <a:extLst>
              <a:ext uri="{FF2B5EF4-FFF2-40B4-BE49-F238E27FC236}">
                <a16:creationId xmlns:a16="http://schemas.microsoft.com/office/drawing/2014/main" id="{A61A250D-8EAB-35FB-CCA7-C1C857B994D4}"/>
              </a:ext>
            </a:extLst>
          </p:cNvPr>
          <p:cNvSpPr txBox="1"/>
          <p:nvPr/>
        </p:nvSpPr>
        <p:spPr>
          <a:xfrm>
            <a:off x="1016000" y="3429000"/>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a:latin typeface="Arial"/>
                <a:cs typeface="Arial"/>
              </a:rPr>
              <a:t>Palabras </a:t>
            </a:r>
            <a:r>
              <a:rPr lang="en-US" sz="3600" dirty="0" err="1">
                <a:latin typeface="Arial"/>
                <a:cs typeface="Arial"/>
              </a:rPr>
              <a:t>largas</a:t>
            </a:r>
            <a:endParaRPr lang="en-US" dirty="0"/>
          </a:p>
        </p:txBody>
      </p:sp>
      <p:grpSp>
        <p:nvGrpSpPr>
          <p:cNvPr id="8" name="Group 7">
            <a:extLst>
              <a:ext uri="{FF2B5EF4-FFF2-40B4-BE49-F238E27FC236}">
                <a16:creationId xmlns:a16="http://schemas.microsoft.com/office/drawing/2014/main" id="{2CB0B235-5E86-C510-4430-F08226CDD993}"/>
              </a:ext>
            </a:extLst>
          </p:cNvPr>
          <p:cNvGrpSpPr/>
          <p:nvPr/>
        </p:nvGrpSpPr>
        <p:grpSpPr>
          <a:xfrm>
            <a:off x="8120980" y="2750244"/>
            <a:ext cx="3318248" cy="2144004"/>
            <a:chOff x="7579602" y="3298583"/>
            <a:chExt cx="3318248" cy="2144004"/>
          </a:xfrm>
        </p:grpSpPr>
        <p:sp>
          <p:nvSpPr>
            <p:cNvPr id="3" name="Rectangle 2">
              <a:extLst>
                <a:ext uri="{FF2B5EF4-FFF2-40B4-BE49-F238E27FC236}">
                  <a16:creationId xmlns:a16="http://schemas.microsoft.com/office/drawing/2014/main" id="{6C88FEAB-CFD8-E9EB-CD56-CB8B27D2563F}"/>
                </a:ext>
              </a:extLst>
            </p:cNvPr>
            <p:cNvSpPr/>
            <p:nvPr/>
          </p:nvSpPr>
          <p:spPr>
            <a:xfrm>
              <a:off x="7579602" y="3298583"/>
              <a:ext cx="1659124" cy="2144004"/>
            </a:xfrm>
            <a:prstGeom prst="rect">
              <a:avLst/>
            </a:prstGeom>
            <a:ln w="38100">
              <a:solidFill>
                <a:srgbClr val="26686D"/>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latin typeface="Arial" panose="020B0604020202020204" pitchFamily="34" charset="0"/>
                  <a:cs typeface="Arial" panose="020B0604020202020204" pitchFamily="34" charset="0"/>
                </a:rPr>
                <a:t>Jug-</a:t>
              </a:r>
            </a:p>
          </p:txBody>
        </p:sp>
        <p:sp>
          <p:nvSpPr>
            <p:cNvPr id="6" name="Rectangle 5">
              <a:extLst>
                <a:ext uri="{FF2B5EF4-FFF2-40B4-BE49-F238E27FC236}">
                  <a16:creationId xmlns:a16="http://schemas.microsoft.com/office/drawing/2014/main" id="{4B5DBA59-91E3-E9E3-8153-39E8A0ED03C5}"/>
                </a:ext>
              </a:extLst>
            </p:cNvPr>
            <p:cNvSpPr/>
            <p:nvPr/>
          </p:nvSpPr>
          <p:spPr>
            <a:xfrm>
              <a:off x="9238726" y="3298583"/>
              <a:ext cx="1659124" cy="2144004"/>
            </a:xfrm>
            <a:prstGeom prst="rect">
              <a:avLst/>
            </a:prstGeom>
            <a:ln w="38100">
              <a:solidFill>
                <a:srgbClr val="26686D"/>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latin typeface="Arial" panose="020B0604020202020204" pitchFamily="34" charset="0"/>
                  <a:cs typeface="Arial" panose="020B0604020202020204" pitchFamily="34" charset="0"/>
                </a:rPr>
                <a:t>Jug-</a:t>
              </a:r>
              <a:r>
                <a:rPr lang="en-US" sz="2400" dirty="0" err="1">
                  <a:latin typeface="Arial" panose="020B0604020202020204" pitchFamily="34" charset="0"/>
                  <a:cs typeface="Arial" panose="020B0604020202020204" pitchFamily="34" charset="0"/>
                </a:rPr>
                <a:t>ar</a:t>
              </a:r>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Jug-</a:t>
              </a:r>
              <a:r>
                <a:rPr lang="en-US" sz="2400" dirty="0" err="1">
                  <a:latin typeface="Arial" panose="020B0604020202020204" pitchFamily="34" charset="0"/>
                  <a:cs typeface="Arial" panose="020B0604020202020204" pitchFamily="34" charset="0"/>
                </a:rPr>
                <a:t>ando</a:t>
              </a:r>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Jug-</a:t>
              </a:r>
              <a:r>
                <a:rPr lang="en-US" sz="2400" dirty="0" err="1">
                  <a:latin typeface="Arial" panose="020B0604020202020204" pitchFamily="34" charset="0"/>
                  <a:cs typeface="Arial" panose="020B0604020202020204" pitchFamily="34" charset="0"/>
                </a:rPr>
                <a:t>adora</a:t>
              </a:r>
              <a:endParaRPr lang="en-US" sz="24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9398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31602" y="610991"/>
            <a:ext cx="9616440" cy="701731"/>
          </a:xfrm>
        </p:spPr>
        <p:txBody>
          <a:bodyPr/>
          <a:lstStyle/>
          <a:p>
            <a:r>
              <a:rPr lang="en-US" dirty="0">
                <a:latin typeface="Arial"/>
                <a:cs typeface="Arial"/>
              </a:rPr>
              <a:t>En casa</a:t>
            </a:r>
            <a:endParaRPr lang="en-US" b="1" dirty="0"/>
          </a:p>
        </p:txBody>
      </p:sp>
      <p:pic>
        <p:nvPicPr>
          <p:cNvPr id="7" name="Picture 6" descr="a teen writing in a notebook laying with another teen in the background using headphones">
            <a:extLst>
              <a:ext uri="{FF2B5EF4-FFF2-40B4-BE49-F238E27FC236}">
                <a16:creationId xmlns:a16="http://schemas.microsoft.com/office/drawing/2014/main" id="{22EE8333-2E98-D619-1D0D-2B3C5B631F57}"/>
              </a:ext>
            </a:extLst>
          </p:cNvPr>
          <p:cNvPicPr>
            <a:picLocks noChangeAspect="1"/>
          </p:cNvPicPr>
          <p:nvPr/>
        </p:nvPicPr>
        <p:blipFill>
          <a:blip r:embed="rId3" cstate="screen">
            <a:extLst>
              <a:ext uri="{28A0092B-C50C-407E-A947-70E740481C1C}">
                <a14:useLocalDpi xmlns:a14="http://schemas.microsoft.com/office/drawing/2010/main"/>
              </a:ext>
            </a:extLst>
          </a:blip>
          <a:srcRect l="9123" t="-833" r="12337" b="2270"/>
          <a:stretch/>
        </p:blipFill>
        <p:spPr>
          <a:xfrm>
            <a:off x="6012981" y="1263781"/>
            <a:ext cx="5311150" cy="4478619"/>
          </a:xfrm>
          <a:prstGeom prst="rect">
            <a:avLst/>
          </a:prstGeom>
          <a:ln>
            <a:noFill/>
          </a:ln>
          <a:effectLst>
            <a:outerShdw blurRad="292100" dist="139700" dir="2700000" algn="tl" rotWithShape="0">
              <a:srgbClr val="333333">
                <a:alpha val="65000"/>
              </a:srgbClr>
            </a:outerShdw>
          </a:effectLst>
        </p:spPr>
      </p:pic>
      <p:sp>
        <p:nvSpPr>
          <p:cNvPr id="4" name="Content Placeholder 2">
            <a:extLst>
              <a:ext uri="{FF2B5EF4-FFF2-40B4-BE49-F238E27FC236}">
                <a16:creationId xmlns:a16="http://schemas.microsoft.com/office/drawing/2014/main" id="{F64C28B7-FC93-B037-BD15-A40EEDFB96F6}"/>
              </a:ext>
            </a:extLst>
          </p:cNvPr>
          <p:cNvSpPr txBox="1">
            <a:spLocks/>
          </p:cNvSpPr>
          <p:nvPr/>
        </p:nvSpPr>
        <p:spPr>
          <a:xfrm>
            <a:off x="625851" y="1355479"/>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dirty="0">
                <a:latin typeface="Arial"/>
                <a:cs typeface="Arial"/>
              </a:rPr>
              <a:t>Hablar y leer</a:t>
            </a:r>
          </a:p>
        </p:txBody>
      </p:sp>
      <p:sp>
        <p:nvSpPr>
          <p:cNvPr id="6" name="Content Placeholder 2">
            <a:extLst>
              <a:ext uri="{FF2B5EF4-FFF2-40B4-BE49-F238E27FC236}">
                <a16:creationId xmlns:a16="http://schemas.microsoft.com/office/drawing/2014/main" id="{F4805CDB-27B4-ACA5-B355-16EF1A79EC21}"/>
              </a:ext>
            </a:extLst>
          </p:cNvPr>
          <p:cNvSpPr txBox="1">
            <a:spLocks/>
          </p:cNvSpPr>
          <p:nvPr/>
        </p:nvSpPr>
        <p:spPr>
          <a:xfrm>
            <a:off x="634477" y="22267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dirty="0" err="1">
                <a:latin typeface="Arial"/>
                <a:cs typeface="Arial"/>
              </a:rPr>
              <a:t>Juega</a:t>
            </a:r>
            <a:r>
              <a:rPr lang="en-US" sz="3600" dirty="0">
                <a:latin typeface="Arial"/>
                <a:cs typeface="Arial"/>
              </a:rPr>
              <a:t> con las </a:t>
            </a:r>
            <a:r>
              <a:rPr lang="en-US" sz="3600" dirty="0" err="1">
                <a:latin typeface="Arial"/>
                <a:cs typeface="Arial"/>
              </a:rPr>
              <a:t>letras</a:t>
            </a:r>
            <a:endParaRPr lang="en-US" sz="3600" dirty="0">
              <a:latin typeface="Arial"/>
              <a:cs typeface="Arial"/>
            </a:endParaRPr>
          </a:p>
        </p:txBody>
      </p:sp>
      <p:sp>
        <p:nvSpPr>
          <p:cNvPr id="10" name="Content Placeholder 2">
            <a:extLst>
              <a:ext uri="{FF2B5EF4-FFF2-40B4-BE49-F238E27FC236}">
                <a16:creationId xmlns:a16="http://schemas.microsoft.com/office/drawing/2014/main" id="{4F9F4C31-3A72-4997-AA03-687A4F4803A8}"/>
              </a:ext>
            </a:extLst>
          </p:cNvPr>
          <p:cNvSpPr txBox="1">
            <a:spLocks/>
          </p:cNvSpPr>
          <p:nvPr/>
        </p:nvSpPr>
        <p:spPr>
          <a:xfrm>
            <a:off x="628726" y="31411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dirty="0" err="1">
                <a:latin typeface="Arial"/>
                <a:cs typeface="Arial"/>
              </a:rPr>
              <a:t>Escribir</a:t>
            </a:r>
            <a:r>
              <a:rPr lang="en-US" sz="3600" dirty="0">
                <a:latin typeface="Arial"/>
                <a:cs typeface="Arial"/>
              </a:rPr>
              <a:t> cosas</a:t>
            </a:r>
          </a:p>
        </p:txBody>
      </p:sp>
      <p:sp>
        <p:nvSpPr>
          <p:cNvPr id="12" name="Content Placeholder 2">
            <a:extLst>
              <a:ext uri="{FF2B5EF4-FFF2-40B4-BE49-F238E27FC236}">
                <a16:creationId xmlns:a16="http://schemas.microsoft.com/office/drawing/2014/main" id="{F419A7BB-D629-A747-9033-DAB835F8F03D}"/>
              </a:ext>
            </a:extLst>
          </p:cNvPr>
          <p:cNvSpPr txBox="1">
            <a:spLocks/>
          </p:cNvSpPr>
          <p:nvPr/>
        </p:nvSpPr>
        <p:spPr>
          <a:xfrm>
            <a:off x="637353" y="40555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dirty="0" err="1">
                <a:latin typeface="Arial"/>
                <a:cs typeface="Arial"/>
              </a:rPr>
              <a:t>Audiolibros</a:t>
            </a:r>
            <a:endParaRPr lang="en-US" sz="3600" dirty="0">
              <a:latin typeface="Arial"/>
              <a:cs typeface="Arial"/>
            </a:endParaRPr>
          </a:p>
        </p:txBody>
      </p:sp>
      <p:sp>
        <p:nvSpPr>
          <p:cNvPr id="14" name="Content Placeholder 2">
            <a:extLst>
              <a:ext uri="{FF2B5EF4-FFF2-40B4-BE49-F238E27FC236}">
                <a16:creationId xmlns:a16="http://schemas.microsoft.com/office/drawing/2014/main" id="{DABC22A3-581F-1BEC-6F14-C08E20B147FF}"/>
              </a:ext>
            </a:extLst>
          </p:cNvPr>
          <p:cNvSpPr txBox="1">
            <a:spLocks/>
          </p:cNvSpPr>
          <p:nvPr/>
        </p:nvSpPr>
        <p:spPr>
          <a:xfrm>
            <a:off x="631602" y="5027456"/>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dirty="0" err="1">
                <a:latin typeface="Arial"/>
                <a:cs typeface="Arial"/>
              </a:rPr>
              <a:t>Decodificables</a:t>
            </a:r>
            <a:endParaRPr lang="en-US" sz="3600" dirty="0">
              <a:latin typeface="Arial"/>
              <a:cs typeface="Arial"/>
            </a:endParaRPr>
          </a:p>
        </p:txBody>
      </p:sp>
    </p:spTree>
    <p:extLst>
      <p:ext uri="{BB962C8B-B14F-4D97-AF65-F5344CB8AC3E}">
        <p14:creationId xmlns:p14="http://schemas.microsoft.com/office/powerpoint/2010/main" val="6092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10" grpId="0" build="p"/>
      <p:bldP spid="12" grpId="0" build="p"/>
      <p:bldP spid="1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449582" y="728114"/>
            <a:ext cx="9616440" cy="701731"/>
          </a:xfrm>
        </p:spPr>
        <p:txBody>
          <a:bodyPr/>
          <a:lstStyle/>
          <a:p>
            <a:r>
              <a:rPr lang="en-US" dirty="0" err="1">
                <a:latin typeface="Arial"/>
                <a:cs typeface="Arial"/>
              </a:rPr>
              <a:t>Lectores</a:t>
            </a:r>
            <a:r>
              <a:rPr lang="en-US" dirty="0">
                <a:latin typeface="Arial"/>
                <a:cs typeface="Arial"/>
              </a:rPr>
              <a:t> </a:t>
            </a:r>
            <a:r>
              <a:rPr lang="en-US" dirty="0" err="1">
                <a:latin typeface="Arial"/>
                <a:cs typeface="Arial"/>
              </a:rPr>
              <a:t>decodificables</a:t>
            </a:r>
            <a:endParaRPr lang="en-US" b="1" dirty="0"/>
          </a:p>
        </p:txBody>
      </p:sp>
      <p:pic>
        <p:nvPicPr>
          <p:cNvPr id="6" name="Picture 5" descr="a man and his two children working together to read a book on a couch">
            <a:extLst>
              <a:ext uri="{FF2B5EF4-FFF2-40B4-BE49-F238E27FC236}">
                <a16:creationId xmlns:a16="http://schemas.microsoft.com/office/drawing/2014/main" id="{31AA9C30-B082-8392-164E-8312E7FFC91A}"/>
              </a:ext>
            </a:extLst>
          </p:cNvPr>
          <p:cNvPicPr>
            <a:picLocks noChangeAspect="1"/>
          </p:cNvPicPr>
          <p:nvPr/>
        </p:nvPicPr>
        <p:blipFill>
          <a:blip r:embed="rId3" cstate="screen">
            <a:extLst>
              <a:ext uri="{28A0092B-C50C-407E-A947-70E740481C1C}">
                <a14:useLocalDpi xmlns:a14="http://schemas.microsoft.com/office/drawing/2010/main"/>
              </a:ext>
            </a:extLst>
          </a:blip>
          <a:srcRect l="14613" t="13067" r="22535" b="13838"/>
          <a:stretch/>
        </p:blipFill>
        <p:spPr>
          <a:xfrm>
            <a:off x="7049828" y="2209186"/>
            <a:ext cx="4265868" cy="343917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10C5E11A-BECF-DB96-D333-77CC3D699FFC}"/>
              </a:ext>
            </a:extLst>
          </p:cNvPr>
          <p:cNvSpPr txBox="1"/>
          <p:nvPr/>
        </p:nvSpPr>
        <p:spPr>
          <a:xfrm>
            <a:off x="577272" y="2411511"/>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dirty="0">
                <a:latin typeface="Arial"/>
                <a:cs typeface="Arial"/>
              </a:rPr>
              <a:t>Sigue </a:t>
            </a:r>
            <a:r>
              <a:rPr lang="en-US" sz="3200" dirty="0" err="1">
                <a:latin typeface="Arial"/>
                <a:cs typeface="Arial"/>
              </a:rPr>
              <a:t>una</a:t>
            </a:r>
            <a:r>
              <a:rPr lang="en-US" sz="3200" dirty="0">
                <a:latin typeface="Arial"/>
                <a:cs typeface="Arial"/>
              </a:rPr>
              <a:t> </a:t>
            </a:r>
            <a:r>
              <a:rPr lang="en-US" sz="3200" dirty="0" err="1">
                <a:latin typeface="Arial"/>
                <a:cs typeface="Arial"/>
              </a:rPr>
              <a:t>lista</a:t>
            </a:r>
            <a:endParaRPr lang="en-US" sz="3200" dirty="0">
              <a:latin typeface="Arial"/>
              <a:cs typeface="Arial"/>
            </a:endParaRPr>
          </a:p>
        </p:txBody>
      </p:sp>
      <p:sp>
        <p:nvSpPr>
          <p:cNvPr id="11" name="TextBox 10">
            <a:extLst>
              <a:ext uri="{FF2B5EF4-FFF2-40B4-BE49-F238E27FC236}">
                <a16:creationId xmlns:a16="http://schemas.microsoft.com/office/drawing/2014/main" id="{7E5CD9D2-58E8-398A-0CB6-ECF0A08B85DF}"/>
              </a:ext>
            </a:extLst>
          </p:cNvPr>
          <p:cNvSpPr txBox="1"/>
          <p:nvPr/>
        </p:nvSpPr>
        <p:spPr>
          <a:xfrm>
            <a:off x="579581" y="3256638"/>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dirty="0">
                <a:latin typeface="Arial"/>
                <a:cs typeface="Arial"/>
              </a:rPr>
              <a:t>Mucha </a:t>
            </a:r>
            <a:r>
              <a:rPr lang="en-US" sz="3200" dirty="0" err="1">
                <a:latin typeface="Arial"/>
                <a:cs typeface="Arial"/>
              </a:rPr>
              <a:t>práctica</a:t>
            </a:r>
            <a:endParaRPr lang="en-US" sz="3200" dirty="0">
              <a:latin typeface="Arial"/>
              <a:cs typeface="Arial"/>
            </a:endParaRPr>
          </a:p>
        </p:txBody>
      </p:sp>
      <p:sp>
        <p:nvSpPr>
          <p:cNvPr id="14" name="TextBox 13">
            <a:extLst>
              <a:ext uri="{FF2B5EF4-FFF2-40B4-BE49-F238E27FC236}">
                <a16:creationId xmlns:a16="http://schemas.microsoft.com/office/drawing/2014/main" id="{7CFF1F9E-7AC1-38CE-15C6-FA3E87B8F1AE}"/>
              </a:ext>
            </a:extLst>
          </p:cNvPr>
          <p:cNvSpPr txBox="1"/>
          <p:nvPr/>
        </p:nvSpPr>
        <p:spPr>
          <a:xfrm>
            <a:off x="579581" y="4896092"/>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dirty="0" err="1">
                <a:latin typeface="Arial"/>
                <a:cs typeface="Arial"/>
              </a:rPr>
              <a:t>Pregúntale</a:t>
            </a:r>
            <a:r>
              <a:rPr lang="en-US" sz="3200" dirty="0">
                <a:latin typeface="Arial"/>
                <a:cs typeface="Arial"/>
              </a:rPr>
              <a:t> al </a:t>
            </a:r>
            <a:r>
              <a:rPr lang="en-US" sz="3200" dirty="0" err="1">
                <a:latin typeface="Arial"/>
                <a:cs typeface="Arial"/>
              </a:rPr>
              <a:t>profesor</a:t>
            </a:r>
            <a:endParaRPr lang="en-US" sz="3200" dirty="0">
              <a:latin typeface="Arial"/>
              <a:cs typeface="Arial"/>
            </a:endParaRPr>
          </a:p>
        </p:txBody>
      </p:sp>
      <p:sp>
        <p:nvSpPr>
          <p:cNvPr id="16" name="TextBox 15">
            <a:extLst>
              <a:ext uri="{FF2B5EF4-FFF2-40B4-BE49-F238E27FC236}">
                <a16:creationId xmlns:a16="http://schemas.microsoft.com/office/drawing/2014/main" id="{2E822DE7-5460-6131-0738-9014F5FCACD6}"/>
              </a:ext>
            </a:extLst>
          </p:cNvPr>
          <p:cNvSpPr txBox="1"/>
          <p:nvPr/>
        </p:nvSpPr>
        <p:spPr>
          <a:xfrm>
            <a:off x="581890" y="4147947"/>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dirty="0">
                <a:latin typeface="Arial"/>
                <a:cs typeface="Arial"/>
              </a:rPr>
              <a:t>Genera </a:t>
            </a:r>
            <a:r>
              <a:rPr lang="en-US" sz="3200" dirty="0" err="1">
                <a:latin typeface="Arial"/>
                <a:cs typeface="Arial"/>
              </a:rPr>
              <a:t>confianza</a:t>
            </a:r>
            <a:endParaRPr lang="en-US" sz="3200" dirty="0">
              <a:latin typeface="Arial"/>
              <a:cs typeface="Arial"/>
            </a:endParaRPr>
          </a:p>
        </p:txBody>
      </p:sp>
      <p:sp>
        <p:nvSpPr>
          <p:cNvPr id="20" name="TextBox 19">
            <a:extLst>
              <a:ext uri="{FF2B5EF4-FFF2-40B4-BE49-F238E27FC236}">
                <a16:creationId xmlns:a16="http://schemas.microsoft.com/office/drawing/2014/main" id="{CF5954CC-44EE-B8C2-3EB7-943FE66378A2}"/>
              </a:ext>
            </a:extLst>
          </p:cNvPr>
          <p:cNvSpPr txBox="1"/>
          <p:nvPr/>
        </p:nvSpPr>
        <p:spPr>
          <a:xfrm>
            <a:off x="581889" y="1527128"/>
            <a:ext cx="70692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200" dirty="0" err="1">
                <a:latin typeface="Arial"/>
                <a:cs typeface="Arial"/>
              </a:rPr>
              <a:t>Habilidades</a:t>
            </a:r>
            <a:r>
              <a:rPr lang="en-US" sz="3200" dirty="0">
                <a:latin typeface="Arial"/>
                <a:cs typeface="Arial"/>
              </a:rPr>
              <a:t> de </a:t>
            </a:r>
            <a:r>
              <a:rPr lang="en-US" sz="3200" dirty="0" err="1">
                <a:latin typeface="Arial"/>
                <a:cs typeface="Arial"/>
              </a:rPr>
              <a:t>emparejamiento</a:t>
            </a:r>
            <a:endParaRPr lang="en-US" sz="3200" dirty="0">
              <a:latin typeface="Arial"/>
              <a:cs typeface="Arial"/>
            </a:endParaRPr>
          </a:p>
        </p:txBody>
      </p:sp>
    </p:spTree>
    <p:extLst>
      <p:ext uri="{BB962C8B-B14F-4D97-AF65-F5344CB8AC3E}">
        <p14:creationId xmlns:p14="http://schemas.microsoft.com/office/powerpoint/2010/main" val="94938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4" grpId="0"/>
      <p:bldP spid="16"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41C10-9E80-5DF5-19E2-0DE3E369CA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C8707F-F4A5-846A-421F-33E0CF0FB3B4}"/>
              </a:ext>
            </a:extLst>
          </p:cNvPr>
          <p:cNvSpPr txBox="1"/>
          <p:nvPr/>
        </p:nvSpPr>
        <p:spPr>
          <a:xfrm>
            <a:off x="661737" y="5647580"/>
            <a:ext cx="11105147" cy="11211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descr="several decodable books from the Just Right Reader company.">
            <a:extLst>
              <a:ext uri="{FF2B5EF4-FFF2-40B4-BE49-F238E27FC236}">
                <a16:creationId xmlns:a16="http://schemas.microsoft.com/office/drawing/2014/main" id="{C31B8786-E951-6AE6-63FF-9351C6F33EAE}"/>
              </a:ext>
            </a:extLst>
          </p:cNvPr>
          <p:cNvPicPr>
            <a:picLocks noChangeAspect="1"/>
          </p:cNvPicPr>
          <p:nvPr/>
        </p:nvPicPr>
        <p:blipFill>
          <a:blip r:embed="rId3" cstate="screen">
            <a:extLst>
              <a:ext uri="{28A0092B-C50C-407E-A947-70E740481C1C}">
                <a14:useLocalDpi xmlns:a14="http://schemas.microsoft.com/office/drawing/2010/main"/>
              </a:ext>
            </a:extLst>
          </a:blip>
          <a:srcRect l="12388" r="13818"/>
          <a:stretch/>
        </p:blipFill>
        <p:spPr>
          <a:xfrm rot="1201930">
            <a:off x="6939582" y="2214730"/>
            <a:ext cx="4804030" cy="3661601"/>
          </a:xfrm>
          <a:prstGeom prst="ellipse">
            <a:avLst/>
          </a:prstGeom>
          <a:ln>
            <a:noFill/>
          </a:ln>
          <a:effectLst>
            <a:softEdge rad="112500"/>
          </a:effectLst>
        </p:spPr>
      </p:pic>
      <p:sp>
        <p:nvSpPr>
          <p:cNvPr id="2" name="Title 1">
            <a:extLst>
              <a:ext uri="{FF2B5EF4-FFF2-40B4-BE49-F238E27FC236}">
                <a16:creationId xmlns:a16="http://schemas.microsoft.com/office/drawing/2014/main" id="{995EA69A-E343-AE7E-3672-93F3B25AD1FF}"/>
              </a:ext>
            </a:extLst>
          </p:cNvPr>
          <p:cNvSpPr>
            <a:spLocks noGrp="1"/>
          </p:cNvSpPr>
          <p:nvPr>
            <p:ph type="title"/>
          </p:nvPr>
        </p:nvSpPr>
        <p:spPr>
          <a:xfrm>
            <a:off x="389424" y="542627"/>
            <a:ext cx="9616440" cy="701731"/>
          </a:xfrm>
        </p:spPr>
        <p:txBody>
          <a:bodyPr/>
          <a:lstStyle/>
          <a:p>
            <a:r>
              <a:rPr lang="en-US" dirty="0" err="1">
                <a:latin typeface="Arial"/>
                <a:cs typeface="Arial"/>
              </a:rPr>
              <a:t>Actividad</a:t>
            </a:r>
            <a:r>
              <a:rPr lang="en-US" dirty="0">
                <a:latin typeface="Arial"/>
                <a:cs typeface="Arial"/>
              </a:rPr>
              <a:t>: Compartir </a:t>
            </a:r>
            <a:r>
              <a:rPr lang="en-US" dirty="0" err="1">
                <a:latin typeface="Arial"/>
                <a:cs typeface="Arial"/>
              </a:rPr>
              <a:t>Decodificables</a:t>
            </a:r>
            <a:endParaRPr lang="en-US" b="1" dirty="0"/>
          </a:p>
        </p:txBody>
      </p:sp>
      <p:pic>
        <p:nvPicPr>
          <p:cNvPr id="7" name="Picture 6" descr="a decodable book from the BOB boos sets.">
            <a:extLst>
              <a:ext uri="{FF2B5EF4-FFF2-40B4-BE49-F238E27FC236}">
                <a16:creationId xmlns:a16="http://schemas.microsoft.com/office/drawing/2014/main" id="{2D2B8D45-A4C5-32CE-6ACF-6DC395A2EEDE}"/>
              </a:ext>
            </a:extLst>
          </p:cNvPr>
          <p:cNvPicPr>
            <a:picLocks noChangeAspect="1"/>
          </p:cNvPicPr>
          <p:nvPr/>
        </p:nvPicPr>
        <p:blipFill>
          <a:blip r:embed="rId4" cstate="screen">
            <a:extLst>
              <a:ext uri="{28A0092B-C50C-407E-A947-70E740481C1C}">
                <a14:useLocalDpi xmlns:a14="http://schemas.microsoft.com/office/drawing/2010/main"/>
              </a:ext>
            </a:extLst>
          </a:blip>
          <a:srcRect l="13272" r="11239"/>
          <a:stretch/>
        </p:blipFill>
        <p:spPr>
          <a:xfrm rot="20743892">
            <a:off x="1057772" y="2058285"/>
            <a:ext cx="3506490" cy="3652593"/>
          </a:xfrm>
          <a:prstGeom prst="rect">
            <a:avLst/>
          </a:prstGeom>
          <a:ln>
            <a:noFill/>
          </a:ln>
          <a:effectLst>
            <a:outerShdw blurRad="292100" dist="139700" dir="2700000" algn="tl" rotWithShape="0">
              <a:srgbClr val="333333">
                <a:alpha val="65000"/>
              </a:srgbClr>
            </a:outerShdw>
          </a:effectLst>
        </p:spPr>
      </p:pic>
      <p:pic>
        <p:nvPicPr>
          <p:cNvPr id="10" name="Picture 9" descr="a decodable book from the Language Readers set by Greene and Woods">
            <a:extLst>
              <a:ext uri="{FF2B5EF4-FFF2-40B4-BE49-F238E27FC236}">
                <a16:creationId xmlns:a16="http://schemas.microsoft.com/office/drawing/2014/main" id="{9896C322-CD95-45F1-9FC6-CBCDA79265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35291" y="1577329"/>
            <a:ext cx="2921418" cy="44041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1683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21EC9-0192-BCC8-EB0C-0358ED2FD74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26048C9-1004-6833-0E37-9AB1901DB687}"/>
              </a:ext>
            </a:extLst>
          </p:cNvPr>
          <p:cNvSpPr/>
          <p:nvPr/>
        </p:nvSpPr>
        <p:spPr>
          <a:xfrm>
            <a:off x="-52260" y="7344615"/>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BCDBA5-8833-D5C3-2124-836A7E48E8E6}"/>
              </a:ext>
            </a:extLst>
          </p:cNvPr>
          <p:cNvSpPr>
            <a:spLocks noGrp="1"/>
          </p:cNvSpPr>
          <p:nvPr>
            <p:ph type="title"/>
          </p:nvPr>
        </p:nvSpPr>
        <p:spPr>
          <a:xfrm>
            <a:off x="838199" y="815066"/>
            <a:ext cx="9616440" cy="701731"/>
          </a:xfrm>
        </p:spPr>
        <p:txBody>
          <a:bodyPr/>
          <a:lstStyle/>
          <a:p>
            <a:r>
              <a:rPr lang="en-US" dirty="0" err="1">
                <a:latin typeface="Arial"/>
                <a:cs typeface="Arial"/>
              </a:rPr>
              <a:t>Descubriendo</a:t>
            </a:r>
            <a:r>
              <a:rPr lang="en-US" dirty="0">
                <a:latin typeface="Arial"/>
                <a:cs typeface="Arial"/>
              </a:rPr>
              <a:t> </a:t>
            </a:r>
            <a:r>
              <a:rPr lang="en-US" dirty="0" err="1">
                <a:latin typeface="Arial"/>
                <a:cs typeface="Arial"/>
              </a:rPr>
              <a:t>nuevas</a:t>
            </a:r>
            <a:r>
              <a:rPr lang="en-US" dirty="0">
                <a:latin typeface="Arial"/>
                <a:cs typeface="Arial"/>
              </a:rPr>
              <a:t> palabras</a:t>
            </a:r>
            <a:endParaRPr lang="en-US" b="1" dirty="0"/>
          </a:p>
        </p:txBody>
      </p:sp>
      <p:sp>
        <p:nvSpPr>
          <p:cNvPr id="5" name="TextBox 4">
            <a:extLst>
              <a:ext uri="{FF2B5EF4-FFF2-40B4-BE49-F238E27FC236}">
                <a16:creationId xmlns:a16="http://schemas.microsoft.com/office/drawing/2014/main" id="{2BC428A2-7762-1923-F184-32DAFB99B5AE}"/>
              </a:ext>
            </a:extLst>
          </p:cNvPr>
          <p:cNvSpPr txBox="1"/>
          <p:nvPr/>
        </p:nvSpPr>
        <p:spPr>
          <a:xfrm>
            <a:off x="822035" y="1848092"/>
            <a:ext cx="5606248" cy="780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400" dirty="0" err="1">
                <a:latin typeface="Arial"/>
                <a:cs typeface="Arial"/>
              </a:rPr>
              <a:t>Súbelo</a:t>
            </a:r>
            <a:r>
              <a:rPr lang="en-US" sz="3400" dirty="0">
                <a:latin typeface="Arial"/>
                <a:cs typeface="Arial"/>
              </a:rPr>
              <a:t> (</a:t>
            </a:r>
            <a:r>
              <a:rPr lang="en-US" sz="3400" dirty="0" err="1">
                <a:latin typeface="Arial"/>
                <a:cs typeface="Arial"/>
              </a:rPr>
              <a:t>tócalo</a:t>
            </a:r>
            <a:r>
              <a:rPr lang="en-US" sz="3400" dirty="0">
                <a:latin typeface="Arial"/>
                <a:cs typeface="Arial"/>
              </a:rPr>
              <a:t>)</a:t>
            </a:r>
          </a:p>
        </p:txBody>
      </p:sp>
      <p:sp>
        <p:nvSpPr>
          <p:cNvPr id="12" name="TextBox 11">
            <a:extLst>
              <a:ext uri="{FF2B5EF4-FFF2-40B4-BE49-F238E27FC236}">
                <a16:creationId xmlns:a16="http://schemas.microsoft.com/office/drawing/2014/main" id="{1F2DCDC2-0229-3A5F-4508-77489856DFB8}"/>
              </a:ext>
            </a:extLst>
          </p:cNvPr>
          <p:cNvSpPr txBox="1"/>
          <p:nvPr/>
        </p:nvSpPr>
        <p:spPr>
          <a:xfrm>
            <a:off x="6340762" y="1744184"/>
            <a:ext cx="907250" cy="1107996"/>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dirty="0">
              <a:latin typeface="Arial"/>
              <a:cs typeface="Arial"/>
            </a:endParaRPr>
          </a:p>
          <a:p>
            <a:pPr algn="ctr"/>
            <a:r>
              <a:rPr lang="en-US" sz="2400" b="1" u="sng" dirty="0">
                <a:latin typeface="Arial"/>
                <a:ea typeface="Calibri" panose="020F0502020204030204"/>
                <a:cs typeface="Calibri" panose="020F0502020204030204"/>
              </a:rPr>
              <a:t>s</a:t>
            </a:r>
          </a:p>
          <a:p>
            <a:pPr algn="ctr"/>
            <a:endParaRPr lang="en-US" u="sng" dirty="0">
              <a:latin typeface="Arial"/>
              <a:cs typeface="Arial"/>
            </a:endParaRPr>
          </a:p>
        </p:txBody>
      </p:sp>
      <p:sp>
        <p:nvSpPr>
          <p:cNvPr id="14" name="TextBox 13">
            <a:extLst>
              <a:ext uri="{FF2B5EF4-FFF2-40B4-BE49-F238E27FC236}">
                <a16:creationId xmlns:a16="http://schemas.microsoft.com/office/drawing/2014/main" id="{FF1BEE6F-A02F-45C9-D0ED-9E441112110F}"/>
              </a:ext>
            </a:extLst>
          </p:cNvPr>
          <p:cNvSpPr txBox="1"/>
          <p:nvPr/>
        </p:nvSpPr>
        <p:spPr>
          <a:xfrm>
            <a:off x="7414489" y="1744184"/>
            <a:ext cx="907250" cy="1107996"/>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dirty="0">
              <a:latin typeface="Arial"/>
              <a:cs typeface="Arial"/>
            </a:endParaRPr>
          </a:p>
          <a:p>
            <a:pPr algn="ctr"/>
            <a:r>
              <a:rPr lang="en-US" sz="2400" b="1" u="sng" dirty="0">
                <a:latin typeface="Arial"/>
                <a:cs typeface="Arial"/>
              </a:rPr>
              <a:t>o</a:t>
            </a:r>
            <a:endParaRPr lang="en-US" sz="2400" b="1" u="sng" dirty="0">
              <a:latin typeface="Arial"/>
              <a:ea typeface="Calibri" panose="020F0502020204030204"/>
              <a:cs typeface="Arial"/>
            </a:endParaRPr>
          </a:p>
          <a:p>
            <a:pPr algn="ctr"/>
            <a:endParaRPr lang="en-US" u="sng" dirty="0">
              <a:latin typeface="Arial"/>
              <a:cs typeface="Arial"/>
            </a:endParaRPr>
          </a:p>
        </p:txBody>
      </p:sp>
      <p:sp>
        <p:nvSpPr>
          <p:cNvPr id="16" name="TextBox 15">
            <a:extLst>
              <a:ext uri="{FF2B5EF4-FFF2-40B4-BE49-F238E27FC236}">
                <a16:creationId xmlns:a16="http://schemas.microsoft.com/office/drawing/2014/main" id="{71431F9C-3B37-E516-7390-5AB7946AD7DA}"/>
              </a:ext>
            </a:extLst>
          </p:cNvPr>
          <p:cNvSpPr txBox="1"/>
          <p:nvPr/>
        </p:nvSpPr>
        <p:spPr>
          <a:xfrm>
            <a:off x="8499761" y="1744183"/>
            <a:ext cx="907250" cy="1107996"/>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dirty="0">
              <a:latin typeface="Arial"/>
              <a:cs typeface="Arial"/>
            </a:endParaRPr>
          </a:p>
          <a:p>
            <a:pPr algn="ctr"/>
            <a:r>
              <a:rPr lang="en-US" sz="2400" b="1" u="sng" dirty="0">
                <a:latin typeface="Arial"/>
                <a:cs typeface="Arial"/>
              </a:rPr>
              <a:t>l</a:t>
            </a:r>
            <a:endParaRPr lang="en-US" sz="2400" b="1" dirty="0">
              <a:latin typeface="Arial"/>
              <a:ea typeface="Calibri" panose="020F0502020204030204"/>
              <a:cs typeface="Calibri" panose="020F0502020204030204"/>
            </a:endParaRPr>
          </a:p>
          <a:p>
            <a:pPr algn="ctr"/>
            <a:endParaRPr lang="en-US" u="sng" dirty="0">
              <a:latin typeface="Arial"/>
              <a:cs typeface="Arial"/>
            </a:endParaRPr>
          </a:p>
        </p:txBody>
      </p:sp>
      <p:sp>
        <p:nvSpPr>
          <p:cNvPr id="18" name="TextBox 17">
            <a:extLst>
              <a:ext uri="{FF2B5EF4-FFF2-40B4-BE49-F238E27FC236}">
                <a16:creationId xmlns:a16="http://schemas.microsoft.com/office/drawing/2014/main" id="{06698CB1-09CC-E18E-3086-DF94E5E1E423}"/>
              </a:ext>
            </a:extLst>
          </p:cNvPr>
          <p:cNvSpPr txBox="1"/>
          <p:nvPr/>
        </p:nvSpPr>
        <p:spPr>
          <a:xfrm>
            <a:off x="822035" y="3360546"/>
            <a:ext cx="6964653" cy="780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400" dirty="0">
                <a:latin typeface="Arial"/>
                <a:cs typeface="Arial"/>
              </a:rPr>
              <a:t>Primera </a:t>
            </a:r>
            <a:r>
              <a:rPr lang="en-US" sz="3400" dirty="0" err="1">
                <a:latin typeface="Arial"/>
                <a:cs typeface="Arial"/>
              </a:rPr>
              <a:t>sílaba</a:t>
            </a:r>
            <a:r>
              <a:rPr lang="en-US" sz="3400" dirty="0">
                <a:latin typeface="Arial"/>
                <a:cs typeface="Arial"/>
              </a:rPr>
              <a:t>; Segunda </a:t>
            </a:r>
            <a:r>
              <a:rPr lang="en-US" sz="3400" dirty="0" err="1">
                <a:latin typeface="Arial"/>
                <a:cs typeface="Arial"/>
              </a:rPr>
              <a:t>sílaba</a:t>
            </a:r>
            <a:endParaRPr lang="en-US" sz="3400" dirty="0">
              <a:latin typeface="Arial"/>
              <a:cs typeface="Arial"/>
            </a:endParaRPr>
          </a:p>
        </p:txBody>
      </p:sp>
      <p:sp>
        <p:nvSpPr>
          <p:cNvPr id="19" name="TextBox 18">
            <a:extLst>
              <a:ext uri="{FF2B5EF4-FFF2-40B4-BE49-F238E27FC236}">
                <a16:creationId xmlns:a16="http://schemas.microsoft.com/office/drawing/2014/main" id="{88BB7B7B-88F3-2DAA-F888-468FD02A23DE}"/>
              </a:ext>
            </a:extLst>
          </p:cNvPr>
          <p:cNvSpPr txBox="1"/>
          <p:nvPr/>
        </p:nvSpPr>
        <p:spPr>
          <a:xfrm>
            <a:off x="9216446" y="3234043"/>
            <a:ext cx="907250" cy="89255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dirty="0">
              <a:latin typeface="Arial"/>
              <a:cs typeface="Arial"/>
            </a:endParaRPr>
          </a:p>
          <a:p>
            <a:pPr algn="ctr"/>
            <a:r>
              <a:rPr lang="en-US" sz="2800" dirty="0">
                <a:latin typeface="Arial"/>
                <a:ea typeface="Calibri" panose="020F0502020204030204"/>
                <a:cs typeface="Arial"/>
              </a:rPr>
              <a:t>ca</a:t>
            </a:r>
          </a:p>
        </p:txBody>
      </p:sp>
      <p:sp>
        <p:nvSpPr>
          <p:cNvPr id="23" name="TextBox 22">
            <a:extLst>
              <a:ext uri="{FF2B5EF4-FFF2-40B4-BE49-F238E27FC236}">
                <a16:creationId xmlns:a16="http://schemas.microsoft.com/office/drawing/2014/main" id="{6CD188EF-75C2-2FA6-A112-0098909E1FA0}"/>
              </a:ext>
            </a:extLst>
          </p:cNvPr>
          <p:cNvSpPr txBox="1"/>
          <p:nvPr/>
        </p:nvSpPr>
        <p:spPr>
          <a:xfrm>
            <a:off x="10278626" y="3234043"/>
            <a:ext cx="1362366" cy="89255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dirty="0">
              <a:latin typeface="Arial"/>
              <a:cs typeface="Arial"/>
            </a:endParaRPr>
          </a:p>
          <a:p>
            <a:pPr algn="ctr"/>
            <a:r>
              <a:rPr lang="es-ES" sz="2800" dirty="0" err="1">
                <a:latin typeface="Segoe Sans"/>
              </a:rPr>
              <a:t>mión</a:t>
            </a:r>
            <a:endParaRPr lang="en-US" sz="2800" u="sng" dirty="0">
              <a:latin typeface="Arial"/>
              <a:ea typeface="Calibri" panose="020F0502020204030204"/>
              <a:cs typeface="Arial"/>
            </a:endParaRPr>
          </a:p>
        </p:txBody>
      </p:sp>
      <p:sp>
        <p:nvSpPr>
          <p:cNvPr id="24" name="TextBox 23">
            <a:extLst>
              <a:ext uri="{FF2B5EF4-FFF2-40B4-BE49-F238E27FC236}">
                <a16:creationId xmlns:a16="http://schemas.microsoft.com/office/drawing/2014/main" id="{3A7C08AA-9D74-4055-7AFE-3F359254FF59}"/>
              </a:ext>
            </a:extLst>
          </p:cNvPr>
          <p:cNvSpPr txBox="1"/>
          <p:nvPr/>
        </p:nvSpPr>
        <p:spPr>
          <a:xfrm>
            <a:off x="5440215" y="4422730"/>
            <a:ext cx="1184340" cy="141577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err="1">
                <a:latin typeface="Arial"/>
                <a:cs typeface="Arial"/>
              </a:rPr>
              <a:t>Prefijo</a:t>
            </a:r>
            <a:endParaRPr lang="en-US" sz="1200" dirty="0">
              <a:latin typeface="Arial"/>
              <a:cs typeface="Arial"/>
            </a:endParaRPr>
          </a:p>
          <a:p>
            <a:pPr algn="ctr"/>
            <a:endParaRPr lang="en-US" sz="2400" dirty="0">
              <a:latin typeface="Arial"/>
              <a:cs typeface="Arial"/>
            </a:endParaRPr>
          </a:p>
          <a:p>
            <a:pPr algn="ctr"/>
            <a:r>
              <a:rPr lang="en-US" sz="3200" dirty="0">
                <a:latin typeface="Arial"/>
                <a:cs typeface="Arial"/>
              </a:rPr>
              <a:t>re</a:t>
            </a:r>
            <a:endParaRPr lang="en-US" sz="3200" b="1" dirty="0">
              <a:latin typeface="Arial"/>
              <a:ea typeface="Calibri" panose="020F0502020204030204"/>
              <a:cs typeface="Calibri" panose="020F0502020204030204"/>
            </a:endParaRPr>
          </a:p>
          <a:p>
            <a:pPr algn="ctr"/>
            <a:endParaRPr lang="en-US" u="sng" dirty="0">
              <a:latin typeface="Arial"/>
              <a:cs typeface="Arial"/>
            </a:endParaRPr>
          </a:p>
        </p:txBody>
      </p:sp>
      <p:sp>
        <p:nvSpPr>
          <p:cNvPr id="25" name="TextBox 24">
            <a:extLst>
              <a:ext uri="{FF2B5EF4-FFF2-40B4-BE49-F238E27FC236}">
                <a16:creationId xmlns:a16="http://schemas.microsoft.com/office/drawing/2014/main" id="{597783B7-7C4C-B763-7E3A-E70CFF646F64}"/>
              </a:ext>
            </a:extLst>
          </p:cNvPr>
          <p:cNvSpPr txBox="1"/>
          <p:nvPr/>
        </p:nvSpPr>
        <p:spPr>
          <a:xfrm>
            <a:off x="6802577" y="4422730"/>
            <a:ext cx="1692343" cy="141577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latin typeface="Arial"/>
                <a:cs typeface="Arial"/>
              </a:rPr>
              <a:t>Base</a:t>
            </a:r>
            <a:endParaRPr lang="en-US" dirty="0"/>
          </a:p>
          <a:p>
            <a:pPr algn="ctr"/>
            <a:endParaRPr lang="en-US" sz="2400" dirty="0">
              <a:latin typeface="Arial"/>
              <a:cs typeface="Arial"/>
            </a:endParaRPr>
          </a:p>
          <a:p>
            <a:pPr algn="ctr"/>
            <a:r>
              <a:rPr lang="en-US" sz="3200" dirty="0" err="1">
                <a:latin typeface="Arial"/>
                <a:ea typeface="Calibri" panose="020F0502020204030204"/>
                <a:cs typeface="Arial"/>
              </a:rPr>
              <a:t>escribir</a:t>
            </a:r>
            <a:endParaRPr lang="en-US" sz="3200" dirty="0">
              <a:latin typeface="Arial"/>
              <a:ea typeface="Calibri" panose="020F0502020204030204"/>
              <a:cs typeface="Arial"/>
            </a:endParaRPr>
          </a:p>
          <a:p>
            <a:pPr algn="ctr"/>
            <a:endParaRPr lang="en-US" u="sng" dirty="0">
              <a:latin typeface="Arial"/>
              <a:cs typeface="Arial"/>
            </a:endParaRPr>
          </a:p>
        </p:txBody>
      </p:sp>
      <p:sp>
        <p:nvSpPr>
          <p:cNvPr id="26" name="TextBox 25">
            <a:extLst>
              <a:ext uri="{FF2B5EF4-FFF2-40B4-BE49-F238E27FC236}">
                <a16:creationId xmlns:a16="http://schemas.microsoft.com/office/drawing/2014/main" id="{FB2ECBFB-C626-DAC0-B0FC-9CCD1818F2D7}"/>
              </a:ext>
            </a:extLst>
          </p:cNvPr>
          <p:cNvSpPr txBox="1"/>
          <p:nvPr/>
        </p:nvSpPr>
        <p:spPr>
          <a:xfrm>
            <a:off x="8617476" y="4433375"/>
            <a:ext cx="1184340" cy="141577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err="1">
                <a:latin typeface="Arial"/>
                <a:cs typeface="Arial"/>
              </a:rPr>
              <a:t>Sufijo</a:t>
            </a:r>
            <a:endParaRPr lang="en-US" sz="1200" b="1" dirty="0">
              <a:latin typeface="Arial"/>
              <a:cs typeface="Arial"/>
            </a:endParaRPr>
          </a:p>
          <a:p>
            <a:pPr algn="ctr"/>
            <a:endParaRPr lang="en-US" sz="2400" b="1" dirty="0">
              <a:latin typeface="Arial"/>
              <a:cs typeface="Arial"/>
            </a:endParaRPr>
          </a:p>
          <a:p>
            <a:pPr algn="ctr"/>
            <a:r>
              <a:rPr lang="es-ES" sz="3200" dirty="0" err="1">
                <a:latin typeface="Segoe Sans"/>
              </a:rPr>
              <a:t>án</a:t>
            </a:r>
            <a:endParaRPr lang="en-US" sz="3200" dirty="0">
              <a:latin typeface="Arial"/>
              <a:ea typeface="Calibri" panose="020F0502020204030204"/>
              <a:cs typeface="Arial"/>
            </a:endParaRPr>
          </a:p>
          <a:p>
            <a:pPr algn="ctr"/>
            <a:endParaRPr lang="en-US" b="1" u="sng" dirty="0">
              <a:latin typeface="Arial"/>
              <a:cs typeface="Arial"/>
            </a:endParaRPr>
          </a:p>
        </p:txBody>
      </p:sp>
      <p:sp>
        <p:nvSpPr>
          <p:cNvPr id="27" name="TextBox 26">
            <a:extLst>
              <a:ext uri="{FF2B5EF4-FFF2-40B4-BE49-F238E27FC236}">
                <a16:creationId xmlns:a16="http://schemas.microsoft.com/office/drawing/2014/main" id="{B65EB1FD-1026-75B6-730A-61EA7FC3A04A}"/>
              </a:ext>
            </a:extLst>
          </p:cNvPr>
          <p:cNvSpPr txBox="1"/>
          <p:nvPr/>
        </p:nvSpPr>
        <p:spPr>
          <a:xfrm>
            <a:off x="822035" y="4873000"/>
            <a:ext cx="5068450" cy="792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400" dirty="0" err="1">
                <a:latin typeface="Arial"/>
                <a:cs typeface="Arial"/>
              </a:rPr>
              <a:t>Prefijo</a:t>
            </a:r>
            <a:r>
              <a:rPr lang="en-US" sz="3400" dirty="0">
                <a:latin typeface="Arial"/>
                <a:cs typeface="Arial"/>
              </a:rPr>
              <a:t>, base, </a:t>
            </a:r>
            <a:r>
              <a:rPr lang="en-US" sz="3400" dirty="0" err="1">
                <a:latin typeface="Arial"/>
                <a:cs typeface="Arial"/>
              </a:rPr>
              <a:t>sufijo</a:t>
            </a:r>
            <a:endParaRPr lang="en-US" sz="3400" dirty="0"/>
          </a:p>
        </p:txBody>
      </p:sp>
    </p:spTree>
    <p:extLst>
      <p:ext uri="{BB962C8B-B14F-4D97-AF65-F5344CB8AC3E}">
        <p14:creationId xmlns:p14="http://schemas.microsoft.com/office/powerpoint/2010/main" val="255248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4" grpId="0" animBg="1"/>
      <p:bldP spid="16" grpId="0" animBg="1"/>
      <p:bldP spid="18" grpId="0"/>
      <p:bldP spid="19" grpId="0" animBg="1"/>
      <p:bldP spid="23" grpId="0" animBg="1"/>
      <p:bldP spid="24" grpId="0" animBg="1"/>
      <p:bldP spid="25" grpId="0" animBg="1"/>
      <p:bldP spid="26" grpId="0" animBg="1"/>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553701" y="743137"/>
            <a:ext cx="9616440" cy="701731"/>
          </a:xfrm>
        </p:spPr>
        <p:txBody>
          <a:bodyPr/>
          <a:lstStyle/>
          <a:p>
            <a:r>
              <a:rPr lang="en-US" dirty="0" err="1">
                <a:latin typeface="Arial"/>
                <a:cs typeface="Arial"/>
              </a:rPr>
              <a:t>Preguntas</a:t>
            </a:r>
            <a:r>
              <a:rPr lang="en-US" dirty="0">
                <a:latin typeface="Arial"/>
                <a:cs typeface="Arial"/>
              </a:rPr>
              <a:t> para hacer</a:t>
            </a:r>
            <a:endParaRPr lang="en-US" dirty="0"/>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3" cstate="screen">
            <a:extLst>
              <a:ext uri="{28A0092B-C50C-407E-A947-70E740481C1C}">
                <a14:useLocalDpi xmlns:a14="http://schemas.microsoft.com/office/drawing/2010/main"/>
              </a:ext>
            </a:extLst>
          </a:blip>
          <a:srcRect l="24626" r="24792" b="-371"/>
          <a:stretch/>
        </p:blipFill>
        <p:spPr>
          <a:xfrm>
            <a:off x="7376945" y="1444868"/>
            <a:ext cx="3958865" cy="4422702"/>
          </a:xfrm>
          <a:prstGeom prst="rect">
            <a:avLst/>
          </a:prstGeom>
        </p:spPr>
      </p:pic>
      <p:sp>
        <p:nvSpPr>
          <p:cNvPr id="4" name="TextBox 3">
            <a:extLst>
              <a:ext uri="{FF2B5EF4-FFF2-40B4-BE49-F238E27FC236}">
                <a16:creationId xmlns:a16="http://schemas.microsoft.com/office/drawing/2014/main" id="{6984D4A3-EAD0-57AE-7B6C-331B49F5C58D}"/>
              </a:ext>
            </a:extLst>
          </p:cNvPr>
          <p:cNvSpPr txBox="1"/>
          <p:nvPr/>
        </p:nvSpPr>
        <p:spPr>
          <a:xfrm>
            <a:off x="679640" y="142989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Método</a:t>
            </a:r>
            <a:endParaRPr lang="en-US" sz="3600" dirty="0">
              <a:latin typeface="Arial"/>
              <a:cs typeface="Arial"/>
            </a:endParaRPr>
          </a:p>
        </p:txBody>
      </p:sp>
      <p:sp>
        <p:nvSpPr>
          <p:cNvPr id="9" name="TextBox 8">
            <a:extLst>
              <a:ext uri="{FF2B5EF4-FFF2-40B4-BE49-F238E27FC236}">
                <a16:creationId xmlns:a16="http://schemas.microsoft.com/office/drawing/2014/main" id="{7B9C3982-81EF-1F19-90F1-C61B619AF6CB}"/>
              </a:ext>
            </a:extLst>
          </p:cNvPr>
          <p:cNvSpPr txBox="1"/>
          <p:nvPr/>
        </p:nvSpPr>
        <p:spPr>
          <a:xfrm>
            <a:off x="671944" y="2379183"/>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Programas</a:t>
            </a:r>
            <a:endParaRPr lang="en-US" sz="3600" dirty="0">
              <a:latin typeface="Arial"/>
              <a:cs typeface="Arial"/>
            </a:endParaRPr>
          </a:p>
        </p:txBody>
      </p:sp>
      <p:sp>
        <p:nvSpPr>
          <p:cNvPr id="13" name="TextBox 12">
            <a:extLst>
              <a:ext uri="{FF2B5EF4-FFF2-40B4-BE49-F238E27FC236}">
                <a16:creationId xmlns:a16="http://schemas.microsoft.com/office/drawing/2014/main" id="{107542ED-A5D5-00F2-7019-CF5D8A4E7AA2}"/>
              </a:ext>
            </a:extLst>
          </p:cNvPr>
          <p:cNvSpPr txBox="1"/>
          <p:nvPr/>
        </p:nvSpPr>
        <p:spPr>
          <a:xfrm>
            <a:off x="674253" y="3305128"/>
            <a:ext cx="6918037"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a:latin typeface="Arial"/>
                <a:cs typeface="Arial"/>
              </a:rPr>
              <a:t>Tiempo de </a:t>
            </a:r>
            <a:r>
              <a:rPr lang="en-US" sz="3600" dirty="0" err="1">
                <a:latin typeface="Arial"/>
                <a:cs typeface="Arial"/>
              </a:rPr>
              <a:t>instrucción</a:t>
            </a:r>
            <a:r>
              <a:rPr lang="en-US" sz="3600" dirty="0">
                <a:latin typeface="Arial"/>
                <a:cs typeface="Arial"/>
              </a:rPr>
              <a:t> </a:t>
            </a:r>
            <a:r>
              <a:rPr lang="en-US" sz="3600" dirty="0" err="1">
                <a:latin typeface="Arial"/>
                <a:cs typeface="Arial"/>
              </a:rPr>
              <a:t>directa</a:t>
            </a:r>
            <a:endParaRPr lang="en-US" sz="3600" dirty="0">
              <a:latin typeface="Arial"/>
              <a:cs typeface="Arial"/>
            </a:endParaRPr>
          </a:p>
        </p:txBody>
      </p:sp>
      <p:sp>
        <p:nvSpPr>
          <p:cNvPr id="16" name="TextBox 15">
            <a:extLst>
              <a:ext uri="{FF2B5EF4-FFF2-40B4-BE49-F238E27FC236}">
                <a16:creationId xmlns:a16="http://schemas.microsoft.com/office/drawing/2014/main" id="{568FED74-B1C9-CDCD-D7D0-48827F209E88}"/>
              </a:ext>
            </a:extLst>
          </p:cNvPr>
          <p:cNvSpPr txBox="1"/>
          <p:nvPr/>
        </p:nvSpPr>
        <p:spPr>
          <a:xfrm>
            <a:off x="674254" y="4228764"/>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Grupos</a:t>
            </a:r>
            <a:r>
              <a:rPr lang="en-US" sz="3600" dirty="0">
                <a:latin typeface="Arial"/>
                <a:cs typeface="Arial"/>
              </a:rPr>
              <a:t> </a:t>
            </a:r>
            <a:r>
              <a:rPr lang="en-US" sz="3600" dirty="0" err="1">
                <a:latin typeface="Arial"/>
                <a:cs typeface="Arial"/>
              </a:rPr>
              <a:t>reducidos</a:t>
            </a:r>
            <a:endParaRPr lang="en-US" sz="3600" dirty="0">
              <a:latin typeface="Arial"/>
              <a:cs typeface="Arial"/>
            </a:endParaRPr>
          </a:p>
        </p:txBody>
      </p:sp>
      <p:sp>
        <p:nvSpPr>
          <p:cNvPr id="18" name="TextBox 17">
            <a:extLst>
              <a:ext uri="{FF2B5EF4-FFF2-40B4-BE49-F238E27FC236}">
                <a16:creationId xmlns:a16="http://schemas.microsoft.com/office/drawing/2014/main" id="{5E3077A5-97D4-E49D-7E24-3AA838174276}"/>
              </a:ext>
            </a:extLst>
          </p:cNvPr>
          <p:cNvSpPr txBox="1"/>
          <p:nvPr/>
        </p:nvSpPr>
        <p:spPr>
          <a:xfrm>
            <a:off x="674254" y="514727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dirty="0" err="1">
                <a:latin typeface="Arial"/>
                <a:cs typeface="Arial"/>
              </a:rPr>
              <a:t>Pregúntale</a:t>
            </a:r>
            <a:r>
              <a:rPr lang="en-US" sz="3600" dirty="0">
                <a:latin typeface="Arial"/>
                <a:cs typeface="Arial"/>
              </a:rPr>
              <a:t> al </a:t>
            </a:r>
            <a:r>
              <a:rPr lang="en-US" sz="3600" dirty="0" err="1">
                <a:latin typeface="Arial"/>
                <a:cs typeface="Arial"/>
              </a:rPr>
              <a:t>profesor</a:t>
            </a:r>
            <a:endParaRPr lang="en-US" sz="3600" dirty="0">
              <a:latin typeface="Arial"/>
              <a:cs typeface="Arial"/>
            </a:endParaRPr>
          </a:p>
        </p:txBody>
      </p:sp>
    </p:spTree>
    <p:extLst>
      <p:ext uri="{BB962C8B-B14F-4D97-AF65-F5344CB8AC3E}">
        <p14:creationId xmlns:p14="http://schemas.microsoft.com/office/powerpoint/2010/main" val="321419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6"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8309" y="927040"/>
            <a:ext cx="9616440" cy="701731"/>
          </a:xfrm>
        </p:spPr>
        <p:txBody>
          <a:bodyPr/>
          <a:lstStyle/>
          <a:p>
            <a:r>
              <a:rPr lang="en-US" dirty="0" err="1">
                <a:latin typeface="Arial"/>
                <a:cs typeface="Arial"/>
              </a:rPr>
              <a:t>Preguntas</a:t>
            </a:r>
            <a:r>
              <a:rPr lang="en-US" dirty="0">
                <a:latin typeface="Arial"/>
                <a:cs typeface="Arial"/>
              </a:rPr>
              <a:t>: </a:t>
            </a:r>
            <a:r>
              <a:rPr lang="en-US" dirty="0" err="1">
                <a:latin typeface="Arial"/>
                <a:cs typeface="Arial"/>
              </a:rPr>
              <a:t>Primeros</a:t>
            </a:r>
            <a:r>
              <a:rPr lang="en-US" dirty="0">
                <a:latin typeface="Arial"/>
                <a:cs typeface="Arial"/>
              </a:rPr>
              <a:t> </a:t>
            </a:r>
            <a:r>
              <a:rPr lang="en-US" dirty="0" err="1">
                <a:latin typeface="Arial"/>
                <a:cs typeface="Arial"/>
              </a:rPr>
              <a:t>lectores</a:t>
            </a:r>
            <a:endParaRPr lang="en-US" dirty="0"/>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52659" y="1705171"/>
            <a:ext cx="5584538" cy="974927"/>
          </a:xfrm>
        </p:spPr>
        <p:txBody>
          <a:bodyPr vert="horz" lIns="91440" tIns="45720" rIns="91440" bIns="45720" rtlCol="0" anchor="t">
            <a:normAutofit/>
          </a:bodyPr>
          <a:lstStyle/>
          <a:p>
            <a:pPr marL="571500" indent="-571500">
              <a:lnSpc>
                <a:spcPct val="150000"/>
              </a:lnSpc>
              <a:buFont typeface="Arial" panose="020B0604020202020204" pitchFamily="34" charset="0"/>
              <a:buChar char="•"/>
            </a:pPr>
            <a:r>
              <a:rPr lang="en-US" sz="3600" dirty="0" err="1">
                <a:latin typeface="Arial"/>
                <a:cs typeface="Arial"/>
              </a:rPr>
              <a:t>Escritura</a:t>
            </a:r>
            <a:endParaRPr lang="en-US" sz="3600" dirty="0"/>
          </a:p>
          <a:p>
            <a:pPr marL="457200" indent="-457200">
              <a:buFont typeface="Wingdings" panose="020B0604020202020204" pitchFamily="34" charset="0"/>
              <a:buChar char="v"/>
            </a:pPr>
            <a:endParaRPr lang="en-US" dirty="0"/>
          </a:p>
          <a:p>
            <a:pPr marL="457200" indent="-457200">
              <a:buFont typeface="Wingdings" panose="020B0604020202020204" pitchFamily="34" charset="0"/>
              <a:buChar char="v"/>
            </a:pPr>
            <a:endParaRPr lang="en-US" dirty="0"/>
          </a:p>
          <a:p>
            <a:endParaRPr lang="en-US" dirty="0"/>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3" cstate="screen">
            <a:extLst>
              <a:ext uri="{28A0092B-C50C-407E-A947-70E740481C1C}">
                <a14:useLocalDpi xmlns:a14="http://schemas.microsoft.com/office/drawing/2010/main"/>
              </a:ext>
            </a:extLst>
          </a:blip>
          <a:srcRect l="24626" r="24792" b="-371"/>
          <a:stretch/>
        </p:blipFill>
        <p:spPr>
          <a:xfrm>
            <a:off x="7166186" y="1674661"/>
            <a:ext cx="3838945" cy="4178532"/>
          </a:xfrm>
          <a:prstGeom prst="rect">
            <a:avLst/>
          </a:prstGeom>
        </p:spPr>
      </p:pic>
      <p:sp>
        <p:nvSpPr>
          <p:cNvPr id="7" name="Content Placeholder 2">
            <a:extLst>
              <a:ext uri="{FF2B5EF4-FFF2-40B4-BE49-F238E27FC236}">
                <a16:creationId xmlns:a16="http://schemas.microsoft.com/office/drawing/2014/main" id="{F03AC567-D847-44A1-F3F4-FB0C4A6F0C2E}"/>
              </a:ext>
            </a:extLst>
          </p:cNvPr>
          <p:cNvSpPr txBox="1">
            <a:spLocks/>
          </p:cNvSpPr>
          <p:nvPr/>
        </p:nvSpPr>
        <p:spPr>
          <a:xfrm>
            <a:off x="846908" y="2662703"/>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dirty="0">
                <a:latin typeface="Arial"/>
                <a:cs typeface="Arial"/>
              </a:rPr>
              <a:t>Sonido de </a:t>
            </a:r>
            <a:r>
              <a:rPr lang="en-US" sz="3600" dirty="0" err="1">
                <a:latin typeface="Arial"/>
                <a:cs typeface="Arial"/>
              </a:rPr>
              <a:t>letras</a:t>
            </a:r>
            <a:endParaRPr lang="en-US" dirty="0"/>
          </a:p>
          <a:p>
            <a:pPr marL="457200" indent="-457200">
              <a:buFont typeface="Wingdings" panose="020B0604020202020204" pitchFamily="34" charset="0"/>
              <a:buChar char="v"/>
            </a:pPr>
            <a:endParaRPr lang="en-US" dirty="0"/>
          </a:p>
          <a:p>
            <a:endParaRPr lang="en-US" dirty="0"/>
          </a:p>
        </p:txBody>
      </p:sp>
      <p:sp>
        <p:nvSpPr>
          <p:cNvPr id="11" name="Content Placeholder 2">
            <a:extLst>
              <a:ext uri="{FF2B5EF4-FFF2-40B4-BE49-F238E27FC236}">
                <a16:creationId xmlns:a16="http://schemas.microsoft.com/office/drawing/2014/main" id="{28C3E298-B7B1-0FBF-096C-5D9B9751A5F3}"/>
              </a:ext>
            </a:extLst>
          </p:cNvPr>
          <p:cNvSpPr txBox="1">
            <a:spLocks/>
          </p:cNvSpPr>
          <p:nvPr/>
        </p:nvSpPr>
        <p:spPr>
          <a:xfrm>
            <a:off x="861285" y="364036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dirty="0">
                <a:latin typeface="Arial"/>
                <a:cs typeface="Arial"/>
              </a:rPr>
              <a:t>Sonido y </a:t>
            </a:r>
            <a:r>
              <a:rPr lang="en-US" sz="3600" dirty="0" err="1">
                <a:latin typeface="Arial"/>
                <a:cs typeface="Arial"/>
              </a:rPr>
              <a:t>deletrear</a:t>
            </a:r>
            <a:endParaRPr lang="en-US" dirty="0"/>
          </a:p>
          <a:p>
            <a:pPr marL="457200" indent="-457200">
              <a:buFont typeface="Wingdings" panose="020B0604020202020204" pitchFamily="34" charset="0"/>
              <a:buChar char="v"/>
            </a:pPr>
            <a:endParaRPr lang="en-US" dirty="0"/>
          </a:p>
          <a:p>
            <a:endParaRPr lang="en-US" dirty="0"/>
          </a:p>
        </p:txBody>
      </p:sp>
      <p:sp>
        <p:nvSpPr>
          <p:cNvPr id="13" name="Content Placeholder 2">
            <a:extLst>
              <a:ext uri="{FF2B5EF4-FFF2-40B4-BE49-F238E27FC236}">
                <a16:creationId xmlns:a16="http://schemas.microsoft.com/office/drawing/2014/main" id="{AB96E043-814F-8A6B-8617-3739A24ED1D9}"/>
              </a:ext>
            </a:extLst>
          </p:cNvPr>
          <p:cNvSpPr txBox="1">
            <a:spLocks/>
          </p:cNvSpPr>
          <p:nvPr/>
        </p:nvSpPr>
        <p:spPr>
          <a:xfrm>
            <a:off x="861285" y="461802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dirty="0" err="1">
                <a:latin typeface="Arial"/>
                <a:cs typeface="Arial"/>
              </a:rPr>
              <a:t>Difícil</a:t>
            </a:r>
            <a:r>
              <a:rPr lang="en-US" sz="3600" dirty="0">
                <a:latin typeface="Arial"/>
                <a:cs typeface="Arial"/>
              </a:rPr>
              <a:t> de </a:t>
            </a:r>
            <a:r>
              <a:rPr lang="en-US" sz="3600" dirty="0" err="1">
                <a:latin typeface="Arial"/>
                <a:cs typeface="Arial"/>
              </a:rPr>
              <a:t>deletrear</a:t>
            </a:r>
            <a:endParaRPr lang="en-US" dirty="0"/>
          </a:p>
          <a:p>
            <a:pPr marL="457200" indent="-457200">
              <a:buFont typeface="Wingdings" panose="020B0604020202020204" pitchFamily="34" charset="0"/>
              <a:buChar char="v"/>
            </a:pPr>
            <a:endParaRPr lang="en-US" dirty="0"/>
          </a:p>
          <a:p>
            <a:endParaRPr lang="en-US" dirty="0"/>
          </a:p>
        </p:txBody>
      </p:sp>
    </p:spTree>
    <p:extLst>
      <p:ext uri="{BB962C8B-B14F-4D97-AF65-F5344CB8AC3E}">
        <p14:creationId xmlns:p14="http://schemas.microsoft.com/office/powerpoint/2010/main" val="131459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4859" y="790295"/>
            <a:ext cx="9616440" cy="701731"/>
          </a:xfrm>
        </p:spPr>
        <p:txBody>
          <a:bodyPr/>
          <a:lstStyle/>
          <a:p>
            <a:r>
              <a:rPr lang="en-US">
                <a:latin typeface="Arial"/>
                <a:cs typeface="Arial"/>
              </a:rPr>
              <a:t>Questions: More advanced readers</a:t>
            </a:r>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3" cstate="screen">
            <a:extLst>
              <a:ext uri="{28A0092B-C50C-407E-A947-70E740481C1C}">
                <a14:useLocalDpi xmlns:a14="http://schemas.microsoft.com/office/drawing/2010/main"/>
              </a:ext>
            </a:extLst>
          </a:blip>
          <a:srcRect l="24626" r="24792" b="-371"/>
          <a:stretch/>
        </p:blipFill>
        <p:spPr>
          <a:xfrm>
            <a:off x="7381846" y="1689039"/>
            <a:ext cx="3896455" cy="4164154"/>
          </a:xfrm>
          <a:prstGeom prst="rect">
            <a:avLst/>
          </a:prstGeom>
        </p:spPr>
      </p:pic>
      <p:sp>
        <p:nvSpPr>
          <p:cNvPr id="4" name="TextBox 3">
            <a:extLst>
              <a:ext uri="{FF2B5EF4-FFF2-40B4-BE49-F238E27FC236}">
                <a16:creationId xmlns:a16="http://schemas.microsoft.com/office/drawing/2014/main" id="{36A2829F-B11A-05FF-4016-9310B58ACD2D}"/>
              </a:ext>
            </a:extLst>
          </p:cNvPr>
          <p:cNvSpPr txBox="1"/>
          <p:nvPr/>
        </p:nvSpPr>
        <p:spPr>
          <a:xfrm>
            <a:off x="1174150" y="5160787"/>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err="1">
                <a:latin typeface="Arial"/>
                <a:cs typeface="Arial"/>
              </a:rPr>
              <a:t>Comprensión</a:t>
            </a:r>
            <a:endParaRPr lang="en-US" sz="3200" dirty="0">
              <a:latin typeface="Arial"/>
              <a:cs typeface="Arial"/>
            </a:endParaRPr>
          </a:p>
        </p:txBody>
      </p:sp>
      <p:sp>
        <p:nvSpPr>
          <p:cNvPr id="7" name="TextBox 6">
            <a:extLst>
              <a:ext uri="{FF2B5EF4-FFF2-40B4-BE49-F238E27FC236}">
                <a16:creationId xmlns:a16="http://schemas.microsoft.com/office/drawing/2014/main" id="{856B5E31-12CB-6214-5F2E-48ED4A9EF652}"/>
              </a:ext>
            </a:extLst>
          </p:cNvPr>
          <p:cNvSpPr txBox="1"/>
          <p:nvPr/>
        </p:nvSpPr>
        <p:spPr>
          <a:xfrm>
            <a:off x="1168399" y="3429753"/>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err="1">
                <a:latin typeface="Arial"/>
                <a:cs typeface="Arial"/>
              </a:rPr>
              <a:t>Raíz</a:t>
            </a:r>
            <a:r>
              <a:rPr lang="en-US" sz="3200" dirty="0">
                <a:latin typeface="Arial"/>
                <a:cs typeface="Arial"/>
              </a:rPr>
              <a:t>, </a:t>
            </a:r>
            <a:r>
              <a:rPr lang="en-US" sz="3200" dirty="0" err="1">
                <a:latin typeface="Arial"/>
                <a:cs typeface="Arial"/>
              </a:rPr>
              <a:t>prefijos</a:t>
            </a:r>
            <a:r>
              <a:rPr lang="en-US" sz="3200" dirty="0">
                <a:latin typeface="Arial"/>
                <a:cs typeface="Arial"/>
              </a:rPr>
              <a:t>, </a:t>
            </a:r>
            <a:r>
              <a:rPr lang="en-US" sz="3200" dirty="0" err="1">
                <a:latin typeface="Arial"/>
                <a:cs typeface="Arial"/>
              </a:rPr>
              <a:t>sufijos</a:t>
            </a:r>
            <a:endParaRPr lang="en-US" sz="3200" dirty="0">
              <a:latin typeface="Arial"/>
              <a:cs typeface="Arial"/>
            </a:endParaRPr>
          </a:p>
        </p:txBody>
      </p:sp>
      <p:sp>
        <p:nvSpPr>
          <p:cNvPr id="9" name="TextBox 8">
            <a:extLst>
              <a:ext uri="{FF2B5EF4-FFF2-40B4-BE49-F238E27FC236}">
                <a16:creationId xmlns:a16="http://schemas.microsoft.com/office/drawing/2014/main" id="{7B14457E-8C32-DF58-B920-C3D687724BED}"/>
              </a:ext>
            </a:extLst>
          </p:cNvPr>
          <p:cNvSpPr txBox="1"/>
          <p:nvPr/>
        </p:nvSpPr>
        <p:spPr>
          <a:xfrm>
            <a:off x="1191402" y="2561360"/>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err="1">
                <a:latin typeface="Arial"/>
                <a:cs typeface="Arial"/>
              </a:rPr>
              <a:t>Sílabas</a:t>
            </a:r>
            <a:endParaRPr lang="en-US" sz="3200" dirty="0">
              <a:latin typeface="Arial"/>
              <a:cs typeface="Arial"/>
            </a:endParaRPr>
          </a:p>
        </p:txBody>
      </p:sp>
      <p:sp>
        <p:nvSpPr>
          <p:cNvPr id="11" name="TextBox 10">
            <a:extLst>
              <a:ext uri="{FF2B5EF4-FFF2-40B4-BE49-F238E27FC236}">
                <a16:creationId xmlns:a16="http://schemas.microsoft.com/office/drawing/2014/main" id="{589AAC80-1DCF-2026-E9D4-BCE1D49F3DCC}"/>
              </a:ext>
            </a:extLst>
          </p:cNvPr>
          <p:cNvSpPr txBox="1"/>
          <p:nvPr/>
        </p:nvSpPr>
        <p:spPr>
          <a:xfrm>
            <a:off x="1171275" y="1707345"/>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a:latin typeface="Arial"/>
                <a:cs typeface="Arial"/>
              </a:rPr>
              <a:t>Palabras </a:t>
            </a:r>
            <a:r>
              <a:rPr lang="en-US" sz="3200" dirty="0" err="1">
                <a:latin typeface="Arial"/>
                <a:cs typeface="Arial"/>
              </a:rPr>
              <a:t>más</a:t>
            </a:r>
            <a:r>
              <a:rPr lang="en-US" sz="3200" dirty="0">
                <a:latin typeface="Arial"/>
                <a:cs typeface="Arial"/>
              </a:rPr>
              <a:t> </a:t>
            </a:r>
            <a:r>
              <a:rPr lang="en-US" sz="3200" dirty="0" err="1">
                <a:latin typeface="Arial"/>
                <a:cs typeface="Arial"/>
              </a:rPr>
              <a:t>largas</a:t>
            </a:r>
            <a:endParaRPr lang="en-US" sz="3200" dirty="0">
              <a:latin typeface="Arial"/>
              <a:cs typeface="Arial"/>
            </a:endParaRPr>
          </a:p>
        </p:txBody>
      </p:sp>
      <p:sp>
        <p:nvSpPr>
          <p:cNvPr id="13" name="TextBox 12">
            <a:extLst>
              <a:ext uri="{FF2B5EF4-FFF2-40B4-BE49-F238E27FC236}">
                <a16:creationId xmlns:a16="http://schemas.microsoft.com/office/drawing/2014/main" id="{67486CD2-8F05-C458-C3C7-D104F9713916}"/>
              </a:ext>
            </a:extLst>
          </p:cNvPr>
          <p:cNvSpPr txBox="1"/>
          <p:nvPr/>
        </p:nvSpPr>
        <p:spPr>
          <a:xfrm>
            <a:off x="1182776" y="4292394"/>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err="1">
                <a:latin typeface="Arial"/>
                <a:cs typeface="Arial"/>
              </a:rPr>
              <a:t>Escritura</a:t>
            </a:r>
            <a:endParaRPr lang="en-US" sz="3200" dirty="0">
              <a:latin typeface="Arial"/>
              <a:cs typeface="Arial"/>
            </a:endParaRPr>
          </a:p>
        </p:txBody>
      </p:sp>
    </p:spTree>
    <p:extLst>
      <p:ext uri="{BB962C8B-B14F-4D97-AF65-F5344CB8AC3E}">
        <p14:creationId xmlns:p14="http://schemas.microsoft.com/office/powerpoint/2010/main" val="36218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AED6B59-7404-E1C5-E577-457E9E0841E4}"/>
              </a:ext>
            </a:extLst>
          </p:cNvPr>
          <p:cNvSpPr txBox="1"/>
          <p:nvPr/>
        </p:nvSpPr>
        <p:spPr>
          <a:xfrm>
            <a:off x="268058" y="7178470"/>
            <a:ext cx="11650133" cy="8635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1281906" y="627377"/>
            <a:ext cx="9616440" cy="701731"/>
          </a:xfrm>
        </p:spPr>
        <p:txBody>
          <a:bodyPr/>
          <a:lstStyle/>
          <a:p>
            <a:pPr algn="ctr"/>
            <a:r>
              <a:rPr lang="en-US" dirty="0" err="1">
                <a:latin typeface="Arial"/>
                <a:cs typeface="Arial"/>
              </a:rPr>
              <a:t>Familias</a:t>
            </a:r>
            <a:r>
              <a:rPr lang="en-US" dirty="0">
                <a:latin typeface="Arial"/>
                <a:cs typeface="Arial"/>
              </a:rPr>
              <a:t> y </a:t>
            </a:r>
            <a:r>
              <a:rPr lang="en-US" dirty="0" err="1">
                <a:latin typeface="Arial"/>
                <a:cs typeface="Arial"/>
              </a:rPr>
              <a:t>Escuelas</a:t>
            </a:r>
            <a:endParaRPr lang="en-US" dirty="0"/>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2015138" y="7182945"/>
            <a:ext cx="10181118" cy="4166700"/>
          </a:xfrm>
        </p:spPr>
        <p:txBody>
          <a:bodyPr vert="horz" lIns="91440" tIns="45720" rIns="91440" bIns="45720" rtlCol="0" anchor="t">
            <a:normAutofit/>
          </a:bodyPr>
          <a:lstStyle/>
          <a:p>
            <a:endParaRPr lang="en-US" sz="3800"/>
          </a:p>
          <a:p>
            <a:pPr lvl="2"/>
            <a:endParaRPr lang="en-US" sz="3800"/>
          </a:p>
          <a:p>
            <a:pPr marL="457200" indent="-457200">
              <a:buChar char="•"/>
            </a:pPr>
            <a:endParaRPr lang="en-US" sz="3800"/>
          </a:p>
          <a:p>
            <a:pPr marL="457200" indent="-457200">
              <a:buChar char="•"/>
            </a:pPr>
            <a:endParaRPr lang="en-US"/>
          </a:p>
          <a:p>
            <a:pPr marL="457200" indent="-457200">
              <a:buChar char="•"/>
            </a:pPr>
            <a:endParaRPr lang="en-US">
              <a:latin typeface="Arial"/>
              <a:cs typeface="Arial"/>
            </a:endParaRPr>
          </a:p>
          <a:p>
            <a:pPr indent="-457200">
              <a:buChar char="•"/>
            </a:pPr>
            <a:endParaRPr lang="en-US">
              <a:latin typeface="Arial"/>
              <a:cs typeface="Arial"/>
            </a:endParaRPr>
          </a:p>
          <a:p>
            <a:pPr marL="457200" indent="-457200">
              <a:buChar char="•"/>
            </a:pPr>
            <a:endParaRPr lang="en-US">
              <a:latin typeface="Arial"/>
              <a:cs typeface="Arial"/>
            </a:endParaRPr>
          </a:p>
          <a:p>
            <a:pPr marL="457200" indent="-457200">
              <a:buChar char="•"/>
            </a:pPr>
            <a:endParaRPr lang="en-US">
              <a:latin typeface="Arial"/>
              <a:cs typeface="Arial"/>
            </a:endParaRPr>
          </a:p>
          <a:p>
            <a:endParaRPr lang="en-US">
              <a:latin typeface="Arial"/>
              <a:cs typeface="Arial"/>
            </a:endParaRPr>
          </a:p>
        </p:txBody>
      </p:sp>
      <p:pic>
        <p:nvPicPr>
          <p:cNvPr id="4" name="Picture 3" descr="A  large family hugging and kissing son who has just graduated.&#10;&#10;">
            <a:extLst>
              <a:ext uri="{FF2B5EF4-FFF2-40B4-BE49-F238E27FC236}">
                <a16:creationId xmlns:a16="http://schemas.microsoft.com/office/drawing/2014/main" id="{C13B4F50-9EEC-AFC5-D9FC-E89B4AEC44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6905" y="4294070"/>
            <a:ext cx="2885914" cy="1872307"/>
          </a:xfrm>
          <a:prstGeom prst="rect">
            <a:avLst/>
          </a:prstGeom>
          <a:ln>
            <a:noFill/>
          </a:ln>
          <a:effectLst>
            <a:outerShdw blurRad="292100" dist="139700" dir="2700000" algn="tl" rotWithShape="0">
              <a:srgbClr val="333333">
                <a:alpha val="65000"/>
              </a:srgbClr>
            </a:outerShdw>
          </a:effectLst>
        </p:spPr>
      </p:pic>
      <p:pic>
        <p:nvPicPr>
          <p:cNvPr id="5" name="Picture 4" descr="Family surrounding daughter who just graduated">
            <a:extLst>
              <a:ext uri="{FF2B5EF4-FFF2-40B4-BE49-F238E27FC236}">
                <a16:creationId xmlns:a16="http://schemas.microsoft.com/office/drawing/2014/main" id="{E95301E3-0821-E1AD-35F0-7AA32745F1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57119" y="1491908"/>
            <a:ext cx="3066966" cy="2054442"/>
          </a:xfrm>
          <a:prstGeom prst="rect">
            <a:avLst/>
          </a:prstGeom>
          <a:ln>
            <a:noFill/>
          </a:ln>
          <a:effectLst>
            <a:outerShdw blurRad="292100" dist="139700" dir="2700000" algn="tl" rotWithShape="0">
              <a:srgbClr val="333333">
                <a:alpha val="65000"/>
              </a:srgbClr>
            </a:outerShdw>
          </a:effectLst>
        </p:spPr>
      </p:pic>
      <p:pic>
        <p:nvPicPr>
          <p:cNvPr id="8" name="Picture 7" descr="Women hugging after graduation">
            <a:extLst>
              <a:ext uri="{FF2B5EF4-FFF2-40B4-BE49-F238E27FC236}">
                <a16:creationId xmlns:a16="http://schemas.microsoft.com/office/drawing/2014/main" id="{A756DF5D-57E7-1E5A-B17D-5B217D11A84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9799" y="1493743"/>
            <a:ext cx="3265731" cy="2194871"/>
          </a:xfrm>
          <a:prstGeom prst="rect">
            <a:avLst/>
          </a:prstGeom>
          <a:ln>
            <a:noFill/>
          </a:ln>
          <a:effectLst>
            <a:outerShdw blurRad="292100" dist="139700" dir="2700000" algn="tl" rotWithShape="0">
              <a:srgbClr val="333333">
                <a:alpha val="65000"/>
              </a:srgbClr>
            </a:outerShdw>
          </a:effectLst>
        </p:spPr>
      </p:pic>
      <p:pic>
        <p:nvPicPr>
          <p:cNvPr id="9" name="Picture 8" descr="Mom and dad kissing their daughter who just graduated">
            <a:extLst>
              <a:ext uri="{FF2B5EF4-FFF2-40B4-BE49-F238E27FC236}">
                <a16:creationId xmlns:a16="http://schemas.microsoft.com/office/drawing/2014/main" id="{E16DBB87-2C06-A905-98AA-E4053E2048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68727" y="2474298"/>
            <a:ext cx="3249489" cy="2243538"/>
          </a:xfrm>
          <a:prstGeom prst="rect">
            <a:avLst/>
          </a:prstGeom>
          <a:ln>
            <a:noFill/>
          </a:ln>
          <a:effectLst>
            <a:outerShdw blurRad="292100" dist="139700" dir="2700000" algn="tl" rotWithShape="0">
              <a:srgbClr val="333333">
                <a:alpha val="65000"/>
              </a:srgbClr>
            </a:outerShdw>
          </a:effectLst>
        </p:spPr>
      </p:pic>
      <p:pic>
        <p:nvPicPr>
          <p:cNvPr id="6" name="Picture 5" descr="Mom and dad stand proudly next to their son who just graduated.">
            <a:extLst>
              <a:ext uri="{FF2B5EF4-FFF2-40B4-BE49-F238E27FC236}">
                <a16:creationId xmlns:a16="http://schemas.microsoft.com/office/drawing/2014/main" id="{F8C60BFC-2EC6-CA0E-6EA0-5FD36C3BAC3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57915" y="4422362"/>
            <a:ext cx="2844550" cy="17545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6168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10D96-BFCE-3E4C-81BE-C8F72EF6B685}"/>
              </a:ext>
            </a:extLst>
          </p:cNvPr>
          <p:cNvSpPr txBox="1"/>
          <p:nvPr/>
        </p:nvSpPr>
        <p:spPr>
          <a:xfrm>
            <a:off x="645226" y="5719315"/>
            <a:ext cx="10901548" cy="902524"/>
          </a:xfrm>
          <a:prstGeom prst="rect">
            <a:avLst/>
          </a:prstGeom>
          <a:solidFill>
            <a:schemeClr val="bg1"/>
          </a:solidFill>
        </p:spPr>
        <p:txBody>
          <a:bodyPr wrap="square" rtlCol="0">
            <a:spAutoFit/>
          </a:bodyPr>
          <a:lstStyle/>
          <a:p>
            <a:endParaRPr lang="en-US"/>
          </a:p>
        </p:txBody>
      </p:sp>
      <p:sp>
        <p:nvSpPr>
          <p:cNvPr id="9" name="TextBox 8">
            <a:extLst>
              <a:ext uri="{FF2B5EF4-FFF2-40B4-BE49-F238E27FC236}">
                <a16:creationId xmlns:a16="http://schemas.microsoft.com/office/drawing/2014/main" id="{1E7D6A85-DD18-ED1D-A18B-7023B41762AC}"/>
              </a:ext>
            </a:extLst>
          </p:cNvPr>
          <p:cNvSpPr txBox="1"/>
          <p:nvPr/>
        </p:nvSpPr>
        <p:spPr>
          <a:xfrm>
            <a:off x="897310" y="5043778"/>
            <a:ext cx="3256357" cy="400110"/>
          </a:xfrm>
          <a:prstGeom prst="rect">
            <a:avLst/>
          </a:prstGeom>
          <a:noFill/>
        </p:spPr>
        <p:txBody>
          <a:bodyPr wrap="square">
            <a:spAutoFit/>
          </a:bodyPr>
          <a:lstStyle/>
          <a:p>
            <a:r>
              <a:rPr lang="en-US" sz="2000">
                <a:hlinkClick r:id="rId3"/>
              </a:rPr>
              <a:t>go.osu.edu/</a:t>
            </a:r>
            <a:r>
              <a:rPr lang="en-US" sz="2000" err="1">
                <a:hlinkClick r:id="rId3"/>
              </a:rPr>
              <a:t>SFECfamilysurvey</a:t>
            </a:r>
            <a:endParaRPr lang="en-US" sz="2000"/>
          </a:p>
        </p:txBody>
      </p:sp>
      <p:sp>
        <p:nvSpPr>
          <p:cNvPr id="4" name="Title 3">
            <a:extLst>
              <a:ext uri="{FF2B5EF4-FFF2-40B4-BE49-F238E27FC236}">
                <a16:creationId xmlns:a16="http://schemas.microsoft.com/office/drawing/2014/main" id="{D468B768-223D-E33F-521A-8489D5DEE5B5}"/>
              </a:ext>
            </a:extLst>
          </p:cNvPr>
          <p:cNvSpPr>
            <a:spLocks noGrp="1"/>
          </p:cNvSpPr>
          <p:nvPr>
            <p:ph type="title"/>
          </p:nvPr>
        </p:nvSpPr>
        <p:spPr>
          <a:xfrm>
            <a:off x="1283822" y="547100"/>
            <a:ext cx="9616440" cy="1311128"/>
          </a:xfrm>
        </p:spPr>
        <p:txBody>
          <a:bodyPr/>
          <a:lstStyle/>
          <a:p>
            <a:pPr algn="ctr"/>
            <a:r>
              <a:rPr lang="es-ES" dirty="0">
                <a:latin typeface="Arial"/>
                <a:cs typeface="Arial"/>
              </a:rPr>
              <a:t>¡Nos alegra mucho que hayas venido! ¿Qué te pareció?</a:t>
            </a:r>
            <a:endParaRPr lang="en-US" dirty="0">
              <a:latin typeface="Arial"/>
              <a:cs typeface="Arial"/>
            </a:endParaRPr>
          </a:p>
        </p:txBody>
      </p:sp>
      <p:pic>
        <p:nvPicPr>
          <p:cNvPr id="7" name="Content Placeholder 6" descr="A qr code on a white background&#10;&#10;Description automatically generated">
            <a:extLst>
              <a:ext uri="{FF2B5EF4-FFF2-40B4-BE49-F238E27FC236}">
                <a16:creationId xmlns:a16="http://schemas.microsoft.com/office/drawing/2014/main" id="{6D29CA0C-9AD6-F9D5-67C0-6D496D5A656E}"/>
              </a:ext>
            </a:extLst>
          </p:cNvPr>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1334863" y="2418135"/>
            <a:ext cx="2381250"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group of people holding speech bubbles&#10;&#10;AI-generated content may be incorrect.">
            <a:extLst>
              <a:ext uri="{FF2B5EF4-FFF2-40B4-BE49-F238E27FC236}">
                <a16:creationId xmlns:a16="http://schemas.microsoft.com/office/drawing/2014/main" id="{0F7D490A-B2C1-00F9-2ACE-3793A812DC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8949" y="1698903"/>
            <a:ext cx="7537825" cy="4763611"/>
          </a:xfrm>
          <a:prstGeom prst="ellipse">
            <a:avLst/>
          </a:prstGeom>
          <a:ln>
            <a:noFill/>
          </a:ln>
          <a:effectLst>
            <a:softEdge rad="112500"/>
          </a:effectLst>
        </p:spPr>
      </p:pic>
    </p:spTree>
    <p:extLst>
      <p:ext uri="{BB962C8B-B14F-4D97-AF65-F5344CB8AC3E}">
        <p14:creationId xmlns:p14="http://schemas.microsoft.com/office/powerpoint/2010/main" val="218585313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EFB7A0301D0D47AC1265C617BE30F7" ma:contentTypeVersion="19" ma:contentTypeDescription="Create a new document." ma:contentTypeScope="" ma:versionID="849a357d4f9d93ba7dde9a59b7eb9d79">
  <xsd:schema xmlns:xsd="http://www.w3.org/2001/XMLSchema" xmlns:xs="http://www.w3.org/2001/XMLSchema" xmlns:p="http://schemas.microsoft.com/office/2006/metadata/properties" xmlns:ns2="950fc2d3-a4da-4833-807e-532a7c27032f" xmlns:ns3="896ac175-3b42-43cd-8614-4f2313477989" targetNamespace="http://schemas.microsoft.com/office/2006/metadata/properties" ma:root="true" ma:fieldsID="9412e49365b65e8e3bf5d27218c04562" ns2:_="" ns3:_="">
    <xsd:import namespace="950fc2d3-a4da-4833-807e-532a7c27032f"/>
    <xsd:import namespace="896ac175-3b42-43cd-8614-4f23134779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fc2d3-a4da-4833-807e-532a7c270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434354-605c-4a24-9fd5-b21458dd13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6ac175-3b42-43cd-8614-4f231347798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7a7f73-f4d3-46b0-b9fb-00befc8ff6ca}" ma:internalName="TaxCatchAll" ma:showField="CatchAllData" ma:web="896ac175-3b42-43cd-8614-4f23134779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50fc2d3-a4da-4833-807e-532a7c27032f">
      <Terms xmlns="http://schemas.microsoft.com/office/infopath/2007/PartnerControls"/>
    </lcf76f155ced4ddcb4097134ff3c332f>
    <TaxCatchAll xmlns="896ac175-3b42-43cd-8614-4f231347798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F6BAE5-6A04-4D93-BEF7-14C8BBFEF029}">
  <ds:schemaRefs>
    <ds:schemaRef ds:uri="896ac175-3b42-43cd-8614-4f2313477989"/>
    <ds:schemaRef ds:uri="950fc2d3-a4da-4833-807e-532a7c2703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8E96965-2E71-4B21-A87B-6455122B07AE}">
  <ds:schemaRefs>
    <ds:schemaRef ds:uri="http://purl.org/dc/dcmitype/"/>
    <ds:schemaRef ds:uri="http://schemas.microsoft.com/office/2006/metadata/properties"/>
    <ds:schemaRef ds:uri="http://purl.org/dc/elements/1.1/"/>
    <ds:schemaRef ds:uri="http://schemas.microsoft.com/office/infopath/2007/PartnerControls"/>
    <ds:schemaRef ds:uri="http://www.w3.org/XML/1998/namespace"/>
    <ds:schemaRef ds:uri="http://schemas.microsoft.com/office/2006/documentManagement/types"/>
    <ds:schemaRef ds:uri="http://purl.org/dc/terms/"/>
    <ds:schemaRef ds:uri="896ac175-3b42-43cd-8614-4f2313477989"/>
    <ds:schemaRef ds:uri="950fc2d3-a4da-4833-807e-532a7c27032f"/>
    <ds:schemaRef ds:uri="http://schemas.openxmlformats.org/package/2006/metadata/core-properties"/>
  </ds:schemaRefs>
</ds:datastoreItem>
</file>

<file path=customXml/itemProps3.xml><?xml version="1.0" encoding="utf-8"?>
<ds:datastoreItem xmlns:ds="http://schemas.openxmlformats.org/officeDocument/2006/customXml" ds:itemID="{31374221-F94B-4605-823D-8D44FE6813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7291</TotalTime>
  <Words>9545</Words>
  <Application>Microsoft Office PowerPoint</Application>
  <PresentationFormat>Widescreen</PresentationFormat>
  <Paragraphs>465</Paragraphs>
  <Slides>41</Slides>
  <Notes>41</Notes>
  <HiddenSlides>0</HiddenSlides>
  <MMClips>6</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41</vt:i4>
      </vt:variant>
    </vt:vector>
  </HeadingPairs>
  <TitlesOfParts>
    <vt:vector size="55" baseType="lpstr">
      <vt:lpstr>Aptos</vt:lpstr>
      <vt:lpstr>Aptos Display</vt:lpstr>
      <vt:lpstr>Arial</vt:lpstr>
      <vt:lpstr>Arial,Sans-Serif</vt:lpstr>
      <vt:lpstr>Calibri</vt:lpstr>
      <vt:lpstr>Calibri Light</vt:lpstr>
      <vt:lpstr>Courier New</vt:lpstr>
      <vt:lpstr>Courier New,monospace</vt:lpstr>
      <vt:lpstr>DDG_ProximaNova</vt:lpstr>
      <vt:lpstr>Roboto</vt:lpstr>
      <vt:lpstr>Segoe Sans</vt:lpstr>
      <vt:lpstr>Wingdings</vt:lpstr>
      <vt:lpstr>1_Office Theme</vt:lpstr>
      <vt:lpstr>4_Office Theme</vt:lpstr>
      <vt:lpstr>PowerPoint Presentation</vt:lpstr>
      <vt:lpstr>Introducciones</vt:lpstr>
      <vt:lpstr>¡Visite el sitio web del Centro de Participación Familiar!</vt:lpstr>
      <vt:lpstr>Conectar</vt:lpstr>
      <vt:lpstr>¿Cómo me ayudará esto?</vt:lpstr>
      <vt:lpstr>Resumen</vt:lpstr>
      <vt:lpstr>Aprender a hablar: ¡Es natural!</vt:lpstr>
      <vt:lpstr>Aprender a leer: El código</vt:lpstr>
      <vt:lpstr>Actividad</vt:lpstr>
      <vt:lpstr>Enseñanza de la lectura</vt:lpstr>
      <vt:lpstr>Enseñanza de la lectura</vt:lpstr>
      <vt:lpstr>Cinco cosas</vt:lpstr>
      <vt:lpstr>¿Qué es la Ciencia de la Lectura?</vt:lpstr>
      <vt:lpstr>PowerPoint Presentation</vt:lpstr>
      <vt:lpstr>Alfabetización estructurada</vt:lpstr>
      <vt:lpstr>La "Estructura": Lo que se enseña</vt:lpstr>
      <vt:lpstr>Actividad: Ejemplos de materiales de alfabetización que utilizan nuestras escuelas locales</vt:lpstr>
      <vt:lpstr>La "Estructura": Cómo la enseñamos</vt:lpstr>
      <vt:lpstr>Actividad</vt:lpstr>
      <vt:lpstr>Hablar vs. Escribir</vt:lpstr>
      <vt:lpstr>Actividad: ¿Puedes ver la estructura?</vt:lpstr>
      <vt:lpstr>Alfabetización estructurada: cosas buenas</vt:lpstr>
      <vt:lpstr>Poner los puntos sobre la "i" en la alfabetización</vt:lpstr>
      <vt:lpstr>Lecciones: Preescolar</vt:lpstr>
      <vt:lpstr>Lecciones: Escuela Primaria</vt:lpstr>
      <vt:lpstr>Leccioes: Estudiantes mayores</vt:lpstr>
      <vt:lpstr>Escuchar sílabas</vt:lpstr>
      <vt:lpstr>Escuchar los sonidos de las palabras</vt:lpstr>
      <vt:lpstr>Escribe la letra de cada sonido para deletrear la palabra.</vt:lpstr>
      <vt:lpstr>Una lección grupal en el aula con estudiantes de primer grado</vt:lpstr>
      <vt:lpstr>Identificar partes más grandes dentro de las palabras que tienen significado</vt:lpstr>
      <vt:lpstr>Ejemplo: prefijos, raíces y sufijos. </vt:lpstr>
      <vt:lpstr>En casa</vt:lpstr>
      <vt:lpstr>Lectores decodificables</vt:lpstr>
      <vt:lpstr>Actividad: Compartir Decodificables</vt:lpstr>
      <vt:lpstr>Descubriendo nuevas palabras</vt:lpstr>
      <vt:lpstr>Preguntas para hacer</vt:lpstr>
      <vt:lpstr>Preguntas: Primeros lectores</vt:lpstr>
      <vt:lpstr>Questions: More advanced readers</vt:lpstr>
      <vt:lpstr>Familias y Escuelas</vt:lpstr>
      <vt:lpstr>¡Nos alegra mucho que hayas venido! ¿Qué te pareció?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Wellman, Meredith</dc:creator>
  <cp:lastModifiedBy>Wellman, Meredith</cp:lastModifiedBy>
  <cp:revision>5</cp:revision>
  <dcterms:created xsi:type="dcterms:W3CDTF">2024-08-06T13:25:46Z</dcterms:created>
  <dcterms:modified xsi:type="dcterms:W3CDTF">2026-01-12T16:36:53Z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0x010100B8EFB7A0301D0D47AC1265C617BE30F7</vt:lpwstr>
  </property>
  <property fmtid="{D5CDD505-2E9C-101B-9397-08002B2CF9AE}" pid="3" name="MediaServiceImageTags">
    <vt:lpwstr/>
  </property>
</Properties>
</file>