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9" r:id="rId2"/>
    <p:sldId id="2147374427" r:id="rId3"/>
    <p:sldId id="258" r:id="rId4"/>
    <p:sldId id="214737441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0C93A3-B0D5-0E80-6EAF-17C771A14D61}" v="5" dt="2026-01-12T20:20:00.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ek-Hennon, Kristin" userId="S::meek-hennon.1@osu.edu::e2ec7ccf-3e8e-4df4-9a8d-9f2e810c4e74" providerId="AD" clId="Web-{960C93A3-B0D5-0E80-6EAF-17C771A14D61}"/>
    <pc:docChg chg="addSld delSld">
      <pc:chgData name="Meek-Hennon, Kristin" userId="S::meek-hennon.1@osu.edu::e2ec7ccf-3e8e-4df4-9a8d-9f2e810c4e74" providerId="AD" clId="Web-{960C93A3-B0D5-0E80-6EAF-17C771A14D61}" dt="2026-01-12T20:20:00.159" v="4"/>
      <pc:docMkLst>
        <pc:docMk/>
      </pc:docMkLst>
      <pc:sldChg chg="del">
        <pc:chgData name="Meek-Hennon, Kristin" userId="S::meek-hennon.1@osu.edu::e2ec7ccf-3e8e-4df4-9a8d-9f2e810c4e74" providerId="AD" clId="Web-{960C93A3-B0D5-0E80-6EAF-17C771A14D61}" dt="2026-01-12T20:20:00.159" v="4"/>
        <pc:sldMkLst>
          <pc:docMk/>
          <pc:sldMk cId="109857222" sldId="256"/>
        </pc:sldMkLst>
      </pc:sldChg>
      <pc:sldChg chg="add">
        <pc:chgData name="Meek-Hennon, Kristin" userId="S::meek-hennon.1@osu.edu::e2ec7ccf-3e8e-4df4-9a8d-9f2e810c4e74" providerId="AD" clId="Web-{960C93A3-B0D5-0E80-6EAF-17C771A14D61}" dt="2026-01-12T20:19:40.815" v="2"/>
        <pc:sldMkLst>
          <pc:docMk/>
          <pc:sldMk cId="2066099906" sldId="258"/>
        </pc:sldMkLst>
      </pc:sldChg>
      <pc:sldChg chg="add">
        <pc:chgData name="Meek-Hennon, Kristin" userId="S::meek-hennon.1@osu.edu::e2ec7ccf-3e8e-4df4-9a8d-9f2e810c4e74" providerId="AD" clId="Web-{960C93A3-B0D5-0E80-6EAF-17C771A14D61}" dt="2026-01-12T20:19:08.706" v="0"/>
        <pc:sldMkLst>
          <pc:docMk/>
          <pc:sldMk cId="2144316124" sldId="259"/>
        </pc:sldMkLst>
      </pc:sldChg>
      <pc:sldChg chg="add">
        <pc:chgData name="Meek-Hennon, Kristin" userId="S::meek-hennon.1@osu.edu::e2ec7ccf-3e8e-4df4-9a8d-9f2e810c4e74" providerId="AD" clId="Web-{960C93A3-B0D5-0E80-6EAF-17C771A14D61}" dt="2026-01-12T20:19:57.503" v="3"/>
        <pc:sldMkLst>
          <pc:docMk/>
          <pc:sldMk cId="1661447356" sldId="2147374417"/>
        </pc:sldMkLst>
      </pc:sldChg>
      <pc:sldChg chg="add">
        <pc:chgData name="Meek-Hennon, Kristin" userId="S::meek-hennon.1@osu.edu::e2ec7ccf-3e8e-4df4-9a8d-9f2e810c4e74" providerId="AD" clId="Web-{960C93A3-B0D5-0E80-6EAF-17C771A14D61}" dt="2026-01-12T20:19:26.737" v="1"/>
        <pc:sldMkLst>
          <pc:docMk/>
          <pc:sldMk cId="4244628487" sldId="2147374427"/>
        </pc:sldMkLst>
      </pc:sldChg>
      <pc:sldMasterChg chg="addSldLayout">
        <pc:chgData name="Meek-Hennon, Kristin" userId="S::meek-hennon.1@osu.edu::e2ec7ccf-3e8e-4df4-9a8d-9f2e810c4e74" providerId="AD" clId="Web-{960C93A3-B0D5-0E80-6EAF-17C771A14D61}" dt="2026-01-12T20:19:08.706" v="0"/>
        <pc:sldMasterMkLst>
          <pc:docMk/>
          <pc:sldMasterMk cId="2460954070" sldId="2147483660"/>
        </pc:sldMasterMkLst>
        <pc:sldLayoutChg chg="add">
          <pc:chgData name="Meek-Hennon, Kristin" userId="S::meek-hennon.1@osu.edu::e2ec7ccf-3e8e-4df4-9a8d-9f2e810c4e74" providerId="AD" clId="Web-{960C93A3-B0D5-0E80-6EAF-17C771A14D61}" dt="2026-01-12T20:19:08.706" v="0"/>
          <pc:sldLayoutMkLst>
            <pc:docMk/>
            <pc:sldMasterMk cId="2460954070" sldId="2147483660"/>
            <pc:sldLayoutMk cId="3082265091" sldId="214748367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E0D4CD-59F4-483F-A61E-4223F5387815}" type="datetimeFigureOut">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F9ECCB-0B17-4A4F-8EF1-76D12E3BCA88}" type="slidenum">
              <a:t>‹#›</a:t>
            </a:fld>
            <a:endParaRPr lang="en-US"/>
          </a:p>
        </p:txBody>
      </p:sp>
    </p:spTree>
    <p:extLst>
      <p:ext uri="{BB962C8B-B14F-4D97-AF65-F5344CB8AC3E}">
        <p14:creationId xmlns:p14="http://schemas.microsoft.com/office/powerpoint/2010/main" val="1844421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hiofamiliesengage.osu.edu/specializing-in-family-engagement-to-support-student-career-development" TargetMode="External"/><Relationship Id="rId7" Type="http://schemas.openxmlformats.org/officeDocument/2006/relationships/hyperlink" Target="https://ohiofamiliesengage.osu.edu/specializing-in-family-engagement-to-support-student-attendance/"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ohiofamiliesengage.osu.edu/specializing-in-family-engagement-to-support-students-with-disabilities/" TargetMode="External"/><Relationship Id="rId5" Type="http://schemas.openxmlformats.org/officeDocument/2006/relationships/hyperlink" Target="https://ohiofamiliesengage.osu.edu/specializing-in-family-engagement-for-student-mental-health/" TargetMode="External"/><Relationship Id="rId4" Type="http://schemas.openxmlformats.org/officeDocument/2006/relationships/hyperlink" Target="https://ohiofamiliesengage.osu.edu/specializing-in-family-engagement-for-adolescent-developmen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0CB4CF-6204-46D0-A152-C7FAB14C4F26}" type="slidenum">
              <a:rPr lang="en-US" smtClean="0"/>
              <a:t>2</a:t>
            </a:fld>
            <a:endParaRPr lang="en-US"/>
          </a:p>
        </p:txBody>
      </p:sp>
    </p:spTree>
    <p:extLst>
      <p:ext uri="{BB962C8B-B14F-4D97-AF65-F5344CB8AC3E}">
        <p14:creationId xmlns:p14="http://schemas.microsoft.com/office/powerpoint/2010/main" val="100629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t>1:52 ---- SHARE!</a:t>
            </a:r>
          </a:p>
          <a:p>
            <a:endParaRPr lang="en-US"/>
          </a:p>
          <a:p>
            <a:r>
              <a:rPr lang="en-US"/>
              <a:t>The Ohio Network of Partnership Schools (ONPS) offers a no-cost, research-based framework grounded in the work of Dr. Joyce Epstein at Johns Hopkins University to support schools in building intentional, effective family and community partnerships. This workshop introduces participants to the Partnership School approach, which moves beyond one-time events toward a focused, coordinated strategy for family engagement aligned with student success. Attendees will explore how schools establish inclusive Action Teams, develop a comprehensive one-year Action Plan aligned to school goals, and use continuous improvement practices to monitor impact and strengthen implementation over time. Participants will also learn about the supports available through ONPS membership, including self-paced online implementation modules for leaders and school teams, access to tools and resources, annual professional learning opportunities, monthly virtual Communities of Practice, statewide collaboration, and coaching that provides reflection, feedback, and promising practices. Membership in the Ohio Network of Partnership Schools is grant-funded and available at no cost to districts and schools. As a special incentive, the first 20 schools to register for the 2025–26 school year will receive a copy of the Handbook for Action for Partnership Schools.</a:t>
            </a:r>
          </a:p>
        </p:txBody>
      </p:sp>
      <p:sp>
        <p:nvSpPr>
          <p:cNvPr id="4" name="Slide Number Placeholder 3"/>
          <p:cNvSpPr>
            <a:spLocks noGrp="1"/>
          </p:cNvSpPr>
          <p:nvPr>
            <p:ph type="sldNum" sz="quarter" idx="5"/>
          </p:nvPr>
        </p:nvSpPr>
        <p:spPr/>
        <p:txBody>
          <a:bodyPr/>
          <a:lstStyle/>
          <a:p>
            <a:fld id="{636A4097-60F5-2843-B3D4-838B2AE5AB90}" type="slidenum">
              <a:rPr lang="en-US" smtClean="0"/>
              <a:t>3</a:t>
            </a:fld>
            <a:endParaRPr lang="en-US"/>
          </a:p>
        </p:txBody>
      </p:sp>
    </p:spTree>
    <p:extLst>
      <p:ext uri="{BB962C8B-B14F-4D97-AF65-F5344CB8AC3E}">
        <p14:creationId xmlns:p14="http://schemas.microsoft.com/office/powerpoint/2010/main" val="4161130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a:solidFill>
                  <a:srgbClr val="32363A"/>
                </a:solidFill>
                <a:effectLst/>
                <a:latin typeface="72"/>
              </a:rPr>
              <a:t>1:53</a:t>
            </a:r>
          </a:p>
          <a:p>
            <a:endParaRPr lang="en-US" b="0" i="0" u="none" strike="noStrike">
              <a:solidFill>
                <a:srgbClr val="32363A"/>
              </a:solidFill>
              <a:effectLst/>
              <a:latin typeface="72"/>
            </a:endParaRPr>
          </a:p>
          <a:p>
            <a:r>
              <a:rPr lang="en-US" b="0" i="0" u="none" strike="noStrike">
                <a:solidFill>
                  <a:srgbClr val="32363A"/>
                </a:solidFill>
                <a:effectLst/>
                <a:latin typeface="72"/>
              </a:rPr>
              <a:t>Post: https://go.osu.edu/</a:t>
            </a:r>
            <a:r>
              <a:rPr lang="en-US" b="0" i="0" u="none" strike="noStrike" err="1">
                <a:solidFill>
                  <a:srgbClr val="32363A"/>
                </a:solidFill>
                <a:effectLst/>
                <a:latin typeface="72"/>
              </a:rPr>
              <a:t>specializingseminarlearnmore</a:t>
            </a:r>
            <a:endParaRPr lang="en-US" b="0" i="0" u="none" strike="noStrike">
              <a:solidFill>
                <a:srgbClr val="32363A"/>
              </a:solidFill>
              <a:effectLst/>
              <a:latin typeface="72"/>
            </a:endParaRPr>
          </a:p>
          <a:p>
            <a:endParaRPr lang="en-US" b="0" i="0" u="none" strike="noStrike">
              <a:solidFill>
                <a:srgbClr val="32363A"/>
              </a:solidFill>
              <a:effectLst/>
              <a:latin typeface="72"/>
            </a:endParaRPr>
          </a:p>
          <a:p>
            <a:r>
              <a:rPr lang="en-US" b="0" i="0" u="none" strike="noStrike">
                <a:solidFill>
                  <a:srgbClr val="32363A"/>
                </a:solidFill>
                <a:effectLst/>
                <a:latin typeface="72"/>
              </a:rPr>
              <a:t>Talking points/details of PD:</a:t>
            </a:r>
            <a:br>
              <a:rPr lang="en-US"/>
            </a:br>
            <a:r>
              <a:rPr lang="en-US"/>
              <a:t>Choice of up to five specialty focused topics</a:t>
            </a:r>
            <a:br>
              <a:rPr lang="en-US"/>
            </a:br>
            <a:r>
              <a:rPr lang="en-US"/>
              <a:t>• Career Development (</a:t>
            </a:r>
            <a:r>
              <a:rPr lang="en-US" u="sng">
                <a:hlinkClick r:id="rId3"/>
              </a:rPr>
              <a:t>S1</a:t>
            </a:r>
            <a:r>
              <a:rPr lang="en-US"/>
              <a:t>)</a:t>
            </a:r>
            <a:br>
              <a:rPr lang="en-US"/>
            </a:br>
            <a:r>
              <a:rPr lang="en-US"/>
              <a:t>• Adolescent Development (</a:t>
            </a:r>
            <a:r>
              <a:rPr lang="en-US" u="sng">
                <a:hlinkClick r:id="rId4"/>
              </a:rPr>
              <a:t>S2</a:t>
            </a:r>
            <a:r>
              <a:rPr lang="en-US"/>
              <a:t>)</a:t>
            </a:r>
            <a:br>
              <a:rPr lang="en-US"/>
            </a:br>
            <a:r>
              <a:rPr lang="en-US"/>
              <a:t>• Student Mental Health (</a:t>
            </a:r>
            <a:r>
              <a:rPr lang="en-US" u="sng">
                <a:hlinkClick r:id="rId5"/>
              </a:rPr>
              <a:t>S3</a:t>
            </a:r>
            <a:r>
              <a:rPr lang="en-US"/>
              <a:t>)</a:t>
            </a:r>
            <a:br>
              <a:rPr lang="en-US"/>
            </a:br>
            <a:r>
              <a:rPr lang="en-US"/>
              <a:t>• Students with Disabilities (</a:t>
            </a:r>
            <a:r>
              <a:rPr lang="en-US" u="sng">
                <a:hlinkClick r:id="rId6"/>
              </a:rPr>
              <a:t>S4</a:t>
            </a:r>
            <a:r>
              <a:rPr lang="en-US"/>
              <a:t>)</a:t>
            </a:r>
            <a:br>
              <a:rPr lang="en-US"/>
            </a:br>
            <a:r>
              <a:rPr lang="en-US"/>
              <a:t>• Attendance (</a:t>
            </a:r>
            <a:r>
              <a:rPr lang="en-US" u="sng">
                <a:hlinkClick r:id="rId7"/>
              </a:rPr>
              <a:t>S5</a:t>
            </a:r>
            <a:r>
              <a:rPr lang="en-US"/>
              <a:t>)</a:t>
            </a:r>
          </a:p>
        </p:txBody>
      </p:sp>
      <p:sp>
        <p:nvSpPr>
          <p:cNvPr id="4" name="Slide Number Placeholder 3"/>
          <p:cNvSpPr>
            <a:spLocks noGrp="1"/>
          </p:cNvSpPr>
          <p:nvPr>
            <p:ph type="sldNum" sz="quarter" idx="5"/>
          </p:nvPr>
        </p:nvSpPr>
        <p:spPr/>
        <p:txBody>
          <a:bodyPr/>
          <a:lstStyle/>
          <a:p>
            <a:pPr defTabSz="933237">
              <a:defRPr/>
            </a:pPr>
            <a:fld id="{044DD7F4-F5F5-F84A-B184-6A620205DB95}" type="slidenum">
              <a:rPr lang="en-US">
                <a:solidFill>
                  <a:prstClr val="black"/>
                </a:solidFill>
                <a:latin typeface="Aptos" panose="02110004020202020204"/>
              </a:rPr>
              <a:pPr defTabSz="933237">
                <a:defRPr/>
              </a:pPr>
              <a:t>4</a:t>
            </a:fld>
            <a:endParaRPr lang="en-US">
              <a:solidFill>
                <a:prstClr val="black"/>
              </a:solidFill>
              <a:latin typeface="Aptos" panose="02110004020202020204"/>
            </a:endParaRPr>
          </a:p>
        </p:txBody>
      </p:sp>
    </p:spTree>
    <p:extLst>
      <p:ext uri="{BB962C8B-B14F-4D97-AF65-F5344CB8AC3E}">
        <p14:creationId xmlns:p14="http://schemas.microsoft.com/office/powerpoint/2010/main" val="138184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a:solidFill>
                  <a:srgbClr val="3E6565"/>
                </a:solidFill>
                <a:latin typeface="Arial" panose="020B0604020202020204" pitchFamily="34" charset="0"/>
                <a:cs typeface="Arial" panose="020B0604020202020204" pitchFamily="34" charset="0"/>
              </a:rPr>
              <a:t>1:53</a:t>
            </a:r>
          </a:p>
          <a:p>
            <a:endParaRPr lang="en-US" sz="1600">
              <a:solidFill>
                <a:srgbClr val="3E6565"/>
              </a:solidFill>
              <a:latin typeface="Arial" panose="020B0604020202020204" pitchFamily="34" charset="0"/>
              <a:cs typeface="Arial" panose="020B0604020202020204" pitchFamily="34" charset="0"/>
            </a:endParaRPr>
          </a:p>
          <a:p>
            <a:r>
              <a:rPr lang="en-US" sz="1600" b="1">
                <a:solidFill>
                  <a:srgbClr val="3E6565"/>
                </a:solidFill>
                <a:latin typeface="Arial" panose="020B0604020202020204" pitchFamily="34" charset="0"/>
                <a:cs typeface="Arial" panose="020B0604020202020204" pitchFamily="34" charset="0"/>
              </a:rPr>
              <a:t>Boost your confidence and gain practical tools to partner effectively with families in out-of-school time programs.</a:t>
            </a:r>
            <a:r>
              <a:rPr lang="en-US" sz="1600">
                <a:solidFill>
                  <a:srgbClr val="3E6565"/>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Through professional development, networking, resources, and technical assistance, the seminar equips youth-serving professionals with the expertise to implement high-quality, evidence-based family engagement strategies. </a:t>
            </a:r>
          </a:p>
          <a:p>
            <a:endParaRPr lang="en-US" b="1">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Register now for this self-paced seminar!</a:t>
            </a:r>
          </a:p>
          <a:p>
            <a:endParaRPr lang="en-US"/>
          </a:p>
          <a:p>
            <a:pPr defTabSz="933237">
              <a:defRPr/>
            </a:pPr>
            <a:r>
              <a:rPr lang="en-US" b="1">
                <a:solidFill>
                  <a:srgbClr val="3E6565"/>
                </a:solidFill>
                <a:latin typeface="Arial" panose="020B0604020202020204" pitchFamily="34" charset="0"/>
                <a:cs typeface="Arial" panose="020B0604020202020204" pitchFamily="34" charset="0"/>
              </a:rPr>
              <a:t>Post: </a:t>
            </a:r>
            <a:r>
              <a:rPr lang="en-US">
                <a:solidFill>
                  <a:srgbClr val="3E6565"/>
                </a:solidFill>
                <a:latin typeface="Arial" panose="020B0604020202020204" pitchFamily="34" charset="0"/>
                <a:cs typeface="Arial" panose="020B0604020202020204" pitchFamily="34" charset="0"/>
              </a:rPr>
              <a:t>https://go.osu.edu/</a:t>
            </a:r>
            <a:r>
              <a:rPr lang="en-US" err="1">
                <a:solidFill>
                  <a:srgbClr val="3E6565"/>
                </a:solidFill>
                <a:latin typeface="Arial" panose="020B0604020202020204" pitchFamily="34" charset="0"/>
                <a:cs typeface="Arial" panose="020B0604020202020204" pitchFamily="34" charset="0"/>
              </a:rPr>
              <a:t>ostfe_registration</a:t>
            </a:r>
            <a:endParaRPr lang="en-US">
              <a:solidFill>
                <a:srgbClr val="3E6565"/>
              </a:solidFill>
            </a:endParaRPr>
          </a:p>
          <a:p>
            <a:endParaRPr lang="en-US"/>
          </a:p>
        </p:txBody>
      </p:sp>
      <p:sp>
        <p:nvSpPr>
          <p:cNvPr id="4" name="Slide Number Placeholder 3"/>
          <p:cNvSpPr>
            <a:spLocks noGrp="1"/>
          </p:cNvSpPr>
          <p:nvPr>
            <p:ph type="sldNum" sz="quarter" idx="5"/>
          </p:nvPr>
        </p:nvSpPr>
        <p:spPr/>
        <p:txBody>
          <a:bodyPr/>
          <a:lstStyle/>
          <a:p>
            <a:pPr defTabSz="933237">
              <a:defRPr/>
            </a:pPr>
            <a:fld id="{65FF2E39-D7B6-9C4D-B2A5-63DF8EB9AF8A}" type="slidenum">
              <a:rPr lang="en-US">
                <a:solidFill>
                  <a:prstClr val="black"/>
                </a:solidFill>
                <a:latin typeface="Aptos" panose="02110004020202020204"/>
              </a:rPr>
              <a:pPr defTabSz="933237">
                <a:defRPr/>
              </a:pPr>
              <a:t>5</a:t>
            </a:fld>
            <a:endParaRPr lang="en-US">
              <a:solidFill>
                <a:prstClr val="black"/>
              </a:solidFill>
              <a:latin typeface="Aptos" panose="02110004020202020204"/>
            </a:endParaRPr>
          </a:p>
        </p:txBody>
      </p:sp>
    </p:spTree>
    <p:extLst>
      <p:ext uri="{BB962C8B-B14F-4D97-AF65-F5344CB8AC3E}">
        <p14:creationId xmlns:p14="http://schemas.microsoft.com/office/powerpoint/2010/main" val="3779604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6ECFE9D6-33A7-AAA3-284D-9EFDD6F134DC}"/>
              </a:ext>
            </a:extLst>
          </p:cNvPr>
          <p:cNvSpPr>
            <a:spLocks noGrp="1"/>
          </p:cNvSpPr>
          <p:nvPr>
            <p:ph type="pic" sz="quarter" idx="14"/>
          </p:nvPr>
        </p:nvSpPr>
        <p:spPr>
          <a:xfrm>
            <a:off x="4852417" y="0"/>
            <a:ext cx="7339584" cy="6858000"/>
          </a:xfrm>
        </p:spPr>
        <p:txBody>
          <a:bodyPr/>
          <a:lstStyle/>
          <a:p>
            <a:endParaRPr lang="en-US"/>
          </a:p>
        </p:txBody>
      </p:sp>
      <p:sp>
        <p:nvSpPr>
          <p:cNvPr id="2" name="Title 1">
            <a:extLst>
              <a:ext uri="{FF2B5EF4-FFF2-40B4-BE49-F238E27FC236}">
                <a16:creationId xmlns:a16="http://schemas.microsoft.com/office/drawing/2014/main" id="{7195963C-47D2-1872-F73F-86D123613EF7}"/>
              </a:ext>
            </a:extLst>
          </p:cNvPr>
          <p:cNvSpPr>
            <a:spLocks noGrp="1"/>
          </p:cNvSpPr>
          <p:nvPr>
            <p:ph type="ctrTitle"/>
          </p:nvPr>
        </p:nvSpPr>
        <p:spPr>
          <a:xfrm>
            <a:off x="711019" y="627125"/>
            <a:ext cx="3486908" cy="2529923"/>
          </a:xfrm>
        </p:spPr>
        <p:txBody>
          <a:bodyPr anchor="ctr" anchorCtr="0">
            <a:noAutofit/>
          </a:bodyPr>
          <a:lstStyle>
            <a:lvl1pPr algn="l">
              <a:defRPr sz="4400" b="1" spc="-100" baseline="0">
                <a:solidFill>
                  <a:srgbClr val="D65828"/>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241DBA-72BB-0286-895D-104A058043B5}"/>
              </a:ext>
            </a:extLst>
          </p:cNvPr>
          <p:cNvSpPr>
            <a:spLocks noGrp="1"/>
          </p:cNvSpPr>
          <p:nvPr>
            <p:ph type="subTitle" idx="1" hasCustomPrompt="1"/>
          </p:nvPr>
        </p:nvSpPr>
        <p:spPr>
          <a:xfrm>
            <a:off x="711019" y="3700953"/>
            <a:ext cx="3486908" cy="590931"/>
          </a:xfrm>
        </p:spPr>
        <p:txBody>
          <a:bodyPr>
            <a:noAutofit/>
          </a:bodyPr>
          <a:lstStyle>
            <a:lvl1pPr marL="0" indent="0" algn="l">
              <a:lnSpc>
                <a:spcPts val="2200"/>
              </a:lnSpc>
              <a:buNone/>
              <a:defRPr sz="2000" b="0" cap="all" baseline="0">
                <a:solidFill>
                  <a:srgbClr val="666666"/>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ound Same Side Corner Rectangle 6">
            <a:extLst>
              <a:ext uri="{FF2B5EF4-FFF2-40B4-BE49-F238E27FC236}">
                <a16:creationId xmlns:a16="http://schemas.microsoft.com/office/drawing/2014/main" id="{5DBE0007-B9E7-7EB6-E82B-A7FA0809D274}"/>
              </a:ext>
            </a:extLst>
          </p:cNvPr>
          <p:cNvSpPr/>
          <p:nvPr userDrawn="1"/>
        </p:nvSpPr>
        <p:spPr>
          <a:xfrm rot="10800000">
            <a:off x="711019" y="-6268"/>
            <a:ext cx="3486908" cy="633393"/>
          </a:xfrm>
          <a:prstGeom prst="round2SameRect">
            <a:avLst/>
          </a:prstGeom>
          <a:solidFill>
            <a:srgbClr val="BB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5AD97CE3-8650-DE82-AB90-8FA30387D081}"/>
              </a:ext>
            </a:extLst>
          </p:cNvPr>
          <p:cNvSpPr>
            <a:spLocks noGrp="1"/>
          </p:cNvSpPr>
          <p:nvPr>
            <p:ph type="body" sz="quarter" idx="10" hasCustomPrompt="1"/>
          </p:nvPr>
        </p:nvSpPr>
        <p:spPr>
          <a:xfrm>
            <a:off x="711019" y="36194"/>
            <a:ext cx="3486908" cy="590931"/>
          </a:xfrm>
        </p:spPr>
        <p:txBody>
          <a:bodyPr wrap="square" anchor="ctr" anchorCtr="0">
            <a:spAutoFit/>
          </a:bodyPr>
          <a:lstStyle>
            <a:lvl1pPr marL="0" indent="0" algn="ctr">
              <a:buNone/>
              <a:defRPr sz="1800" cap="all" baseline="0">
                <a:solidFill>
                  <a:schemeClr val="bg1"/>
                </a:solidFill>
                <a:latin typeface="Arial" panose="020B0604020202020204" pitchFamily="34" charset="0"/>
                <a:cs typeface="Arial" panose="020B0604020202020204" pitchFamily="34" charset="0"/>
              </a:defRPr>
            </a:lvl1pPr>
          </a:lstStyle>
          <a:p>
            <a:pPr lvl="0"/>
            <a:r>
              <a:rPr lang="en-US"/>
              <a:t>CLICK TO EDIT MASTER TEXT STYLE</a:t>
            </a:r>
          </a:p>
        </p:txBody>
      </p:sp>
      <p:pic>
        <p:nvPicPr>
          <p:cNvPr id="10" name="Graphic 9">
            <a:extLst>
              <a:ext uri="{FF2B5EF4-FFF2-40B4-BE49-F238E27FC236}">
                <a16:creationId xmlns:a16="http://schemas.microsoft.com/office/drawing/2014/main" id="{99A333EA-809F-2CCE-90D0-38E27C0C4D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1019" y="5861540"/>
            <a:ext cx="3302738" cy="590931"/>
          </a:xfrm>
          <a:prstGeom prst="rect">
            <a:avLst/>
          </a:prstGeom>
        </p:spPr>
      </p:pic>
      <p:sp>
        <p:nvSpPr>
          <p:cNvPr id="12" name="Picture Placeholder 11">
            <a:extLst>
              <a:ext uri="{FF2B5EF4-FFF2-40B4-BE49-F238E27FC236}">
                <a16:creationId xmlns:a16="http://schemas.microsoft.com/office/drawing/2014/main" id="{4FED466C-3C6C-31C9-8CD9-74139DA20578}"/>
              </a:ext>
            </a:extLst>
          </p:cNvPr>
          <p:cNvSpPr>
            <a:spLocks noGrp="1"/>
          </p:cNvSpPr>
          <p:nvPr>
            <p:ph type="pic" sz="quarter" idx="11"/>
          </p:nvPr>
        </p:nvSpPr>
        <p:spPr>
          <a:xfrm>
            <a:off x="10058400" y="4751388"/>
            <a:ext cx="1746250" cy="1746250"/>
          </a:xfrm>
        </p:spPr>
        <p:txBody>
          <a:bodyPr/>
          <a:lstStyle>
            <a:lvl1pPr marL="0" indent="0">
              <a:buNone/>
              <a:defRPr/>
            </a:lvl1pPr>
          </a:lstStyle>
          <a:p>
            <a:endParaRPr lang="en-US"/>
          </a:p>
        </p:txBody>
      </p:sp>
      <p:sp>
        <p:nvSpPr>
          <p:cNvPr id="14" name="Text Placeholder 13">
            <a:extLst>
              <a:ext uri="{FF2B5EF4-FFF2-40B4-BE49-F238E27FC236}">
                <a16:creationId xmlns:a16="http://schemas.microsoft.com/office/drawing/2014/main" id="{0959253E-47F5-4D95-EDB5-0C32FFBF3013}"/>
              </a:ext>
            </a:extLst>
          </p:cNvPr>
          <p:cNvSpPr>
            <a:spLocks noGrp="1"/>
          </p:cNvSpPr>
          <p:nvPr>
            <p:ph type="body" sz="quarter" idx="12"/>
          </p:nvPr>
        </p:nvSpPr>
        <p:spPr>
          <a:xfrm>
            <a:off x="711200" y="4548433"/>
            <a:ext cx="3486150" cy="665162"/>
          </a:xfrm>
        </p:spPr>
        <p:txBody>
          <a:bodyPr anchor="t" anchorCtr="0">
            <a:noAutofit/>
          </a:bodyPr>
          <a:lstStyle>
            <a:lvl1pPr marL="0" indent="0">
              <a:buNone/>
              <a:defRPr sz="1800" b="1" i="1">
                <a:latin typeface="Times New Roman" panose="02020603050405020304" pitchFamily="18" charset="0"/>
                <a:cs typeface="Times New Roman" panose="02020603050405020304" pitchFamily="18" charset="0"/>
              </a:defRPr>
            </a:lvl1pPr>
          </a:lstStyle>
          <a:p>
            <a:pPr lvl="0"/>
            <a:r>
              <a:rPr lang="en-US"/>
              <a:t>Click to edit Master text styles</a:t>
            </a:r>
          </a:p>
        </p:txBody>
      </p:sp>
      <p:sp>
        <p:nvSpPr>
          <p:cNvPr id="16" name="Text Placeholder 15">
            <a:extLst>
              <a:ext uri="{FF2B5EF4-FFF2-40B4-BE49-F238E27FC236}">
                <a16:creationId xmlns:a16="http://schemas.microsoft.com/office/drawing/2014/main" id="{DFD8FF24-99C3-98FF-6459-F73ECE97E62C}"/>
              </a:ext>
            </a:extLst>
          </p:cNvPr>
          <p:cNvSpPr>
            <a:spLocks noGrp="1"/>
          </p:cNvSpPr>
          <p:nvPr>
            <p:ph type="body" sz="quarter" idx="13"/>
          </p:nvPr>
        </p:nvSpPr>
        <p:spPr>
          <a:xfrm>
            <a:off x="10058400" y="4233863"/>
            <a:ext cx="1746250" cy="517525"/>
          </a:xfrm>
          <a:solidFill>
            <a:srgbClr val="D65828"/>
          </a:solidFill>
        </p:spPr>
        <p:txBody>
          <a:bodyPr anchor="ctr" anchorCtr="0">
            <a:normAutofit/>
          </a:bodyPr>
          <a:lstStyle>
            <a:lvl1pPr marL="0" indent="0" algn="ctr">
              <a:buNone/>
              <a:defRPr sz="1600" b="1" cap="all" baseline="0">
                <a:solidFill>
                  <a:schemeClr val="bg1"/>
                </a:solidFill>
                <a:latin typeface="Arial" panose="020B0604020202020204" pitchFamily="34" charset="0"/>
                <a:cs typeface="Arial" panose="020B0604020202020204" pitchFamily="34" charset="0"/>
              </a:defRPr>
            </a:lvl1pPr>
            <a:lvl4pPr marL="1371600" indent="0">
              <a:buNone/>
              <a:defRPr/>
            </a:lvl4pPr>
          </a:lstStyle>
          <a:p>
            <a:pPr lvl="0"/>
            <a:r>
              <a:rPr lang="en-US"/>
              <a:t>Click to</a:t>
            </a:r>
          </a:p>
        </p:txBody>
      </p:sp>
    </p:spTree>
    <p:extLst>
      <p:ext uri="{BB962C8B-B14F-4D97-AF65-F5344CB8AC3E}">
        <p14:creationId xmlns:p14="http://schemas.microsoft.com/office/powerpoint/2010/main" val="3082265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3.xml"/><Relationship Id="rId7" Type="http://schemas.openxmlformats.org/officeDocument/2006/relationships/hyperlink" Target="https://go.osu.edu/specializingseminarlearnmore" TargetMode="External"/><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12.jpeg"/><Relationship Id="rId11" Type="http://schemas.openxmlformats.org/officeDocument/2006/relationships/image" Target="../media/image14.png"/><Relationship Id="rId5" Type="http://schemas.microsoft.com/office/2007/relationships/hdphoto" Target="../media/hdphoto1.wdp"/><Relationship Id="rId10" Type="http://schemas.openxmlformats.org/officeDocument/2006/relationships/image" Target="../media/image9.svg"/><Relationship Id="rId4" Type="http://schemas.openxmlformats.org/officeDocument/2006/relationships/image" Target="../media/image11.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4.xml"/><Relationship Id="rId7"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9.svg"/><Relationship Id="rId11" Type="http://schemas.openxmlformats.org/officeDocument/2006/relationships/image" Target="../media/image20.png"/><Relationship Id="rId5" Type="http://schemas.openxmlformats.org/officeDocument/2006/relationships/image" Target="../media/image8.png"/><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2" descr="A group of kids getting off a school bus&#10;&#10;AI-generated content may be incorrect.">
            <a:extLst>
              <a:ext uri="{FF2B5EF4-FFF2-40B4-BE49-F238E27FC236}">
                <a16:creationId xmlns:a16="http://schemas.microsoft.com/office/drawing/2014/main" id="{4436CE46-6822-D3C6-C69F-C501D950A803}"/>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3329" t="2346" r="13329"/>
          <a:stretch/>
        </p:blipFill>
        <p:spPr>
          <a:xfrm>
            <a:off x="4676145" y="1"/>
            <a:ext cx="7515855" cy="6857999"/>
          </a:xfrm>
        </p:spPr>
      </p:pic>
      <p:sp>
        <p:nvSpPr>
          <p:cNvPr id="19" name="Rectangle 18">
            <a:extLst>
              <a:ext uri="{FF2B5EF4-FFF2-40B4-BE49-F238E27FC236}">
                <a16:creationId xmlns:a16="http://schemas.microsoft.com/office/drawing/2014/main" id="{F556C66C-F19E-047F-D351-DAF23412FDE2}"/>
              </a:ext>
            </a:extLst>
          </p:cNvPr>
          <p:cNvSpPr/>
          <p:nvPr/>
        </p:nvSpPr>
        <p:spPr>
          <a:xfrm>
            <a:off x="4676144" y="-10411"/>
            <a:ext cx="7551297" cy="6857999"/>
          </a:xfrm>
          <a:prstGeom prst="rect">
            <a:avLst/>
          </a:prstGeom>
          <a:solidFill>
            <a:srgbClr val="225F62">
              <a:alpha val="545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053697C-5E3D-C5AF-C224-B4E29A5CE324}"/>
              </a:ext>
            </a:extLst>
          </p:cNvPr>
          <p:cNvSpPr>
            <a:spLocks noGrp="1"/>
          </p:cNvSpPr>
          <p:nvPr>
            <p:ph type="ctrTitle"/>
          </p:nvPr>
        </p:nvSpPr>
        <p:spPr>
          <a:xfrm>
            <a:off x="711019" y="1216921"/>
            <a:ext cx="3486908" cy="2529923"/>
          </a:xfrm>
        </p:spPr>
        <p:txBody>
          <a:bodyPr/>
          <a:lstStyle/>
          <a:p>
            <a:r>
              <a:rPr lang="en-US" dirty="0">
                <a:solidFill>
                  <a:schemeClr val="tx1">
                    <a:lumMod val="50000"/>
                    <a:lumOff val="50000"/>
                  </a:schemeClr>
                </a:solidFill>
              </a:rPr>
              <a:t>Improving Attendance</a:t>
            </a:r>
          </a:p>
        </p:txBody>
      </p:sp>
      <p:sp>
        <p:nvSpPr>
          <p:cNvPr id="4" name="Subtitle 3">
            <a:extLst>
              <a:ext uri="{FF2B5EF4-FFF2-40B4-BE49-F238E27FC236}">
                <a16:creationId xmlns:a16="http://schemas.microsoft.com/office/drawing/2014/main" id="{73F0A2DA-375E-0F5B-369E-66EC0206888C}"/>
              </a:ext>
            </a:extLst>
          </p:cNvPr>
          <p:cNvSpPr>
            <a:spLocks noGrp="1"/>
          </p:cNvSpPr>
          <p:nvPr>
            <p:ph type="subTitle" idx="1"/>
          </p:nvPr>
        </p:nvSpPr>
        <p:spPr>
          <a:xfrm>
            <a:off x="711019" y="3577673"/>
            <a:ext cx="3486908" cy="590931"/>
          </a:xfrm>
        </p:spPr>
        <p:txBody>
          <a:bodyPr/>
          <a:lstStyle/>
          <a:p>
            <a:r>
              <a:rPr lang="en-US" dirty="0"/>
              <a:t>February 19, 2026</a:t>
            </a:r>
          </a:p>
          <a:p>
            <a:r>
              <a:rPr lang="en-US" dirty="0"/>
              <a:t>1:00-3:00pm</a:t>
            </a:r>
          </a:p>
          <a:p>
            <a:r>
              <a:rPr lang="en-US" cap="none" dirty="0"/>
              <a:t>Online via Zoom</a:t>
            </a:r>
          </a:p>
        </p:txBody>
      </p:sp>
      <p:sp>
        <p:nvSpPr>
          <p:cNvPr id="5" name="Text Placeholder 4">
            <a:extLst>
              <a:ext uri="{FF2B5EF4-FFF2-40B4-BE49-F238E27FC236}">
                <a16:creationId xmlns:a16="http://schemas.microsoft.com/office/drawing/2014/main" id="{3D6811C2-5CF2-B9F8-4996-9ECB77E53613}"/>
              </a:ext>
            </a:extLst>
          </p:cNvPr>
          <p:cNvSpPr>
            <a:spLocks noGrp="1"/>
          </p:cNvSpPr>
          <p:nvPr>
            <p:ph type="body" sz="quarter" idx="10"/>
          </p:nvPr>
        </p:nvSpPr>
        <p:spPr>
          <a:xfrm>
            <a:off x="711019" y="188543"/>
            <a:ext cx="3486908" cy="286232"/>
          </a:xfrm>
        </p:spPr>
        <p:txBody>
          <a:bodyPr/>
          <a:lstStyle/>
          <a:p>
            <a:r>
              <a:rPr lang="en-US" sz="1400" b="1" dirty="0"/>
              <a:t>ADVANCED </a:t>
            </a:r>
            <a:r>
              <a:rPr lang="en-US" sz="1400" b="1" dirty="0" err="1"/>
              <a:t>lEARNING</a:t>
            </a:r>
            <a:r>
              <a:rPr lang="en-US" sz="1400" b="1" dirty="0"/>
              <a:t> </a:t>
            </a:r>
            <a:r>
              <a:rPr lang="en-US" sz="1400" b="1" dirty="0" err="1"/>
              <a:t>sESSION</a:t>
            </a:r>
            <a:endParaRPr lang="en-US" sz="1400" b="1" dirty="0"/>
          </a:p>
        </p:txBody>
      </p:sp>
      <p:sp>
        <p:nvSpPr>
          <p:cNvPr id="8" name="Text Placeholder 7">
            <a:extLst>
              <a:ext uri="{FF2B5EF4-FFF2-40B4-BE49-F238E27FC236}">
                <a16:creationId xmlns:a16="http://schemas.microsoft.com/office/drawing/2014/main" id="{6DA538C4-28DC-C883-29AF-E9EE0DB03A9A}"/>
              </a:ext>
            </a:extLst>
          </p:cNvPr>
          <p:cNvSpPr>
            <a:spLocks noGrp="1"/>
          </p:cNvSpPr>
          <p:nvPr>
            <p:ph type="body" sz="quarter" idx="13"/>
          </p:nvPr>
        </p:nvSpPr>
        <p:spPr>
          <a:solidFill>
            <a:srgbClr val="C00000"/>
          </a:solidFill>
        </p:spPr>
        <p:txBody>
          <a:bodyPr/>
          <a:lstStyle/>
          <a:p>
            <a:r>
              <a:rPr lang="en-US" dirty="0"/>
              <a:t>register</a:t>
            </a:r>
          </a:p>
        </p:txBody>
      </p:sp>
      <p:cxnSp>
        <p:nvCxnSpPr>
          <p:cNvPr id="9" name="Straight Connector 8">
            <a:extLst>
              <a:ext uri="{FF2B5EF4-FFF2-40B4-BE49-F238E27FC236}">
                <a16:creationId xmlns:a16="http://schemas.microsoft.com/office/drawing/2014/main" id="{7CCBCB3E-D831-293E-E097-56AD3A9B5FC3}"/>
              </a:ext>
            </a:extLst>
          </p:cNvPr>
          <p:cNvCxnSpPr>
            <a:cxnSpLocks/>
          </p:cNvCxnSpPr>
          <p:nvPr/>
        </p:nvCxnSpPr>
        <p:spPr>
          <a:xfrm>
            <a:off x="711019" y="3367360"/>
            <a:ext cx="3348363" cy="0"/>
          </a:xfrm>
          <a:prstGeom prst="line">
            <a:avLst/>
          </a:prstGeom>
          <a:ln w="730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11" name="Picture 10" descr="A qr code with black squares&#10;&#10;AI-generated content may be incorrect.">
            <a:extLst>
              <a:ext uri="{FF2B5EF4-FFF2-40B4-BE49-F238E27FC236}">
                <a16:creationId xmlns:a16="http://schemas.microsoft.com/office/drawing/2014/main" id="{68FD9441-F394-C0C7-8381-40F27D8E0DF2}"/>
              </a:ext>
            </a:extLst>
          </p:cNvPr>
          <p:cNvPicPr>
            <a:picLocks noChangeAspect="1"/>
          </p:cNvPicPr>
          <p:nvPr/>
        </p:nvPicPr>
        <p:blipFill>
          <a:blip r:embed="rId5"/>
          <a:stretch>
            <a:fillRect/>
          </a:stretch>
        </p:blipFill>
        <p:spPr>
          <a:xfrm>
            <a:off x="10089112" y="4843791"/>
            <a:ext cx="1684825" cy="1684825"/>
          </a:xfrm>
          <a:prstGeom prst="rect">
            <a:avLst/>
          </a:prstGeom>
        </p:spPr>
      </p:pic>
      <p:sp>
        <p:nvSpPr>
          <p:cNvPr id="14" name="Text Placeholder 13">
            <a:extLst>
              <a:ext uri="{FF2B5EF4-FFF2-40B4-BE49-F238E27FC236}">
                <a16:creationId xmlns:a16="http://schemas.microsoft.com/office/drawing/2014/main" id="{43451992-39EF-CEFC-4CF7-19B7CAE414B0}"/>
              </a:ext>
            </a:extLst>
          </p:cNvPr>
          <p:cNvSpPr>
            <a:spLocks noGrp="1"/>
          </p:cNvSpPr>
          <p:nvPr>
            <p:ph type="body" sz="quarter" idx="12"/>
          </p:nvPr>
        </p:nvSpPr>
        <p:spPr>
          <a:xfrm>
            <a:off x="711200" y="4944926"/>
            <a:ext cx="3828902" cy="913613"/>
          </a:xfrm>
        </p:spPr>
        <p:txBody>
          <a:bodyPr/>
          <a:lstStyle/>
          <a:p>
            <a:r>
              <a:rPr lang="en-US" sz="2000" i="0" dirty="0">
                <a:solidFill>
                  <a:srgbClr val="26686D"/>
                </a:solidFill>
                <a:latin typeface="Arial" panose="020B0604020202020204" pitchFamily="34" charset="0"/>
                <a:cs typeface="Arial" panose="020B0604020202020204" pitchFamily="34" charset="0"/>
              </a:rPr>
              <a:t>Learn more at go.osu.edu/february19 </a:t>
            </a:r>
          </a:p>
        </p:txBody>
      </p:sp>
      <p:pic>
        <p:nvPicPr>
          <p:cNvPr id="18" name="Picture 17" descr="A logo with a red circle and a black background&#10;&#10;AI-generated content may be incorrect.">
            <a:extLst>
              <a:ext uri="{FF2B5EF4-FFF2-40B4-BE49-F238E27FC236}">
                <a16:creationId xmlns:a16="http://schemas.microsoft.com/office/drawing/2014/main" id="{4B3E3CD8-64B4-6E06-9D8B-943B32B08CCC}"/>
              </a:ext>
            </a:extLst>
          </p:cNvPr>
          <p:cNvPicPr>
            <a:picLocks noChangeAspect="1"/>
          </p:cNvPicPr>
          <p:nvPr/>
        </p:nvPicPr>
        <p:blipFill>
          <a:blip r:embed="rId6"/>
          <a:stretch>
            <a:fillRect/>
          </a:stretch>
        </p:blipFill>
        <p:spPr>
          <a:xfrm>
            <a:off x="609975" y="796633"/>
            <a:ext cx="1844498" cy="908928"/>
          </a:xfrm>
          <a:prstGeom prst="rect">
            <a:avLst/>
          </a:prstGeom>
        </p:spPr>
      </p:pic>
    </p:spTree>
    <p:custDataLst>
      <p:tags r:id="rId1"/>
    </p:custDataLst>
    <p:extLst>
      <p:ext uri="{BB962C8B-B14F-4D97-AF65-F5344CB8AC3E}">
        <p14:creationId xmlns:p14="http://schemas.microsoft.com/office/powerpoint/2010/main" val="214431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A2C68D-70F5-52E0-F2D1-9261A22C706E}"/>
              </a:ext>
            </a:extLst>
          </p:cNvPr>
          <p:cNvSpPr/>
          <p:nvPr/>
        </p:nvSpPr>
        <p:spPr>
          <a:xfrm>
            <a:off x="339012" y="3620277"/>
            <a:ext cx="11342916" cy="2458395"/>
          </a:xfrm>
          <a:prstGeom prst="rect">
            <a:avLst/>
          </a:prstGeom>
          <a:solidFill>
            <a:srgbClr val="F2F2F2">
              <a:alpha val="5725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AAA6048-89EB-0CD4-C090-AD1ADBCB5B0A}"/>
              </a:ext>
            </a:extLst>
          </p:cNvPr>
          <p:cNvPicPr>
            <a:picLocks noChangeAspect="1"/>
          </p:cNvPicPr>
          <p:nvPr/>
        </p:nvPicPr>
        <p:blipFill>
          <a:blip r:embed="rId3"/>
          <a:srcRect l="1225"/>
          <a:stretch>
            <a:fillRect/>
          </a:stretch>
        </p:blipFill>
        <p:spPr>
          <a:xfrm>
            <a:off x="0" y="-44970"/>
            <a:ext cx="12192000" cy="3620278"/>
          </a:xfrm>
          <a:prstGeom prst="rect">
            <a:avLst/>
          </a:prstGeom>
        </p:spPr>
      </p:pic>
      <p:cxnSp>
        <p:nvCxnSpPr>
          <p:cNvPr id="11" name="Straight Connector 10">
            <a:extLst>
              <a:ext uri="{FF2B5EF4-FFF2-40B4-BE49-F238E27FC236}">
                <a16:creationId xmlns:a16="http://schemas.microsoft.com/office/drawing/2014/main" id="{FDC53BED-9529-B9B8-5547-5DA8395F5368}"/>
              </a:ext>
            </a:extLst>
          </p:cNvPr>
          <p:cNvCxnSpPr>
            <a:cxnSpLocks/>
          </p:cNvCxnSpPr>
          <p:nvPr/>
        </p:nvCxnSpPr>
        <p:spPr>
          <a:xfrm>
            <a:off x="242595" y="3638939"/>
            <a:ext cx="0" cy="2390241"/>
          </a:xfrm>
          <a:prstGeom prst="line">
            <a:avLst/>
          </a:prstGeom>
          <a:ln>
            <a:solidFill>
              <a:srgbClr val="24686E"/>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63F5ED8-CABB-A95B-8006-14C4BA6417D6}"/>
              </a:ext>
            </a:extLst>
          </p:cNvPr>
          <p:cNvCxnSpPr>
            <a:cxnSpLocks/>
          </p:cNvCxnSpPr>
          <p:nvPr/>
        </p:nvCxnSpPr>
        <p:spPr>
          <a:xfrm>
            <a:off x="11759683" y="3638939"/>
            <a:ext cx="0" cy="2347581"/>
          </a:xfrm>
          <a:prstGeom prst="line">
            <a:avLst/>
          </a:prstGeom>
          <a:ln>
            <a:solidFill>
              <a:srgbClr val="24686E"/>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3DDA575-A305-6F1B-9C46-F0FD8521D199}"/>
              </a:ext>
            </a:extLst>
          </p:cNvPr>
          <p:cNvSpPr txBox="1"/>
          <p:nvPr/>
        </p:nvSpPr>
        <p:spPr>
          <a:xfrm>
            <a:off x="510072" y="3794058"/>
            <a:ext cx="6096000" cy="2062103"/>
          </a:xfrm>
          <a:prstGeom prst="rect">
            <a:avLst/>
          </a:prstGeom>
          <a:noFill/>
        </p:spPr>
        <p:txBody>
          <a:bodyPr wrap="square">
            <a:spAutoFit/>
          </a:bodyPr>
          <a:lstStyle/>
          <a:p>
            <a:r>
              <a:rPr lang="en-US" sz="3200" b="1">
                <a:solidFill>
                  <a:srgbClr val="1D4944"/>
                </a:solidFill>
                <a:latin typeface="Arial" panose="020B0604020202020204" pitchFamily="34" charset="0"/>
                <a:cs typeface="Arial" panose="020B0604020202020204" pitchFamily="34" charset="0"/>
              </a:rPr>
              <a:t>Family Engagement that Makes an Impact: </a:t>
            </a:r>
          </a:p>
          <a:p>
            <a:r>
              <a:rPr lang="en-US" sz="3200">
                <a:solidFill>
                  <a:srgbClr val="1D4944"/>
                </a:solidFill>
                <a:latin typeface="Arial" panose="020B0604020202020204" pitchFamily="34" charset="0"/>
                <a:cs typeface="Arial" panose="020B0604020202020204" pitchFamily="34" charset="0"/>
              </a:rPr>
              <a:t>Ohio Network of Partnership Schools</a:t>
            </a:r>
          </a:p>
        </p:txBody>
      </p:sp>
      <p:pic>
        <p:nvPicPr>
          <p:cNvPr id="8" name="Picture 2">
            <a:extLst>
              <a:ext uri="{FF2B5EF4-FFF2-40B4-BE49-F238E27FC236}">
                <a16:creationId xmlns:a16="http://schemas.microsoft.com/office/drawing/2014/main" id="{D9EC9ED0-23DA-4F64-9B13-AF08102578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7926" y="2232107"/>
            <a:ext cx="1351757" cy="1351757"/>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a:extLst>
              <a:ext uri="{FF2B5EF4-FFF2-40B4-BE49-F238E27FC236}">
                <a16:creationId xmlns:a16="http://schemas.microsoft.com/office/drawing/2014/main" id="{A40DFF39-7849-A544-7D9D-E4B3698936B2}"/>
              </a:ext>
            </a:extLst>
          </p:cNvPr>
          <p:cNvSpPr/>
          <p:nvPr/>
        </p:nvSpPr>
        <p:spPr>
          <a:xfrm>
            <a:off x="242595" y="2794828"/>
            <a:ext cx="2741905" cy="634172"/>
          </a:xfrm>
          <a:prstGeom prst="roundRect">
            <a:avLst/>
          </a:prstGeom>
          <a:solidFill>
            <a:srgbClr val="1D49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50AF4F7-83C8-32D8-4348-BDF023B73DEF}"/>
              </a:ext>
            </a:extLst>
          </p:cNvPr>
          <p:cNvSpPr txBox="1"/>
          <p:nvPr/>
        </p:nvSpPr>
        <p:spPr>
          <a:xfrm>
            <a:off x="242595" y="2946400"/>
            <a:ext cx="2741905" cy="368300"/>
          </a:xfrm>
          <a:prstGeom prst="rect">
            <a:avLst/>
          </a:prstGeom>
          <a:noFill/>
        </p:spPr>
        <p:txBody>
          <a:bodyPr wrap="square" rtlCol="0">
            <a:spAutoFit/>
          </a:bodyPr>
          <a:lstStyle/>
          <a:p>
            <a:pPr algn="ctr"/>
            <a:r>
              <a:rPr lang="en-US" b="1">
                <a:solidFill>
                  <a:schemeClr val="bg1"/>
                </a:solidFill>
                <a:latin typeface="Arial" panose="020B0604020202020204" pitchFamily="34" charset="0"/>
                <a:cs typeface="Arial" panose="020B0604020202020204" pitchFamily="34" charset="0"/>
              </a:rPr>
              <a:t>UPCOMING WEBINAR</a:t>
            </a:r>
          </a:p>
        </p:txBody>
      </p:sp>
      <p:sp>
        <p:nvSpPr>
          <p:cNvPr id="21" name="TextBox 20">
            <a:extLst>
              <a:ext uri="{FF2B5EF4-FFF2-40B4-BE49-F238E27FC236}">
                <a16:creationId xmlns:a16="http://schemas.microsoft.com/office/drawing/2014/main" id="{270EB6CE-6E39-477B-3D3A-C67FBE478581}"/>
              </a:ext>
            </a:extLst>
          </p:cNvPr>
          <p:cNvSpPr txBox="1"/>
          <p:nvPr/>
        </p:nvSpPr>
        <p:spPr>
          <a:xfrm>
            <a:off x="6096000" y="3674850"/>
            <a:ext cx="5222789" cy="892552"/>
          </a:xfrm>
          <a:prstGeom prst="rect">
            <a:avLst/>
          </a:prstGeom>
          <a:noFill/>
        </p:spPr>
        <p:txBody>
          <a:bodyPr wrap="square">
            <a:spAutoFit/>
          </a:bodyPr>
          <a:lstStyle/>
          <a:p>
            <a:pPr algn="ctr"/>
            <a:r>
              <a:rPr lang="en-US" sz="2000" b="1">
                <a:solidFill>
                  <a:srgbClr val="1D4944"/>
                </a:solidFill>
                <a:latin typeface="Arial" panose="020B0604020202020204" pitchFamily="34" charset="0"/>
                <a:cs typeface="Arial" panose="020B0604020202020204" pitchFamily="34" charset="0"/>
              </a:rPr>
              <a:t>Friday, February 27, 2026</a:t>
            </a:r>
          </a:p>
          <a:p>
            <a:pPr algn="ctr"/>
            <a:r>
              <a:rPr lang="en-US" sz="1600" b="1">
                <a:solidFill>
                  <a:srgbClr val="1D4944"/>
                </a:solidFill>
                <a:latin typeface="Arial" panose="020B0604020202020204" pitchFamily="34" charset="0"/>
                <a:cs typeface="Arial" panose="020B0604020202020204" pitchFamily="34" charset="0"/>
              </a:rPr>
              <a:t>10:00-10:45 a.m. EST</a:t>
            </a:r>
          </a:p>
          <a:p>
            <a:pPr algn="ctr"/>
            <a:r>
              <a:rPr lang="en-US" sz="1600" b="1">
                <a:solidFill>
                  <a:srgbClr val="1D4944"/>
                </a:solidFill>
                <a:latin typeface="Arial" panose="020B0604020202020204" pitchFamily="34" charset="0"/>
                <a:cs typeface="Arial" panose="020B0604020202020204" pitchFamily="34" charset="0"/>
              </a:rPr>
              <a:t>Register at go.osu.edu/</a:t>
            </a:r>
            <a:r>
              <a:rPr lang="en-US" sz="1600" b="1" err="1">
                <a:solidFill>
                  <a:srgbClr val="1D4944"/>
                </a:solidFill>
                <a:latin typeface="Arial" panose="020B0604020202020204" pitchFamily="34" charset="0"/>
                <a:cs typeface="Arial" panose="020B0604020202020204" pitchFamily="34" charset="0"/>
              </a:rPr>
              <a:t>onps</a:t>
            </a:r>
            <a:r>
              <a:rPr lang="en-US" sz="1600" b="1">
                <a:solidFill>
                  <a:srgbClr val="1D4944"/>
                </a:solidFill>
                <a:latin typeface="Arial" panose="020B0604020202020204" pitchFamily="34" charset="0"/>
                <a:cs typeface="Arial" panose="020B0604020202020204" pitchFamily="34" charset="0"/>
              </a:rPr>
              <a:t>-webinar</a:t>
            </a:r>
          </a:p>
        </p:txBody>
      </p:sp>
      <p:sp>
        <p:nvSpPr>
          <p:cNvPr id="23" name="TextBox 22">
            <a:extLst>
              <a:ext uri="{FF2B5EF4-FFF2-40B4-BE49-F238E27FC236}">
                <a16:creationId xmlns:a16="http://schemas.microsoft.com/office/drawing/2014/main" id="{2991D0ED-36B7-551E-D84A-8FB3EC1A8E47}"/>
              </a:ext>
            </a:extLst>
          </p:cNvPr>
          <p:cNvSpPr txBox="1"/>
          <p:nvPr/>
        </p:nvSpPr>
        <p:spPr>
          <a:xfrm>
            <a:off x="6096000" y="4614288"/>
            <a:ext cx="5373687" cy="1569660"/>
          </a:xfrm>
          <a:prstGeom prst="rect">
            <a:avLst/>
          </a:prstGeom>
          <a:noFill/>
        </p:spPr>
        <p:txBody>
          <a:bodyPr wrap="square" lIns="91440" tIns="45720" rIns="91440" bIns="45720" anchor="t">
            <a:spAutoFit/>
          </a:bodyPr>
          <a:lstStyle/>
          <a:p>
            <a:pPr algn="ctr"/>
            <a:r>
              <a:rPr lang="en-US" sz="1600">
                <a:latin typeface="Arial"/>
                <a:ea typeface="+mn-lt"/>
                <a:cs typeface="+mn-lt"/>
              </a:rPr>
              <a:t>This webinar will introduce you to results-based family engagement through Ohio's aligned National Network of Partnership Schools program. Move your school toward a focused coordinated strategy for family engagement aligned with student academic and whole child success.</a:t>
            </a:r>
          </a:p>
          <a:p>
            <a:pPr algn="ctr"/>
            <a:endParaRPr lang="en-US" sz="1600">
              <a:latin typeface="Arial"/>
              <a:cs typeface="Arial"/>
            </a:endParaRPr>
          </a:p>
        </p:txBody>
      </p:sp>
      <p:pic>
        <p:nvPicPr>
          <p:cNvPr id="26" name="Graphic 25">
            <a:extLst>
              <a:ext uri="{FF2B5EF4-FFF2-40B4-BE49-F238E27FC236}">
                <a16:creationId xmlns:a16="http://schemas.microsoft.com/office/drawing/2014/main" id="{B5369B60-C1C6-8D5A-03D2-17CF18E0E1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8147" y="6151561"/>
            <a:ext cx="3173492" cy="582499"/>
          </a:xfrm>
          <a:prstGeom prst="rect">
            <a:avLst/>
          </a:prstGeom>
        </p:spPr>
      </p:pic>
      <p:pic>
        <p:nvPicPr>
          <p:cNvPr id="2" name="Logo OSU" descr="OSU logo">
            <a:extLst>
              <a:ext uri="{FF2B5EF4-FFF2-40B4-BE49-F238E27FC236}">
                <a16:creationId xmlns:a16="http://schemas.microsoft.com/office/drawing/2014/main" id="{97EAF730-0AC4-1C6C-CCFB-594DDF28875A}"/>
              </a:ext>
            </a:extLst>
          </p:cNvPr>
          <p:cNvPicPr>
            <a:picLocks noChangeAspect="1"/>
          </p:cNvPicPr>
          <p:nvPr/>
        </p:nvPicPr>
        <p:blipFill>
          <a:blip r:embed="rId7"/>
          <a:stretch>
            <a:fillRect/>
          </a:stretch>
        </p:blipFill>
        <p:spPr>
          <a:xfrm>
            <a:off x="8700363" y="6108669"/>
            <a:ext cx="2875444" cy="718861"/>
          </a:xfrm>
          <a:prstGeom prst="rect">
            <a:avLst/>
          </a:prstGeom>
        </p:spPr>
      </p:pic>
    </p:spTree>
    <p:extLst>
      <p:ext uri="{BB962C8B-B14F-4D97-AF65-F5344CB8AC3E}">
        <p14:creationId xmlns:p14="http://schemas.microsoft.com/office/powerpoint/2010/main" val="42446284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ogo with people in a circle&#10;&#10;AI-generated content may be incorrect.">
            <a:extLst>
              <a:ext uri="{FF2B5EF4-FFF2-40B4-BE49-F238E27FC236}">
                <a16:creationId xmlns:a16="http://schemas.microsoft.com/office/drawing/2014/main" id="{CD612C77-6F51-E125-D760-44E2568212B9}"/>
              </a:ext>
            </a:extLst>
          </p:cNvPr>
          <p:cNvPicPr>
            <a:picLocks noChangeAspect="1"/>
          </p:cNvPicPr>
          <p:nvPr/>
        </p:nvPicPr>
        <p:blipFill>
          <a:blip r:embed="rId4" cstate="screen">
            <a:alphaModFix amt="5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l="18471" t="-1" b="57227"/>
          <a:stretch>
            <a:fillRect/>
          </a:stretch>
        </p:blipFill>
        <p:spPr>
          <a:xfrm>
            <a:off x="0" y="818210"/>
            <a:ext cx="9052306" cy="5662919"/>
          </a:xfrm>
          <a:prstGeom prst="rect">
            <a:avLst/>
          </a:prstGeom>
        </p:spPr>
      </p:pic>
      <p:pic>
        <p:nvPicPr>
          <p:cNvPr id="21" name="Picture Placeholder 20">
            <a:extLst>
              <a:ext uri="{FF2B5EF4-FFF2-40B4-BE49-F238E27FC236}">
                <a16:creationId xmlns:a16="http://schemas.microsoft.com/office/drawing/2014/main" id="{352A69A7-33AE-A8D2-38CD-2BDEB6F39578}"/>
              </a:ext>
            </a:extLst>
          </p:cNvPr>
          <p:cNvPicPr>
            <a:picLocks noGrp="1" noChangeAspect="1"/>
          </p:cNvPicPr>
          <p:nvPr>
            <p:ph type="pic" sz="quarter" idx="14"/>
          </p:nvPr>
        </p:nvPicPr>
        <p:blipFill>
          <a:blip r:embed="rId6">
            <a:extLst>
              <a:ext uri="{28A0092B-C50C-407E-A947-70E740481C1C}">
                <a14:useLocalDpi xmlns:a14="http://schemas.microsoft.com/office/drawing/2010/main" val="0"/>
              </a:ext>
            </a:extLst>
          </a:blip>
          <a:srcRect l="14379" r="14379"/>
          <a:stretch/>
        </p:blipFill>
        <p:spPr>
          <a:xfrm>
            <a:off x="5309738" y="-104931"/>
            <a:ext cx="7451883" cy="6962931"/>
          </a:xfrm>
        </p:spPr>
      </p:pic>
      <p:sp>
        <p:nvSpPr>
          <p:cNvPr id="3" name="Title 2">
            <a:extLst>
              <a:ext uri="{FF2B5EF4-FFF2-40B4-BE49-F238E27FC236}">
                <a16:creationId xmlns:a16="http://schemas.microsoft.com/office/drawing/2014/main" id="{CB7D8D7F-63AB-7E5F-2EF5-52F275522838}"/>
              </a:ext>
            </a:extLst>
          </p:cNvPr>
          <p:cNvSpPr>
            <a:spLocks noGrp="1"/>
          </p:cNvSpPr>
          <p:nvPr>
            <p:ph type="ctrTitle"/>
          </p:nvPr>
        </p:nvSpPr>
        <p:spPr>
          <a:xfrm>
            <a:off x="218123" y="1224984"/>
            <a:ext cx="3928000" cy="1825487"/>
          </a:xfrm>
        </p:spPr>
        <p:txBody>
          <a:bodyPr/>
          <a:lstStyle/>
          <a:p>
            <a:br>
              <a:rPr lang="en-US" sz="1100">
                <a:solidFill>
                  <a:srgbClr val="25696E"/>
                </a:solidFill>
              </a:rPr>
            </a:br>
            <a:r>
              <a:rPr lang="en-US" sz="3200">
                <a:solidFill>
                  <a:srgbClr val="25696E"/>
                </a:solidFill>
              </a:rPr>
              <a:t>Specializing in Family Engagement Mini Seminars</a:t>
            </a:r>
            <a:br>
              <a:rPr lang="en-US" sz="2800">
                <a:solidFill>
                  <a:srgbClr val="25696E"/>
                </a:solidFill>
                <a:latin typeface="Aptos" panose="020B0004020202020204" pitchFamily="34" charset="0"/>
              </a:rPr>
            </a:br>
            <a:endParaRPr lang="en-US" sz="2800">
              <a:solidFill>
                <a:srgbClr val="25696E"/>
              </a:solidFill>
              <a:latin typeface="Aptos" panose="020B0004020202020204" pitchFamily="34" charset="0"/>
            </a:endParaRPr>
          </a:p>
        </p:txBody>
      </p:sp>
      <p:sp>
        <p:nvSpPr>
          <p:cNvPr id="4" name="Subtitle 3">
            <a:extLst>
              <a:ext uri="{FF2B5EF4-FFF2-40B4-BE49-F238E27FC236}">
                <a16:creationId xmlns:a16="http://schemas.microsoft.com/office/drawing/2014/main" id="{8AA98CE4-8662-5ADD-1F81-04D9C660D4C8}"/>
              </a:ext>
            </a:extLst>
          </p:cNvPr>
          <p:cNvSpPr>
            <a:spLocks noGrp="1"/>
          </p:cNvSpPr>
          <p:nvPr>
            <p:ph type="subTitle" idx="1"/>
          </p:nvPr>
        </p:nvSpPr>
        <p:spPr>
          <a:xfrm>
            <a:off x="218123" y="2912787"/>
            <a:ext cx="3486908" cy="590931"/>
          </a:xfrm>
        </p:spPr>
        <p:txBody>
          <a:bodyPr/>
          <a:lstStyle/>
          <a:p>
            <a:br>
              <a:rPr lang="en-US" b="1"/>
            </a:br>
            <a:r>
              <a:rPr lang="en-US" b="1"/>
              <a:t>April 1-23, 2025</a:t>
            </a:r>
          </a:p>
          <a:p>
            <a:endParaRPr lang="en-US" b="1"/>
          </a:p>
        </p:txBody>
      </p:sp>
      <p:sp>
        <p:nvSpPr>
          <p:cNvPr id="5" name="Text Placeholder 4">
            <a:extLst>
              <a:ext uri="{FF2B5EF4-FFF2-40B4-BE49-F238E27FC236}">
                <a16:creationId xmlns:a16="http://schemas.microsoft.com/office/drawing/2014/main" id="{E05BAE8D-ABC9-97B0-8729-2794B3172EF8}"/>
              </a:ext>
            </a:extLst>
          </p:cNvPr>
          <p:cNvSpPr>
            <a:spLocks noGrp="1"/>
          </p:cNvSpPr>
          <p:nvPr>
            <p:ph type="body" sz="quarter" idx="10"/>
          </p:nvPr>
        </p:nvSpPr>
        <p:spPr>
          <a:xfrm>
            <a:off x="711019" y="160843"/>
            <a:ext cx="3486908" cy="341632"/>
          </a:xfrm>
        </p:spPr>
        <p:txBody>
          <a:bodyPr/>
          <a:lstStyle/>
          <a:p>
            <a:r>
              <a:rPr lang="en-US" b="1"/>
              <a:t>Mini Seminar</a:t>
            </a:r>
          </a:p>
        </p:txBody>
      </p:sp>
      <p:sp>
        <p:nvSpPr>
          <p:cNvPr id="7" name="Text Placeholder 6">
            <a:extLst>
              <a:ext uri="{FF2B5EF4-FFF2-40B4-BE49-F238E27FC236}">
                <a16:creationId xmlns:a16="http://schemas.microsoft.com/office/drawing/2014/main" id="{C98CB44E-C6AE-FFB3-BA67-B73C36154E04}"/>
              </a:ext>
            </a:extLst>
          </p:cNvPr>
          <p:cNvSpPr>
            <a:spLocks noGrp="1"/>
          </p:cNvSpPr>
          <p:nvPr>
            <p:ph type="body" sz="quarter" idx="12"/>
          </p:nvPr>
        </p:nvSpPr>
        <p:spPr>
          <a:xfrm>
            <a:off x="218881" y="4102603"/>
            <a:ext cx="3927242" cy="843700"/>
          </a:xfrm>
        </p:spPr>
        <p:txBody>
          <a:bodyPr/>
          <a:lstStyle/>
          <a:p>
            <a:pPr>
              <a:lnSpc>
                <a:spcPct val="100000"/>
              </a:lnSpc>
            </a:pPr>
            <a:r>
              <a:rPr lang="en-US" sz="2000" i="0">
                <a:latin typeface="Arial" panose="020B0604020202020204" pitchFamily="34" charset="0"/>
                <a:cs typeface="Arial" panose="020B0604020202020204" pitchFamily="34" charset="0"/>
              </a:rPr>
              <a:t>Registration opens:</a:t>
            </a:r>
          </a:p>
          <a:p>
            <a:pPr marL="457200" lvl="1" indent="0">
              <a:lnSpc>
                <a:spcPct val="100000"/>
              </a:lnSpc>
              <a:buNone/>
            </a:pPr>
            <a:r>
              <a:rPr lang="en-US" sz="2000" i="0">
                <a:latin typeface="Arial" panose="020B0604020202020204" pitchFamily="34" charset="0"/>
                <a:cs typeface="Arial" panose="020B0604020202020204" pitchFamily="34" charset="0"/>
              </a:rPr>
              <a:t>January 12, 2026 </a:t>
            </a:r>
            <a:endParaRPr lang="en-US" sz="2000" b="0" i="0">
              <a:latin typeface="Arial" panose="020B0604020202020204" pitchFamily="34" charset="0"/>
              <a:cs typeface="Arial" panose="020B0604020202020204" pitchFamily="34" charset="0"/>
            </a:endParaRPr>
          </a:p>
          <a:p>
            <a:pPr>
              <a:lnSpc>
                <a:spcPct val="100000"/>
              </a:lnSpc>
            </a:pPr>
            <a:r>
              <a:rPr lang="en-US" sz="2000" b="0" i="0">
                <a:latin typeface="Arial" panose="020B0604020202020204" pitchFamily="34" charset="0"/>
                <a:cs typeface="Arial" panose="020B0604020202020204" pitchFamily="34" charset="0"/>
              </a:rPr>
              <a:t>Last day to register:</a:t>
            </a:r>
          </a:p>
          <a:p>
            <a:pPr marL="457200" lvl="1" indent="0">
              <a:lnSpc>
                <a:spcPct val="100000"/>
              </a:lnSpc>
              <a:buNone/>
            </a:pPr>
            <a:r>
              <a:rPr lang="en-US" sz="2000" b="0" i="0">
                <a:latin typeface="Arial" panose="020B0604020202020204" pitchFamily="34" charset="0"/>
                <a:cs typeface="Arial" panose="020B0604020202020204" pitchFamily="34" charset="0"/>
              </a:rPr>
              <a:t>March 18, 2026 </a:t>
            </a:r>
          </a:p>
        </p:txBody>
      </p:sp>
      <p:sp>
        <p:nvSpPr>
          <p:cNvPr id="8" name="Text Placeholder 7">
            <a:extLst>
              <a:ext uri="{FF2B5EF4-FFF2-40B4-BE49-F238E27FC236}">
                <a16:creationId xmlns:a16="http://schemas.microsoft.com/office/drawing/2014/main" id="{7519D112-468B-4D9D-C11D-1B37E93905CD}"/>
              </a:ext>
            </a:extLst>
          </p:cNvPr>
          <p:cNvSpPr>
            <a:spLocks noGrp="1"/>
          </p:cNvSpPr>
          <p:nvPr>
            <p:ph type="body" sz="quarter" idx="13"/>
          </p:nvPr>
        </p:nvSpPr>
        <p:spPr>
          <a:xfrm>
            <a:off x="10227627" y="4233863"/>
            <a:ext cx="1746250" cy="517525"/>
          </a:xfrm>
          <a:solidFill>
            <a:srgbClr val="25696E"/>
          </a:solidFill>
        </p:spPr>
        <p:txBody>
          <a:bodyPr>
            <a:normAutofit/>
          </a:bodyPr>
          <a:lstStyle/>
          <a:p>
            <a:r>
              <a:rPr lang="en-US" sz="1400"/>
              <a:t>Learn more</a:t>
            </a:r>
          </a:p>
        </p:txBody>
      </p:sp>
      <p:cxnSp>
        <p:nvCxnSpPr>
          <p:cNvPr id="16" name="Straight Connector 15">
            <a:extLst>
              <a:ext uri="{FF2B5EF4-FFF2-40B4-BE49-F238E27FC236}">
                <a16:creationId xmlns:a16="http://schemas.microsoft.com/office/drawing/2014/main" id="{3308553E-4DEB-561B-E1C6-E64CAA31C00E}"/>
              </a:ext>
            </a:extLst>
          </p:cNvPr>
          <p:cNvCxnSpPr>
            <a:cxnSpLocks/>
          </p:cNvCxnSpPr>
          <p:nvPr/>
        </p:nvCxnSpPr>
        <p:spPr>
          <a:xfrm>
            <a:off x="356668" y="2912787"/>
            <a:ext cx="3348363" cy="0"/>
          </a:xfrm>
          <a:prstGeom prst="line">
            <a:avLst/>
          </a:prstGeom>
          <a:ln w="73025">
            <a:solidFill>
              <a:srgbClr val="25696E"/>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4765F8B-F79D-2567-7C7C-17419AE6037A}"/>
              </a:ext>
            </a:extLst>
          </p:cNvPr>
          <p:cNvSpPr txBox="1"/>
          <p:nvPr/>
        </p:nvSpPr>
        <p:spPr>
          <a:xfrm>
            <a:off x="218123" y="3557987"/>
            <a:ext cx="610308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7"/>
              </a:rPr>
              <a:t>go.osu.edu/specializingseminarlearnmore</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descr="A red number on a black background&#10;&#10;AI-generated content may be incorrect.">
            <a:extLst>
              <a:ext uri="{FF2B5EF4-FFF2-40B4-BE49-F238E27FC236}">
                <a16:creationId xmlns:a16="http://schemas.microsoft.com/office/drawing/2014/main" id="{F50A1642-9159-7F01-A449-D6113C5B9E7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526407" y="107059"/>
            <a:ext cx="1148689" cy="790832"/>
          </a:xfrm>
          <a:prstGeom prst="rect">
            <a:avLst/>
          </a:prstGeom>
        </p:spPr>
      </p:pic>
      <p:sp>
        <p:nvSpPr>
          <p:cNvPr id="9" name="Rectangle 8">
            <a:extLst>
              <a:ext uri="{FF2B5EF4-FFF2-40B4-BE49-F238E27FC236}">
                <a16:creationId xmlns:a16="http://schemas.microsoft.com/office/drawing/2014/main" id="{72CB7FBA-9D0A-5B11-8055-3A5F32924518}"/>
              </a:ext>
            </a:extLst>
          </p:cNvPr>
          <p:cNvSpPr/>
          <p:nvPr/>
        </p:nvSpPr>
        <p:spPr>
          <a:xfrm>
            <a:off x="480787" y="5772757"/>
            <a:ext cx="3687503" cy="10125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Graphic 1">
            <a:extLst>
              <a:ext uri="{FF2B5EF4-FFF2-40B4-BE49-F238E27FC236}">
                <a16:creationId xmlns:a16="http://schemas.microsoft.com/office/drawing/2014/main" id="{31824259-C673-AA37-AB0B-00A3343399E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8111" y="5960834"/>
            <a:ext cx="3466920" cy="636359"/>
          </a:xfrm>
          <a:prstGeom prst="rect">
            <a:avLst/>
          </a:prstGeom>
        </p:spPr>
      </p:pic>
      <p:pic>
        <p:nvPicPr>
          <p:cNvPr id="1026" name="Picture 2">
            <a:extLst>
              <a:ext uri="{FF2B5EF4-FFF2-40B4-BE49-F238E27FC236}">
                <a16:creationId xmlns:a16="http://schemas.microsoft.com/office/drawing/2014/main" id="{906771D6-76A0-B395-F939-637C5ED9030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237527" y="4751388"/>
            <a:ext cx="1746251" cy="17462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DD3E548-C7FD-7FD1-AB5D-6761A1C6F95F}"/>
              </a:ext>
            </a:extLst>
          </p:cNvPr>
          <p:cNvSpPr txBox="1"/>
          <p:nvPr/>
        </p:nvSpPr>
        <p:spPr>
          <a:xfrm>
            <a:off x="5750830" y="4849913"/>
            <a:ext cx="3168033" cy="1631216"/>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solidFill>
                <a:latin typeface="Arial" panose="020B0604020202020204" pitchFamily="34" charset="0"/>
                <a:cs typeface="Arial" panose="020B0604020202020204" pitchFamily="34" charset="0"/>
              </a:rPr>
              <a:t>Career Development</a:t>
            </a:r>
          </a:p>
          <a:p>
            <a:pPr marL="285750" indent="-285750">
              <a:buFont typeface="Arial" panose="020B0604020202020204" pitchFamily="34" charset="0"/>
              <a:buChar char="•"/>
            </a:pPr>
            <a:r>
              <a:rPr lang="en-US" sz="2000">
                <a:solidFill>
                  <a:schemeClr val="bg1"/>
                </a:solidFill>
                <a:latin typeface="Arial" panose="020B0604020202020204" pitchFamily="34" charset="0"/>
                <a:cs typeface="Arial" panose="020B0604020202020204" pitchFamily="34" charset="0"/>
              </a:rPr>
              <a:t>Adolescent Development</a:t>
            </a:r>
          </a:p>
          <a:p>
            <a:pPr marL="285750" indent="-285750">
              <a:buFont typeface="Arial" panose="020B0604020202020204" pitchFamily="34" charset="0"/>
              <a:buChar char="•"/>
            </a:pPr>
            <a:r>
              <a:rPr lang="en-US" sz="2000">
                <a:solidFill>
                  <a:schemeClr val="bg1"/>
                </a:solidFill>
                <a:latin typeface="Arial" panose="020B0604020202020204" pitchFamily="34" charset="0"/>
                <a:cs typeface="Arial" panose="020B0604020202020204" pitchFamily="34" charset="0"/>
              </a:rPr>
              <a:t>Student Mental Health</a:t>
            </a:r>
          </a:p>
          <a:p>
            <a:pPr marL="285750" indent="-285750">
              <a:buFont typeface="Arial" panose="020B0604020202020204" pitchFamily="34" charset="0"/>
              <a:buChar char="•"/>
            </a:pPr>
            <a:r>
              <a:rPr lang="en-US" sz="2000">
                <a:solidFill>
                  <a:schemeClr val="bg1"/>
                </a:solidFill>
                <a:latin typeface="Arial" panose="020B0604020202020204" pitchFamily="34" charset="0"/>
                <a:cs typeface="Arial" panose="020B0604020202020204" pitchFamily="34" charset="0"/>
              </a:rPr>
              <a:t>Attendance</a:t>
            </a:r>
          </a:p>
        </p:txBody>
      </p:sp>
    </p:spTree>
    <p:custDataLst>
      <p:tags r:id="rId1"/>
    </p:custDataLst>
    <p:extLst>
      <p:ext uri="{BB962C8B-B14F-4D97-AF65-F5344CB8AC3E}">
        <p14:creationId xmlns:p14="http://schemas.microsoft.com/office/powerpoint/2010/main" val="206609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standing in a field&#10;&#10;AI-generated content may be incorrect.">
            <a:extLst>
              <a:ext uri="{FF2B5EF4-FFF2-40B4-BE49-F238E27FC236}">
                <a16:creationId xmlns:a16="http://schemas.microsoft.com/office/drawing/2014/main" id="{9AE499AD-9451-D434-1E89-6096FB8EB06B}"/>
              </a:ext>
            </a:extLst>
          </p:cNvPr>
          <p:cNvPicPr>
            <a:picLocks noChangeAspect="1"/>
          </p:cNvPicPr>
          <p:nvPr/>
        </p:nvPicPr>
        <p:blipFill>
          <a:blip r:embed="rId4"/>
          <a:srcRect l="23272" t="2083" r="9007" b="2060"/>
          <a:stretch>
            <a:fillRect/>
          </a:stretch>
        </p:blipFill>
        <p:spPr>
          <a:xfrm>
            <a:off x="5007585" y="8844"/>
            <a:ext cx="7184415" cy="6840311"/>
          </a:xfrm>
          <a:prstGeom prst="rect">
            <a:avLst/>
          </a:prstGeom>
        </p:spPr>
      </p:pic>
      <p:pic>
        <p:nvPicPr>
          <p:cNvPr id="4" name="Graphic 3">
            <a:extLst>
              <a:ext uri="{FF2B5EF4-FFF2-40B4-BE49-F238E27FC236}">
                <a16:creationId xmlns:a16="http://schemas.microsoft.com/office/drawing/2014/main" id="{B4D2B3F0-6B23-B409-3B7E-B8F9DE863A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180" y="6251100"/>
            <a:ext cx="2247733" cy="412575"/>
          </a:xfrm>
          <a:prstGeom prst="rect">
            <a:avLst/>
          </a:prstGeom>
        </p:spPr>
      </p:pic>
      <p:pic>
        <p:nvPicPr>
          <p:cNvPr id="5" name="Picture 4" descr="A red number on a black background&#10;&#10;AI-generated content may be incorrect.">
            <a:extLst>
              <a:ext uri="{FF2B5EF4-FFF2-40B4-BE49-F238E27FC236}">
                <a16:creationId xmlns:a16="http://schemas.microsoft.com/office/drawing/2014/main" id="{2D408618-1D3F-3B62-EE59-54F8CE17ECA4}"/>
              </a:ext>
            </a:extLst>
          </p:cNvPr>
          <p:cNvPicPr>
            <a:picLocks noChangeAspect="1"/>
          </p:cNvPicPr>
          <p:nvPr/>
        </p:nvPicPr>
        <p:blipFill>
          <a:blip r:embed="rId7"/>
          <a:stretch>
            <a:fillRect/>
          </a:stretch>
        </p:blipFill>
        <p:spPr>
          <a:xfrm>
            <a:off x="10877060" y="298781"/>
            <a:ext cx="1056245" cy="838220"/>
          </a:xfrm>
          <a:prstGeom prst="rect">
            <a:avLst/>
          </a:prstGeom>
        </p:spPr>
      </p:pic>
      <p:sp>
        <p:nvSpPr>
          <p:cNvPr id="18" name="TextBox 17">
            <a:extLst>
              <a:ext uri="{FF2B5EF4-FFF2-40B4-BE49-F238E27FC236}">
                <a16:creationId xmlns:a16="http://schemas.microsoft.com/office/drawing/2014/main" id="{004B2A51-FABE-EC4C-15D4-E0DD8B5A09EB}"/>
              </a:ext>
            </a:extLst>
          </p:cNvPr>
          <p:cNvSpPr txBox="1"/>
          <p:nvPr/>
        </p:nvSpPr>
        <p:spPr>
          <a:xfrm>
            <a:off x="189180" y="1989409"/>
            <a:ext cx="468584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E6565"/>
                </a:solidFill>
                <a:effectLst/>
                <a:uLnTx/>
                <a:uFillTx/>
                <a:latin typeface="Arial" panose="020B0604020202020204" pitchFamily="34" charset="0"/>
                <a:ea typeface="+mn-ea"/>
                <a:cs typeface="Arial" panose="020B0604020202020204" pitchFamily="34" charset="0"/>
              </a:rPr>
              <a:t>Boost your confidence and gain practical tools to partner effectively with families in out-of-school time programs.</a:t>
            </a:r>
            <a:r>
              <a:rPr kumimoji="0" lang="en-US" sz="2000" b="0" i="0" u="none" strike="noStrike" kern="1200" cap="none" spc="0" normalizeH="0" baseline="0" noProof="0">
                <a:ln>
                  <a:noFill/>
                </a:ln>
                <a:solidFill>
                  <a:srgbClr val="3E6565"/>
                </a:solidFill>
                <a:effectLst/>
                <a:uLnTx/>
                <a:uFillTx/>
                <a:latin typeface="Arial" panose="020B0604020202020204" pitchFamily="34" charset="0"/>
                <a:ea typeface="+mn-ea"/>
                <a:cs typeface="Arial" panose="020B0604020202020204" pitchFamily="34" charset="0"/>
              </a:rPr>
              <a:t> </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Through professional development, networking, resources, and technical assistance, the seminar equips youth-serving professionals with the expertise to implement high-quality, evidence-based family engagement strategies. </a:t>
            </a:r>
            <a:endPar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A6CD8161-989F-F2E6-F511-05484A978B8B}"/>
              </a:ext>
            </a:extLst>
          </p:cNvPr>
          <p:cNvSpPr/>
          <p:nvPr/>
        </p:nvSpPr>
        <p:spPr>
          <a:xfrm>
            <a:off x="109793" y="172995"/>
            <a:ext cx="11972416" cy="6549081"/>
          </a:xfrm>
          <a:prstGeom prst="rect">
            <a:avLst/>
          </a:prstGeom>
          <a:noFill/>
          <a:ln w="38100">
            <a:solidFill>
              <a:srgbClr val="BE203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a:extLst>
              <a:ext uri="{FF2B5EF4-FFF2-40B4-BE49-F238E27FC236}">
                <a16:creationId xmlns:a16="http://schemas.microsoft.com/office/drawing/2014/main" id="{E5B613D8-79C4-0CFA-B7A0-655A9A9A7C81}"/>
              </a:ext>
            </a:extLst>
          </p:cNvPr>
          <p:cNvSpPr txBox="1"/>
          <p:nvPr/>
        </p:nvSpPr>
        <p:spPr>
          <a:xfrm>
            <a:off x="1314940" y="-42052"/>
            <a:ext cx="2461793" cy="408623"/>
          </a:xfrm>
          <a:prstGeom prst="roundRect">
            <a:avLst/>
          </a:prstGeom>
          <a:solidFill>
            <a:srgbClr val="3E656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SEMINAR</a:t>
            </a:r>
          </a:p>
        </p:txBody>
      </p:sp>
      <p:grpSp>
        <p:nvGrpSpPr>
          <p:cNvPr id="43" name="Group 42">
            <a:extLst>
              <a:ext uri="{FF2B5EF4-FFF2-40B4-BE49-F238E27FC236}">
                <a16:creationId xmlns:a16="http://schemas.microsoft.com/office/drawing/2014/main" id="{7988F785-C809-968A-6540-B56599CD7FA0}"/>
              </a:ext>
            </a:extLst>
          </p:cNvPr>
          <p:cNvGrpSpPr/>
          <p:nvPr/>
        </p:nvGrpSpPr>
        <p:grpSpPr>
          <a:xfrm>
            <a:off x="201824" y="4461884"/>
            <a:ext cx="4739480" cy="955162"/>
            <a:chOff x="264367" y="3498138"/>
            <a:chExt cx="4795635" cy="955162"/>
          </a:xfrm>
        </p:grpSpPr>
        <p:sp>
          <p:nvSpPr>
            <p:cNvPr id="40" name="Rectangle 39">
              <a:extLst>
                <a:ext uri="{FF2B5EF4-FFF2-40B4-BE49-F238E27FC236}">
                  <a16:creationId xmlns:a16="http://schemas.microsoft.com/office/drawing/2014/main" id="{71946B3B-1D13-0A66-2BC7-D337456732D5}"/>
                </a:ext>
              </a:extLst>
            </p:cNvPr>
            <p:cNvSpPr/>
            <p:nvPr/>
          </p:nvSpPr>
          <p:spPr>
            <a:xfrm>
              <a:off x="264367" y="3498138"/>
              <a:ext cx="4795635" cy="914400"/>
            </a:xfrm>
            <a:prstGeom prst="rect">
              <a:avLst/>
            </a:prstGeom>
            <a:solidFill>
              <a:srgbClr val="EAB96D">
                <a:alpha val="2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TextBox 36">
              <a:extLst>
                <a:ext uri="{FF2B5EF4-FFF2-40B4-BE49-F238E27FC236}">
                  <a16:creationId xmlns:a16="http://schemas.microsoft.com/office/drawing/2014/main" id="{C04E3F92-6A27-53D7-8C5D-4EE4E383CB56}"/>
                </a:ext>
              </a:extLst>
            </p:cNvPr>
            <p:cNvSpPr txBox="1"/>
            <p:nvPr/>
          </p:nvSpPr>
          <p:spPr>
            <a:xfrm>
              <a:off x="1314940" y="3687409"/>
              <a:ext cx="3529373"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E6565"/>
                  </a:solidFill>
                  <a:effectLst/>
                  <a:uLnTx/>
                  <a:uFillTx/>
                  <a:latin typeface="Calibri" panose="020F0502020204030204" pitchFamily="34" charset="0"/>
                  <a:ea typeface="+mn-ea"/>
                  <a:cs typeface="Calibri" panose="020F0502020204030204" pitchFamily="34" charset="0"/>
                </a:rPr>
                <a:t>Self-Paced </a:t>
              </a:r>
              <a:r>
                <a:rPr kumimoji="0" lang="en-US" sz="1800" b="1" i="0" u="none" strike="noStrike" kern="1200" cap="none" spc="0" normalizeH="0" baseline="0" noProof="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(Online)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Learn anytime, anywhere.</a:t>
              </a:r>
              <a:endParaRPr kumimoji="0" lang="en-US" sz="1500" b="1" i="1" u="none" strike="noStrike" kern="1200" cap="none" spc="0" normalizeH="0" baseline="0" noProof="0">
                <a:ln>
                  <a:noFill/>
                </a:ln>
                <a:solidFill>
                  <a:srgbClr val="3E6565"/>
                </a:solidFill>
                <a:effectLst/>
                <a:uLnTx/>
                <a:uFillTx/>
                <a:latin typeface="Calibri" panose="020F0502020204030204" pitchFamily="34" charset="0"/>
                <a:ea typeface="+mn-ea"/>
                <a:cs typeface="Calibri" panose="020F0502020204030204" pitchFamily="34" charset="0"/>
              </a:endParaRPr>
            </a:p>
          </p:txBody>
        </p:sp>
        <p:pic>
          <p:nvPicPr>
            <p:cNvPr id="34" name="Graphic 33" descr="Laptop outline">
              <a:extLst>
                <a:ext uri="{FF2B5EF4-FFF2-40B4-BE49-F238E27FC236}">
                  <a16:creationId xmlns:a16="http://schemas.microsoft.com/office/drawing/2014/main" id="{51F29345-58E9-61CA-9CF1-14E948AF18B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8509" y="3538900"/>
              <a:ext cx="914400" cy="914400"/>
            </a:xfrm>
            <a:prstGeom prst="rect">
              <a:avLst/>
            </a:prstGeom>
          </p:spPr>
        </p:pic>
      </p:grpSp>
      <p:pic>
        <p:nvPicPr>
          <p:cNvPr id="2" name="Picture 1" descr="A black screen with text on it&#10;&#10;AI-generated content may be incorrect.">
            <a:extLst>
              <a:ext uri="{FF2B5EF4-FFF2-40B4-BE49-F238E27FC236}">
                <a16:creationId xmlns:a16="http://schemas.microsoft.com/office/drawing/2014/main" id="{0736A597-C7E7-D549-D2C6-FBD0A7BBF57B}"/>
              </a:ext>
            </a:extLst>
          </p:cNvPr>
          <p:cNvPicPr>
            <a:picLocks noChangeAspect="1"/>
          </p:cNvPicPr>
          <p:nvPr/>
        </p:nvPicPr>
        <p:blipFill>
          <a:blip r:embed="rId10"/>
          <a:srcRect b="73696"/>
          <a:stretch>
            <a:fillRect/>
          </a:stretch>
        </p:blipFill>
        <p:spPr>
          <a:xfrm>
            <a:off x="62996" y="271561"/>
            <a:ext cx="5082942" cy="1730879"/>
          </a:xfrm>
          <a:prstGeom prst="rect">
            <a:avLst/>
          </a:prstGeom>
        </p:spPr>
      </p:pic>
      <p:pic>
        <p:nvPicPr>
          <p:cNvPr id="3" name="drawing">
            <a:extLst>
              <a:ext uri="{FF2B5EF4-FFF2-40B4-BE49-F238E27FC236}">
                <a16:creationId xmlns:a16="http://schemas.microsoft.com/office/drawing/2014/main" id="{905F2490-5DE5-C056-36E4-C8D00FF4130C}"/>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905377" y="4517496"/>
            <a:ext cx="2061718" cy="2061718"/>
          </a:xfrm>
          <a:prstGeom prst="rect">
            <a:avLst/>
          </a:prstGeom>
        </p:spPr>
      </p:pic>
      <p:sp>
        <p:nvSpPr>
          <p:cNvPr id="6" name="TextBox 5">
            <a:extLst>
              <a:ext uri="{FF2B5EF4-FFF2-40B4-BE49-F238E27FC236}">
                <a16:creationId xmlns:a16="http://schemas.microsoft.com/office/drawing/2014/main" id="{CD00950C-337F-EE5C-3359-9978F2744D25}"/>
              </a:ext>
            </a:extLst>
          </p:cNvPr>
          <p:cNvSpPr txBox="1"/>
          <p:nvPr/>
        </p:nvSpPr>
        <p:spPr>
          <a:xfrm>
            <a:off x="9917734" y="4166660"/>
            <a:ext cx="2027928" cy="338554"/>
          </a:xfrm>
          <a:prstGeom prst="rect">
            <a:avLst/>
          </a:prstGeom>
          <a:solidFill>
            <a:srgbClr val="C000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REGISTER HERE</a:t>
            </a:r>
          </a:p>
        </p:txBody>
      </p:sp>
      <p:sp>
        <p:nvSpPr>
          <p:cNvPr id="9" name="TextBox 8">
            <a:extLst>
              <a:ext uri="{FF2B5EF4-FFF2-40B4-BE49-F238E27FC236}">
                <a16:creationId xmlns:a16="http://schemas.microsoft.com/office/drawing/2014/main" id="{4F35BC73-9A0E-6295-C923-4882BA12703D}"/>
              </a:ext>
            </a:extLst>
          </p:cNvPr>
          <p:cNvSpPr txBox="1"/>
          <p:nvPr/>
        </p:nvSpPr>
        <p:spPr>
          <a:xfrm>
            <a:off x="275098" y="5354580"/>
            <a:ext cx="609805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3E6565"/>
                </a:solidFill>
                <a:effectLst/>
                <a:uLnTx/>
                <a:uFillTx/>
                <a:latin typeface="Arial" panose="020B0604020202020204" pitchFamily="34" charset="0"/>
                <a:ea typeface="+mn-ea"/>
                <a:cs typeface="Arial" panose="020B0604020202020204" pitchFamily="34" charset="0"/>
              </a:rPr>
              <a:t>Register: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E6565"/>
                </a:solidFill>
                <a:effectLst/>
                <a:uLnTx/>
                <a:uFillTx/>
                <a:latin typeface="Arial" panose="020B0604020202020204" pitchFamily="34" charset="0"/>
                <a:ea typeface="+mn-ea"/>
                <a:cs typeface="Arial" panose="020B0604020202020204" pitchFamily="34" charset="0"/>
              </a:rPr>
              <a:t>go.osu.edu/</a:t>
            </a:r>
            <a:r>
              <a:rPr kumimoji="0" lang="en-US" sz="2000" b="1" i="0" u="none" strike="noStrike" kern="1200" cap="none" spc="0" normalizeH="0" baseline="0" noProof="0" err="1">
                <a:ln>
                  <a:noFill/>
                </a:ln>
                <a:solidFill>
                  <a:srgbClr val="3E6565"/>
                </a:solidFill>
                <a:effectLst/>
                <a:uLnTx/>
                <a:uFillTx/>
                <a:latin typeface="Arial" panose="020B0604020202020204" pitchFamily="34" charset="0"/>
                <a:ea typeface="+mn-ea"/>
                <a:cs typeface="Arial" panose="020B0604020202020204" pitchFamily="34" charset="0"/>
              </a:rPr>
              <a:t>ostfe_registration</a:t>
            </a:r>
            <a:endParaRPr kumimoji="0" lang="en-US" sz="2000" b="1" i="0" u="none" strike="noStrike" kern="1200" cap="none" spc="0" normalizeH="0" baseline="0" noProof="0">
              <a:ln>
                <a:noFill/>
              </a:ln>
              <a:solidFill>
                <a:srgbClr val="3E6565"/>
              </a:solidFill>
              <a:effectLst/>
              <a:uLnTx/>
              <a:uFillTx/>
              <a:latin typeface="Aptos" panose="02110004020202020204"/>
              <a:ea typeface="+mn-ea"/>
              <a:cs typeface="+mn-cs"/>
            </a:endParaRPr>
          </a:p>
        </p:txBody>
      </p:sp>
    </p:spTree>
    <p:custDataLst>
      <p:tags r:id="rId1"/>
    </p:custDataLst>
    <p:extLst>
      <p:ext uri="{BB962C8B-B14F-4D97-AF65-F5344CB8AC3E}">
        <p14:creationId xmlns:p14="http://schemas.microsoft.com/office/powerpoint/2010/main" val="16614473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4</Slides>
  <Notes>4</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Improving Attendance</vt:lpstr>
      <vt:lpstr>PowerPoint Presentation</vt:lpstr>
      <vt:lpstr> Specializing in Family Engagement Mini Seminars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7</cp:revision>
  <dcterms:created xsi:type="dcterms:W3CDTF">2013-07-15T20:26:40Z</dcterms:created>
  <dcterms:modified xsi:type="dcterms:W3CDTF">2026-01-12T20:20:08Z</dcterms:modified>
</cp:coreProperties>
</file>