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6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3723E02-1485-BE69-A014-E4C4ED6713FA}" name="Bachman, Hadley" initials="HB" userId="S::bachman.33@osu.edu::fd4c14d4-765a-4887-ab6c-4f71cb3aece1" providerId="AD"/>
  <p188:author id="{F54F10D9-D1E3-A033-0DF2-36953FC4BB65}" name="Gherman, Whitney" initials="GW" userId="S::gherman.12@osu.edu::a9b68560-2ecb-47c8-affa-33456f853cb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4E8184"/>
    <a:srgbClr val="7F7F7F"/>
    <a:srgbClr val="000000"/>
    <a:srgbClr val="DCAA38"/>
    <a:srgbClr val="B4884C"/>
    <a:srgbClr val="FF0000"/>
    <a:srgbClr val="B40404"/>
    <a:srgbClr val="851E5E"/>
    <a:srgbClr val="D65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5799BF-0743-7E46-A86F-210DCFDB1CB4}" v="265" dt="2024-08-28T12:44:44.8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54"/>
    <p:restoredTop sz="84694"/>
  </p:normalViewPr>
  <p:slideViewPr>
    <p:cSldViewPr snapToGrid="0">
      <p:cViewPr varScale="1">
        <p:scale>
          <a:sx n="107" d="100"/>
          <a:sy n="107" d="100"/>
        </p:scale>
        <p:origin x="10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3FAAA-D4DE-3847-8105-E122848AE59B}" type="datetimeFigureOut">
              <a:rPr lang="en-US" smtClean="0"/>
              <a:t>8/28/24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60458-9E3F-0845-A98B-0D13AFFCC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557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go.osu.edu/ops-session3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Email trigger </a:t>
            </a:r>
          </a:p>
          <a:p>
            <a:endParaRPr lang="en-US" dirty="0"/>
          </a:p>
          <a:p>
            <a:pPr rtl="0"/>
            <a:r>
              <a:rPr lang="en-US" dirty="0"/>
              <a:t>Thank you for completing Ohio Partnership Schools End of Session 2 Check-In! </a:t>
            </a:r>
            <a:br>
              <a:rPr lang="en-US" dirty="0"/>
            </a:br>
            <a:br>
              <a:rPr lang="en-US" dirty="0"/>
            </a:br>
            <a:r>
              <a:rPr lang="en-US" dirty="0"/>
              <a:t>You can access </a:t>
            </a:r>
            <a:r>
              <a:rPr lang="en-US" dirty="0">
                <a:hlinkClick r:id="rId3" tooltip="https://go.osu.edu/ops-session3"/>
              </a:rPr>
              <a:t>Session 3</a:t>
            </a:r>
            <a:r>
              <a:rPr lang="en-US" dirty="0"/>
              <a:t> at this link: </a:t>
            </a:r>
            <a:r>
              <a:rPr lang="en-US" dirty="0">
                <a:hlinkClick r:id="rId3" tooltip="https://go.osu.edu/ops-session3"/>
              </a:rPr>
              <a:t>https://go.osu.edu/ops-session3</a:t>
            </a:r>
            <a:r>
              <a:rPr lang="en-US" dirty="0"/>
              <a:t>.</a:t>
            </a:r>
            <a:br>
              <a:rPr lang="en-US" dirty="0"/>
            </a:br>
            <a:br>
              <a:rPr lang="en-US" dirty="0"/>
            </a:br>
            <a:r>
              <a:rPr lang="en-US" b="1" dirty="0"/>
              <a:t>Reminder: </a:t>
            </a:r>
            <a:r>
              <a:rPr lang="en-US" dirty="0"/>
              <a:t>You will facilitate Session 3 with your school team. Below are steps to help you prepare.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1. Recruit School Partnership Team members using the Recruitment Script. </a:t>
            </a:r>
            <a:br>
              <a:rPr lang="en-US" dirty="0"/>
            </a:br>
            <a:r>
              <a:rPr lang="en-US" dirty="0"/>
              <a:t>2. Identify a mutual meeting date between potential members.</a:t>
            </a:r>
            <a:br>
              <a:rPr lang="en-US" dirty="0"/>
            </a:br>
            <a:r>
              <a:rPr lang="en-US" dirty="0"/>
              <a:t>3. Gather materials from the Material List. </a:t>
            </a:r>
            <a:br>
              <a:rPr lang="en-US" dirty="0"/>
            </a:br>
            <a:r>
              <a:rPr lang="en-US" dirty="0"/>
              <a:t>4. Download the Facilitator Guide for talking points.</a:t>
            </a:r>
            <a:br>
              <a:rPr lang="en-US" dirty="0"/>
            </a:br>
            <a:r>
              <a:rPr lang="en-US" dirty="0"/>
              <a:t>5. Finalize the draft of your school goals and prepare to present them to the team in session 4. 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pPr rtl="0"/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B60458-9E3F-0845-A98B-0D13AFFCC6E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342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3E26B-57AC-B48A-ABF7-E257ABE3FF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A9A6D3-AEA1-3EBA-8E0C-8E4660E6DC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6D92DE-3691-CAEB-C189-B32795F0D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5185E-1C2E-2A44-9755-C32E5FDD5865}" type="datetimeFigureOut">
              <a:rPr lang="en-US" smtClean="0"/>
              <a:t>8/28/24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A7BBEC-88CC-8FAD-2534-FBFEB7D4A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5E0270-9A82-812C-DC1B-88D4FB13A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AE270-6FF8-FA42-A359-1EE7DFCC8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225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40E78-E836-398F-7B20-A2C11D5EB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E1F4B2-8853-D4B8-BD81-C501A24A57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C5080B-1E3C-A135-F7F1-6DF1ED86E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5185E-1C2E-2A44-9755-C32E5FDD5865}" type="datetimeFigureOut">
              <a:rPr lang="en-US" smtClean="0"/>
              <a:t>8/28/24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8FBB4C-7717-10C4-27B9-72C620C78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8207-8E8B-A30B-D6A8-B1936442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AE270-6FF8-FA42-A359-1EE7DFCC8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164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E079D5-B492-C05B-5ACF-914D84DA09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E4285-C982-46E2-01F3-FBFF35B96E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FEAC7-4124-D7C9-82B8-686C061CE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5185E-1C2E-2A44-9755-C32E5FDD5865}" type="datetimeFigureOut">
              <a:rPr lang="en-US" smtClean="0"/>
              <a:t>8/28/24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D4FC61-87EE-F2C6-A9DB-CC1667A76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BCCA7E-A6A3-1294-62CF-4DA783A3E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AE270-6FF8-FA42-A359-1EE7DFCC8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242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5564E-E81D-01C3-CB2F-D3A6D3A6D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AB37E-0DF5-B71E-CB2C-B958911CD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619A7-B4EF-5724-276E-C5ECEF4FD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5185E-1C2E-2A44-9755-C32E5FDD5865}" type="datetimeFigureOut">
              <a:rPr lang="en-US" smtClean="0"/>
              <a:t>8/28/24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8019C8-423C-ABD7-46E9-EC50E6118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2B2C49-E41D-6ADA-78F1-118477AB3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AE270-6FF8-FA42-A359-1EE7DFCC8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196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006BC-10D5-C1C7-F143-0ABB53E44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141FD9-E697-42DB-56BA-9D80B38B58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DF79E-F44A-7572-8DDE-66A261089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5185E-1C2E-2A44-9755-C32E5FDD5865}" type="datetimeFigureOut">
              <a:rPr lang="en-US" smtClean="0"/>
              <a:t>8/28/24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58DFF8-477F-A1A4-4526-C35C4AA34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BEC42F-1015-422E-1736-A952B80E5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AE270-6FF8-FA42-A359-1EE7DFCC8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718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9B7C0-79F2-4CBC-A6D8-7DC6C230D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B3AF9-AD08-7012-2F72-219E138C7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D12CE1-0B10-3E6B-AA5A-DD87292192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5CC8AA-ACB8-8939-1E9F-9BFBAE418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5185E-1C2E-2A44-9755-C32E5FDD5865}" type="datetimeFigureOut">
              <a:rPr lang="en-US" smtClean="0"/>
              <a:t>8/28/24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351AE4-4015-58BC-728E-E4E6B4D89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E099E-30B7-2E02-3F5C-6CA767FFF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AE270-6FF8-FA42-A359-1EE7DFCC8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593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B6E6C-1505-4685-BF4A-7F1DAE322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392C26-A183-8B3F-D9B7-A3610CF1E9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C6F2BD-7B28-1700-5344-1DEBB697A0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7AADF3-2851-424C-68B3-CC6726CBE3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83A254-C43E-2F48-6EEB-5FC0319327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A0C358-3DD1-11B7-CCFB-11EE7CF3E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5185E-1C2E-2A44-9755-C32E5FDD5865}" type="datetimeFigureOut">
              <a:rPr lang="en-US" smtClean="0"/>
              <a:t>8/28/24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5E1EEA-3546-6B3B-2352-7BC6D1A2E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28EE4D-4789-C8AA-2A9E-E6145B019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AE270-6FF8-FA42-A359-1EE7DFCC8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219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748AC-F7DC-2961-3F11-B962DA017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C8AF95-F100-9DD7-84A9-C8936A7CA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5185E-1C2E-2A44-9755-C32E5FDD5865}" type="datetimeFigureOut">
              <a:rPr lang="en-US" smtClean="0"/>
              <a:t>8/28/24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3713DA-79FB-826F-65CF-497D9AF9A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2B3BA8-3566-C019-B34B-722DCDD1B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AE270-6FF8-FA42-A359-1EE7DFCC8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744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DDB732-71DC-4207-D45C-B1EEFB118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5185E-1C2E-2A44-9755-C32E5FDD5865}" type="datetimeFigureOut">
              <a:rPr lang="en-US" smtClean="0"/>
              <a:t>8/28/24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EAF738-2F81-23B1-0511-2480C7561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BB5942-2092-45D7-A7D2-CB089732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AE270-6FF8-FA42-A359-1EE7DFCC8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759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9E325-8700-E487-B120-D06C6DFD2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5C640-47EC-68D2-BE5F-E1E31215A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7D57A5-F69D-DAA8-8130-C34B6BBD06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7F86B4-2F4D-B0E3-C6DE-00F7CCAA1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5185E-1C2E-2A44-9755-C32E5FDD5865}" type="datetimeFigureOut">
              <a:rPr lang="en-US" smtClean="0"/>
              <a:t>8/28/24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2B30AE-D33D-05B2-9574-F05277F32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3F7DD2-EA99-84BC-4FBD-5C1FA7A5B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AE270-6FF8-FA42-A359-1EE7DFCC8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153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BE135-F379-7B05-F40B-955972828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E9F7A3-6674-42F4-4013-332005125B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9D3C75-78FD-D1EF-6828-E8AA8BDE60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E6AC68-D8C2-8E1A-7226-9EC510681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5185E-1C2E-2A44-9755-C32E5FDD5865}" type="datetimeFigureOut">
              <a:rPr lang="en-US" smtClean="0"/>
              <a:t>8/28/24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B93A94-2003-9C34-62AD-F159C91F3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E191DD-202F-587D-37D5-B50ACF14E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AE270-6FF8-FA42-A359-1EE7DFCC8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817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9DDAF9-7F2B-B720-5E21-2FE1DBFC8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92A446-70BE-C512-C7B6-8540DC269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450F44-FACF-31C4-EB4A-F965960648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A5185E-1C2E-2A44-9755-C32E5FDD5865}" type="datetimeFigureOut">
              <a:rPr lang="en-US" smtClean="0"/>
              <a:t>8/28/24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8DE907-7E35-15D6-25D0-BA9050BE64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6E0E30-1687-9795-D311-B7BC8DB02D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29AE270-6FF8-FA42-A359-1EE7DFCC8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096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E8184">
            <a:alpha val="10896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076546D5-FFCE-2E68-6277-8203E74B8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12191998" cy="190685"/>
            <a:chOff x="0" y="0"/>
            <a:chExt cx="14563023" cy="173736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D34B0B5-FC80-58D9-A38A-DA35EFCC57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0" y="0"/>
              <a:ext cx="2926080" cy="173736"/>
            </a:xfrm>
            <a:prstGeom prst="rect">
              <a:avLst/>
            </a:prstGeom>
            <a:solidFill>
              <a:srgbClr val="BB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>
                <a:defRPr/>
              </a:pPr>
              <a:endParaRPr lang="en-US" sz="240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30E70CC-DE2D-B5DB-542F-712CAEEADC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2887579" y="0"/>
              <a:ext cx="2926080" cy="173736"/>
            </a:xfrm>
            <a:prstGeom prst="rect">
              <a:avLst/>
            </a:prstGeom>
            <a:solidFill>
              <a:srgbClr val="D658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>
                <a:defRPr/>
              </a:pPr>
              <a:endParaRPr lang="en-US" sz="240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0EFCF75-1E0B-D72B-992D-EBD9EB4D70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5807242" y="0"/>
              <a:ext cx="2926080" cy="173736"/>
            </a:xfrm>
            <a:prstGeom prst="rect">
              <a:avLst/>
            </a:prstGeom>
            <a:solidFill>
              <a:srgbClr val="851E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>
                <a:defRPr/>
              </a:pPr>
              <a:endParaRPr lang="en-US" sz="240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67B82CD-5573-7122-EF0E-09E8E6A2AB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8710863" y="0"/>
              <a:ext cx="2926080" cy="173736"/>
            </a:xfrm>
            <a:prstGeom prst="rect">
              <a:avLst/>
            </a:prstGeom>
            <a:solidFill>
              <a:srgbClr val="DCAA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>
                <a:defRPr/>
              </a:pPr>
              <a:endParaRPr lang="en-US" sz="240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69EF1E8-15BC-15D0-47AD-FBBD993099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6943" y="0"/>
              <a:ext cx="2926080" cy="173736"/>
            </a:xfrm>
            <a:prstGeom prst="rect">
              <a:avLst/>
            </a:prstGeom>
            <a:solidFill>
              <a:srgbClr val="2668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>
                <a:defRPr/>
              </a:pPr>
              <a:endParaRPr lang="en-US" sz="240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0623A254-DCD0-9784-8489-700676839879}"/>
              </a:ext>
            </a:extLst>
          </p:cNvPr>
          <p:cNvSpPr/>
          <p:nvPr/>
        </p:nvSpPr>
        <p:spPr>
          <a:xfrm>
            <a:off x="171388" y="391448"/>
            <a:ext cx="2887147" cy="626923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3C5EEED-A04F-CC3C-C9F1-9AEC843AD509}"/>
              </a:ext>
            </a:extLst>
          </p:cNvPr>
          <p:cNvSpPr/>
          <p:nvPr/>
        </p:nvSpPr>
        <p:spPr>
          <a:xfrm>
            <a:off x="3157359" y="381608"/>
            <a:ext cx="2887147" cy="6269231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F76F1F5-AC56-5CA1-10A8-3D88EB751701}"/>
              </a:ext>
            </a:extLst>
          </p:cNvPr>
          <p:cNvSpPr/>
          <p:nvPr/>
        </p:nvSpPr>
        <p:spPr>
          <a:xfrm>
            <a:off x="6186204" y="411480"/>
            <a:ext cx="2887146" cy="622411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6CC817A-F599-5CC8-E1F3-F542B8C0B125}"/>
              </a:ext>
            </a:extLst>
          </p:cNvPr>
          <p:cNvSpPr/>
          <p:nvPr/>
        </p:nvSpPr>
        <p:spPr>
          <a:xfrm>
            <a:off x="9225182" y="417094"/>
            <a:ext cx="2795430" cy="6233746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3CDDDDB-E8A0-4E3D-C342-29E7608AF572}"/>
              </a:ext>
            </a:extLst>
          </p:cNvPr>
          <p:cNvSpPr txBox="1"/>
          <p:nvPr/>
        </p:nvSpPr>
        <p:spPr>
          <a:xfrm>
            <a:off x="252224" y="1030921"/>
            <a:ext cx="2699503" cy="68941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1500" b="1" dirty="0"/>
          </a:p>
          <a:p>
            <a:pPr marL="342900" indent="-342900">
              <a:buFont typeface="Wingdings" pitchFamily="2" charset="2"/>
              <a:buChar char="q"/>
            </a:pPr>
            <a:r>
              <a:rPr lang="en-US" sz="1500" b="1" dirty="0">
                <a:solidFill>
                  <a:srgbClr val="B4884C"/>
                </a:solidFill>
              </a:rPr>
              <a:t>School leaders, register </a:t>
            </a:r>
            <a:r>
              <a:rPr lang="en-US" sz="1500" dirty="0">
                <a:solidFill>
                  <a:srgbClr val="B4884C"/>
                </a:solidFill>
              </a:rPr>
              <a:t>for</a:t>
            </a:r>
            <a:r>
              <a:rPr lang="en-US" sz="1500" b="1" dirty="0">
                <a:solidFill>
                  <a:srgbClr val="B4884C"/>
                </a:solidFill>
              </a:rPr>
              <a:t> Ohio Partnership Schools </a:t>
            </a:r>
            <a:r>
              <a:rPr lang="en-US" sz="1500" dirty="0">
                <a:solidFill>
                  <a:srgbClr val="B4884C"/>
                </a:solidFill>
              </a:rPr>
              <a:t>via our website</a:t>
            </a:r>
            <a:r>
              <a:rPr lang="en-US" sz="1500" b="1" dirty="0">
                <a:solidFill>
                  <a:srgbClr val="B4884C"/>
                </a:solidFill>
              </a:rPr>
              <a:t>.</a:t>
            </a:r>
            <a:endParaRPr lang="en-US" sz="1050" dirty="0">
              <a:solidFill>
                <a:srgbClr val="B4884C"/>
              </a:solidFill>
            </a:endParaRPr>
          </a:p>
          <a:p>
            <a:endParaRPr lang="en-US" sz="1500" dirty="0">
              <a:solidFill>
                <a:srgbClr val="851E5E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rgbClr val="851E5E"/>
                </a:solidFill>
              </a:rPr>
              <a:t>A </a:t>
            </a:r>
            <a:r>
              <a:rPr lang="en-US" sz="1500" b="1" dirty="0">
                <a:solidFill>
                  <a:srgbClr val="851E5E"/>
                </a:solidFill>
              </a:rPr>
              <a:t>baseline evaluation</a:t>
            </a:r>
            <a:r>
              <a:rPr lang="en-US" sz="1500" dirty="0">
                <a:solidFill>
                  <a:srgbClr val="851E5E"/>
                </a:solidFill>
              </a:rPr>
              <a:t> to </a:t>
            </a:r>
            <a:r>
              <a:rPr lang="en-US" sz="1500" dirty="0">
                <a:solidFill>
                  <a:srgbClr val="851E5E"/>
                </a:solidFill>
                <a:latin typeface="Aptos" panose="020B0004020202020204" pitchFamily="34" charset="0"/>
              </a:rPr>
              <a:t>school leaders is part of registration</a:t>
            </a:r>
            <a:r>
              <a:rPr lang="en-US" sz="1500" dirty="0">
                <a:solidFill>
                  <a:srgbClr val="851E5E"/>
                </a:solidFill>
              </a:rPr>
              <a:t>. </a:t>
            </a:r>
          </a:p>
          <a:p>
            <a:endParaRPr lang="en-US" sz="1500" dirty="0">
              <a:solidFill>
                <a:srgbClr val="851E5E"/>
              </a:solidFill>
            </a:endParaRPr>
          </a:p>
          <a:p>
            <a:pPr algn="ctr"/>
            <a:r>
              <a:rPr lang="en-US" sz="1600" b="1" dirty="0">
                <a:latin typeface="Ink Free" panose="03080402000500000000" pitchFamily="66" charset="0"/>
              </a:rPr>
              <a:t>Session 1</a:t>
            </a:r>
          </a:p>
          <a:p>
            <a:pPr algn="ctr"/>
            <a:endParaRPr lang="en-US" sz="500" dirty="0">
              <a:solidFill>
                <a:srgbClr val="851E5E"/>
              </a:solidFill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en-US" sz="1500" dirty="0">
                <a:solidFill>
                  <a:srgbClr val="26686D"/>
                </a:solidFill>
              </a:rPr>
              <a:t>An email provides </a:t>
            </a:r>
            <a:r>
              <a:rPr lang="en-US" sz="1500" dirty="0">
                <a:solidFill>
                  <a:srgbClr val="26686D"/>
                </a:solidFill>
                <a:latin typeface="Aptos" panose="020B0004020202020204" pitchFamily="34" charset="0"/>
              </a:rPr>
              <a:t>school and district leaders</a:t>
            </a:r>
            <a:r>
              <a:rPr lang="en-US" sz="1500" b="1" dirty="0">
                <a:solidFill>
                  <a:srgbClr val="26686D"/>
                </a:solidFill>
                <a:latin typeface="Aptos" panose="020B0004020202020204" pitchFamily="34" charset="0"/>
              </a:rPr>
              <a:t> </a:t>
            </a:r>
            <a:r>
              <a:rPr lang="en-US" sz="1500" dirty="0">
                <a:solidFill>
                  <a:srgbClr val="26686D"/>
                </a:solidFill>
              </a:rPr>
              <a:t>with a link to </a:t>
            </a:r>
            <a:r>
              <a:rPr lang="en-US" sz="1500" b="1" dirty="0">
                <a:solidFill>
                  <a:srgbClr val="26686D"/>
                </a:solidFill>
              </a:rPr>
              <a:t>Session 1: Overview of School Partnership Approach.</a:t>
            </a:r>
          </a:p>
          <a:p>
            <a:endParaRPr lang="en-US" sz="1500" b="1" dirty="0">
              <a:solidFill>
                <a:srgbClr val="26686D"/>
              </a:solidFill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en-US" sz="1500" dirty="0">
                <a:solidFill>
                  <a:srgbClr val="C00000"/>
                </a:solidFill>
                <a:latin typeface="Aptos" panose="020B0004020202020204" pitchFamily="34" charset="0"/>
              </a:rPr>
              <a:t>District and school leaders </a:t>
            </a:r>
            <a:r>
              <a:rPr lang="en-US" sz="1500" b="1" dirty="0">
                <a:solidFill>
                  <a:srgbClr val="C00000"/>
                </a:solidFill>
              </a:rPr>
              <a:t>complete Session 1 </a:t>
            </a:r>
            <a:r>
              <a:rPr lang="en-US" sz="1500" dirty="0">
                <a:solidFill>
                  <a:srgbClr val="C00000"/>
                </a:solidFill>
              </a:rPr>
              <a:t>independently.</a:t>
            </a:r>
          </a:p>
          <a:p>
            <a:pPr marL="285750" indent="-285750">
              <a:buFont typeface="Wingdings" pitchFamily="2" charset="2"/>
              <a:buChar char="q"/>
            </a:pPr>
            <a:endParaRPr lang="en-US" sz="1500" dirty="0">
              <a:solidFill>
                <a:srgbClr val="C00000"/>
              </a:solidFill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en-US" sz="1500" dirty="0">
                <a:solidFill>
                  <a:srgbClr val="D65828"/>
                </a:solidFill>
              </a:rPr>
              <a:t> A </a:t>
            </a:r>
            <a:r>
              <a:rPr lang="en-US" sz="1500" b="1" dirty="0">
                <a:solidFill>
                  <a:srgbClr val="D65828"/>
                </a:solidFill>
              </a:rPr>
              <a:t>check in </a:t>
            </a:r>
            <a:r>
              <a:rPr lang="en-US" sz="1500" dirty="0">
                <a:solidFill>
                  <a:srgbClr val="D65828"/>
                </a:solidFill>
              </a:rPr>
              <a:t>is required to advance to Session 2. OSU responds to check in.</a:t>
            </a:r>
          </a:p>
          <a:p>
            <a:endParaRPr lang="en-US" sz="1500" dirty="0">
              <a:solidFill>
                <a:srgbClr val="D65828"/>
              </a:solidFill>
            </a:endParaRPr>
          </a:p>
          <a:p>
            <a:endParaRPr lang="en-US" sz="1500" dirty="0">
              <a:solidFill>
                <a:srgbClr val="D65828"/>
              </a:solidFill>
            </a:endParaRPr>
          </a:p>
          <a:p>
            <a:endParaRPr lang="en-US" sz="1500" dirty="0">
              <a:solidFill>
                <a:srgbClr val="C00000"/>
              </a:solidFill>
            </a:endParaRPr>
          </a:p>
          <a:p>
            <a:pPr marL="342900" indent="-342900">
              <a:buFontTx/>
              <a:buAutoNum type="arabicPeriod"/>
            </a:pPr>
            <a:endParaRPr lang="en-US" sz="1500" dirty="0">
              <a:solidFill>
                <a:srgbClr val="C00000"/>
              </a:solidFill>
            </a:endParaRPr>
          </a:p>
          <a:p>
            <a:pPr marL="342900" indent="-342900">
              <a:buFontTx/>
              <a:buAutoNum type="arabicPeriod"/>
            </a:pPr>
            <a:endParaRPr lang="en-US" sz="1500" dirty="0">
              <a:solidFill>
                <a:srgbClr val="851E5E"/>
              </a:solidFill>
            </a:endParaRPr>
          </a:p>
          <a:p>
            <a:pPr marL="342900" indent="-342900">
              <a:buAutoNum type="arabicPeriod"/>
            </a:pPr>
            <a:endParaRPr lang="en-US" sz="15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7EC218D-4267-0E09-353E-7D7E6A21AF12}"/>
              </a:ext>
            </a:extLst>
          </p:cNvPr>
          <p:cNvSpPr txBox="1"/>
          <p:nvPr/>
        </p:nvSpPr>
        <p:spPr>
          <a:xfrm>
            <a:off x="3229153" y="346127"/>
            <a:ext cx="2699503" cy="74328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1500" dirty="0">
              <a:solidFill>
                <a:srgbClr val="851E5E"/>
              </a:solidFill>
            </a:endParaRPr>
          </a:p>
          <a:p>
            <a:pPr algn="ctr"/>
            <a:r>
              <a:rPr lang="en-US" sz="1600" b="1" dirty="0">
                <a:latin typeface="Ink Free" panose="03080402000500000000" pitchFamily="66" charset="0"/>
              </a:rPr>
              <a:t>Session 2</a:t>
            </a:r>
          </a:p>
          <a:p>
            <a:endParaRPr lang="en-US" sz="800" dirty="0">
              <a:solidFill>
                <a:srgbClr val="851E5E"/>
              </a:solidFill>
            </a:endParaRP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1500" b="0" i="0" u="none" strike="noStrike" kern="1200" cap="none" normalizeH="0" baseline="0" noProof="0" dirty="0">
                <a:ln>
                  <a:noFill/>
                </a:ln>
                <a:solidFill>
                  <a:srgbClr val="26686D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An email provides </a:t>
            </a:r>
            <a:r>
              <a:rPr kumimoji="0" lang="en-US" sz="1500" b="0" i="0" u="none" strike="noStrike" kern="1200" cap="none" normalizeH="0" baseline="0" noProof="0" dirty="0">
                <a:ln>
                  <a:noFill/>
                </a:ln>
                <a:solidFill>
                  <a:srgbClr val="26686D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school and district leaders </a:t>
            </a:r>
            <a:r>
              <a:rPr kumimoji="0" lang="en-US" sz="1500" b="0" i="0" u="none" strike="noStrike" kern="1200" cap="none" normalizeH="0" baseline="0" noProof="0" dirty="0">
                <a:ln>
                  <a:noFill/>
                </a:ln>
                <a:solidFill>
                  <a:srgbClr val="26686D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with a </a:t>
            </a:r>
            <a:r>
              <a:rPr kumimoji="0" lang="en-US" sz="1500" i="0" u="none" strike="noStrike" kern="1200" cap="none" normalizeH="0" baseline="0" noProof="0" dirty="0">
                <a:ln>
                  <a:noFill/>
                </a:ln>
                <a:solidFill>
                  <a:srgbClr val="26686D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link to </a:t>
            </a:r>
            <a:r>
              <a:rPr kumimoji="0" lang="en-US" sz="1500" b="1" i="0" strike="noStrike" kern="1200" cap="none" normalizeH="0" baseline="0" noProof="0" dirty="0">
                <a:ln>
                  <a:noFill/>
                </a:ln>
                <a:solidFill>
                  <a:srgbClr val="26686D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Session 2: Leading for Family Engagement through the Partnership School Approach</a:t>
            </a:r>
            <a:r>
              <a:rPr kumimoji="0" lang="en-US" sz="1500" i="0" strike="noStrike" kern="1200" cap="none" normalizeH="0" baseline="0" noProof="0" dirty="0">
                <a:ln>
                  <a:noFill/>
                </a:ln>
                <a:solidFill>
                  <a:srgbClr val="26686D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.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500" b="1" i="0" u="sng" strike="noStrike" kern="1200" cap="none" normalizeH="0" baseline="0" noProof="0" dirty="0">
              <a:ln>
                <a:noFill/>
              </a:ln>
              <a:solidFill>
                <a:srgbClr val="26686D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1500" b="0" i="0" u="none" strike="noStrike" kern="1200" cap="none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District and school leaders </a:t>
            </a:r>
            <a:r>
              <a:rPr kumimoji="0" lang="en-US" sz="1500" b="1" i="0" u="none" strike="noStrike" kern="1200" cap="none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complete Session 2 </a:t>
            </a:r>
            <a:r>
              <a:rPr kumimoji="0" lang="en-US" sz="1500" b="0" i="0" u="none" strike="noStrike" kern="1200" cap="none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independently.</a:t>
            </a: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endParaRPr kumimoji="0" lang="en-US" sz="1500" b="0" i="0" u="none" strike="noStrike" kern="1200" cap="none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en-US" sz="1500" dirty="0">
                <a:solidFill>
                  <a:srgbClr val="D65828"/>
                </a:solidFill>
              </a:rPr>
              <a:t>A </a:t>
            </a:r>
            <a:r>
              <a:rPr lang="en-US" sz="1500" b="1" dirty="0">
                <a:solidFill>
                  <a:srgbClr val="D65828"/>
                </a:solidFill>
              </a:rPr>
              <a:t>check in </a:t>
            </a:r>
            <a:r>
              <a:rPr lang="en-US" sz="1500" dirty="0">
                <a:solidFill>
                  <a:srgbClr val="D65828"/>
                </a:solidFill>
              </a:rPr>
              <a:t>is required </a:t>
            </a:r>
            <a:r>
              <a:rPr lang="en-US" sz="1500" dirty="0">
                <a:solidFill>
                  <a:srgbClr val="D65828"/>
                </a:solidFill>
                <a:latin typeface="Aptos" panose="020B0004020202020204" pitchFamily="34" charset="0"/>
              </a:rPr>
              <a:t>for school leaders to advance to the next session. OSU responds t</a:t>
            </a:r>
            <a:r>
              <a:rPr lang="en-US" sz="1500" dirty="0">
                <a:solidFill>
                  <a:srgbClr val="D65828"/>
                </a:solidFill>
              </a:rPr>
              <a:t>o  check in.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200" dirty="0"/>
              <a:t>District Leaders upload Annual Leadership Plan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200" dirty="0"/>
              <a:t>School leaders upload school goal(s)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500" dirty="0">
              <a:solidFill>
                <a:srgbClr val="D65828"/>
              </a:solidFill>
            </a:endParaRP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en-US" sz="1500" b="1" dirty="0">
                <a:solidFill>
                  <a:srgbClr val="7B1B57"/>
                </a:solidFill>
                <a:latin typeface="Aptos" panose="020B0004020202020204" pitchFamily="34" charset="0"/>
              </a:rPr>
              <a:t>District leaders </a:t>
            </a:r>
            <a:r>
              <a:rPr lang="en-US" sz="1500" b="1" dirty="0">
                <a:solidFill>
                  <a:srgbClr val="7B1B57"/>
                </a:solidFill>
              </a:rPr>
              <a:t>stop </a:t>
            </a:r>
            <a:r>
              <a:rPr lang="en-US" sz="1500" dirty="0">
                <a:solidFill>
                  <a:srgbClr val="7B1B57"/>
                </a:solidFill>
              </a:rPr>
              <a:t>after completing the check-in.  An email will send district leaders an</a:t>
            </a:r>
            <a:r>
              <a:rPr lang="en-US" sz="1500" b="1" dirty="0">
                <a:solidFill>
                  <a:srgbClr val="7B1B57"/>
                </a:solidFill>
              </a:rPr>
              <a:t> evaluation</a:t>
            </a:r>
            <a:r>
              <a:rPr lang="en-US" sz="1500" dirty="0">
                <a:solidFill>
                  <a:srgbClr val="7B1B57"/>
                </a:solidFill>
              </a:rPr>
              <a:t>.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500" dirty="0">
              <a:solidFill>
                <a:srgbClr val="7B1B57"/>
              </a:solidFill>
            </a:endParaRPr>
          </a:p>
          <a:p>
            <a:endParaRPr lang="en-US" sz="1500" dirty="0">
              <a:solidFill>
                <a:srgbClr val="C00000"/>
              </a:solidFill>
            </a:endParaRPr>
          </a:p>
          <a:p>
            <a:pPr marL="342900" indent="-342900">
              <a:buFontTx/>
              <a:buAutoNum type="arabicPeriod"/>
            </a:pPr>
            <a:endParaRPr lang="en-US" sz="1500" dirty="0">
              <a:solidFill>
                <a:srgbClr val="C00000"/>
              </a:solidFill>
            </a:endParaRPr>
          </a:p>
          <a:p>
            <a:pPr marL="342900" indent="-342900">
              <a:buFontTx/>
              <a:buAutoNum type="arabicPeriod"/>
            </a:pPr>
            <a:endParaRPr lang="en-US" sz="1500" dirty="0">
              <a:solidFill>
                <a:srgbClr val="851E5E"/>
              </a:solidFill>
            </a:endParaRPr>
          </a:p>
          <a:p>
            <a:pPr marL="342900" indent="-342900">
              <a:buAutoNum type="arabicPeriod"/>
            </a:pPr>
            <a:endParaRPr lang="en-US" sz="15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1C781BD-F2AE-E9A5-205B-8F692CDE5A2B}"/>
              </a:ext>
            </a:extLst>
          </p:cNvPr>
          <p:cNvSpPr txBox="1"/>
          <p:nvPr/>
        </p:nvSpPr>
        <p:spPr>
          <a:xfrm>
            <a:off x="6206082" y="381608"/>
            <a:ext cx="2699503" cy="58939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1500" dirty="0">
              <a:solidFill>
                <a:srgbClr val="851E5E"/>
              </a:solidFill>
            </a:endParaRPr>
          </a:p>
          <a:p>
            <a:pPr algn="ctr"/>
            <a:r>
              <a:rPr lang="en-US" sz="1600" b="1" dirty="0">
                <a:latin typeface="Ink Free" panose="03080402000500000000" pitchFamily="66" charset="0"/>
              </a:rPr>
              <a:t>Session 3</a:t>
            </a:r>
          </a:p>
          <a:p>
            <a:endParaRPr lang="en-US" sz="1000" dirty="0">
              <a:solidFill>
                <a:srgbClr val="851E5E"/>
              </a:solidFill>
            </a:endParaRP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1500" b="0" i="0" u="none" strike="noStrike" kern="1200" cap="none" normalizeH="0" baseline="0" noProof="0" dirty="0">
                <a:ln>
                  <a:noFill/>
                </a:ln>
                <a:solidFill>
                  <a:srgbClr val="26686D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An email provides </a:t>
            </a:r>
            <a:r>
              <a:rPr kumimoji="0" lang="en-US" sz="1500" b="0" i="0" u="none" strike="noStrike" kern="1200" cap="none" normalizeH="0" baseline="0" noProof="0" dirty="0">
                <a:ln>
                  <a:noFill/>
                </a:ln>
                <a:solidFill>
                  <a:srgbClr val="26686D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school leaders </a:t>
            </a:r>
            <a:r>
              <a:rPr kumimoji="0" lang="en-US" sz="1500" b="0" i="0" u="none" strike="noStrike" kern="1200" cap="none" normalizeH="0" baseline="0" noProof="0" dirty="0">
                <a:ln>
                  <a:noFill/>
                </a:ln>
                <a:solidFill>
                  <a:srgbClr val="26686D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with directions for next steps and </a:t>
            </a:r>
            <a:r>
              <a:rPr kumimoji="0" lang="en-US" sz="1500" b="1" i="0" strike="noStrike" kern="1200" cap="none" normalizeH="0" baseline="0" noProof="0" dirty="0">
                <a:ln>
                  <a:noFill/>
                </a:ln>
                <a:solidFill>
                  <a:srgbClr val="26686D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Session 3: Building Your School Partnership Team. 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500" b="1" i="0" u="sng" strike="noStrike" kern="1200" cap="none" normalizeH="0" baseline="0" noProof="0" dirty="0">
              <a:ln>
                <a:noFill/>
              </a:ln>
              <a:solidFill>
                <a:srgbClr val="26686D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1500" b="0" i="0" u="none" strike="noStrike" kern="1200" cap="none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School leaders </a:t>
            </a:r>
            <a:r>
              <a:rPr kumimoji="0" lang="en-US" sz="1500" b="1" i="0" u="none" strike="noStrike" kern="1200" cap="none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facilitate and </a:t>
            </a:r>
            <a:r>
              <a:rPr kumimoji="0" lang="en-US" sz="1500" b="1" i="0" u="none" strike="noStrike" kern="1200" cap="none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complete Session 3 </a:t>
            </a:r>
            <a:r>
              <a:rPr kumimoji="0" lang="en-US" sz="1500" b="0" i="0" u="none" strike="noStrike" kern="1200" cap="none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with school Partnership Teams.</a:t>
            </a: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endParaRPr kumimoji="0" lang="en-US" sz="1500" b="0" i="0" u="none" strike="noStrike" kern="1200" cap="none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en-US" sz="1500" dirty="0">
                <a:solidFill>
                  <a:srgbClr val="D65828"/>
                </a:solidFill>
              </a:rPr>
              <a:t>A </a:t>
            </a:r>
            <a:r>
              <a:rPr lang="en-US" sz="1500" b="1" dirty="0">
                <a:solidFill>
                  <a:srgbClr val="D65828"/>
                </a:solidFill>
              </a:rPr>
              <a:t>check in </a:t>
            </a:r>
            <a:r>
              <a:rPr lang="en-US" sz="1500" dirty="0">
                <a:solidFill>
                  <a:srgbClr val="D65828"/>
                </a:solidFill>
              </a:rPr>
              <a:t>is required </a:t>
            </a:r>
            <a:r>
              <a:rPr lang="en-US" sz="1500" dirty="0">
                <a:solidFill>
                  <a:srgbClr val="D65828"/>
                </a:solidFill>
                <a:latin typeface="Aptos" panose="020B0004020202020204" pitchFamily="34" charset="0"/>
              </a:rPr>
              <a:t>for school leaders and school teams to advance to the next session. OSU responds t</a:t>
            </a:r>
            <a:r>
              <a:rPr lang="en-US" sz="1500" dirty="0">
                <a:solidFill>
                  <a:srgbClr val="D65828"/>
                </a:solidFill>
              </a:rPr>
              <a:t>o check in.</a:t>
            </a:r>
          </a:p>
          <a:p>
            <a:pPr marL="628650" lvl="1" indent="-171450">
              <a:buFont typeface="Arial" panose="020B0604020202020204" pitchFamily="34" charset="0"/>
              <a:buChar char="•"/>
              <a:defRPr/>
            </a:pPr>
            <a:r>
              <a:rPr lang="en-US" sz="1200" dirty="0"/>
              <a:t>School Leaders upload school Partnership Team roster </a:t>
            </a: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endParaRPr lang="en-US" sz="1500" dirty="0">
              <a:solidFill>
                <a:srgbClr val="D65828"/>
              </a:solidFill>
            </a:endParaRPr>
          </a:p>
          <a:p>
            <a:pPr lvl="1">
              <a:defRPr/>
            </a:pPr>
            <a:endParaRPr lang="en-US" sz="1500" dirty="0">
              <a:solidFill>
                <a:srgbClr val="D65828"/>
              </a:solidFill>
            </a:endParaRP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endParaRPr lang="en-US" sz="1500" dirty="0">
              <a:solidFill>
                <a:srgbClr val="D65828"/>
              </a:solidFill>
            </a:endParaRPr>
          </a:p>
          <a:p>
            <a:pPr marL="342900" indent="-342900">
              <a:buAutoNum type="arabicPeriod"/>
            </a:pPr>
            <a:endParaRPr lang="en-US" sz="15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9BDA786-44CB-3D16-D173-848B256E06C1}"/>
              </a:ext>
            </a:extLst>
          </p:cNvPr>
          <p:cNvSpPr txBox="1"/>
          <p:nvPr/>
        </p:nvSpPr>
        <p:spPr>
          <a:xfrm>
            <a:off x="9225182" y="346127"/>
            <a:ext cx="2699503" cy="5924699"/>
          </a:xfrm>
          <a:prstGeom prst="rect">
            <a:avLst/>
          </a:prstGeom>
          <a:solidFill>
            <a:schemeClr val="bg1">
              <a:alpha val="3000"/>
            </a:schemeClr>
          </a:solidFill>
        </p:spPr>
        <p:txBody>
          <a:bodyPr wrap="square" lIns="91440" tIns="45720" rIns="91440" bIns="45720" anchor="t">
            <a:spAutoFit/>
          </a:bodyPr>
          <a:lstStyle/>
          <a:p>
            <a:endParaRPr lang="en-US" sz="1500" dirty="0">
              <a:solidFill>
                <a:srgbClr val="851E5E"/>
              </a:solidFill>
            </a:endParaRPr>
          </a:p>
          <a:p>
            <a:pPr algn="ctr"/>
            <a:r>
              <a:rPr lang="en-US" sz="1600" b="1" dirty="0">
                <a:latin typeface="Ink Free" panose="03080402000500000000" pitchFamily="66" charset="0"/>
              </a:rPr>
              <a:t>Session 4</a:t>
            </a:r>
          </a:p>
          <a:p>
            <a:endParaRPr lang="en-US" sz="900" dirty="0">
              <a:solidFill>
                <a:srgbClr val="851E5E"/>
              </a:solidFill>
            </a:endParaRP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1500" b="0" i="0" u="none" strike="noStrike" kern="1200" cap="none" normalizeH="0" baseline="0" noProof="0" dirty="0">
                <a:ln>
                  <a:noFill/>
                </a:ln>
                <a:solidFill>
                  <a:srgbClr val="26686D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An email provides </a:t>
            </a:r>
            <a:r>
              <a:rPr kumimoji="0" lang="en-US" sz="1500" b="0" i="0" u="none" strike="noStrike" kern="1200" cap="none" normalizeH="0" baseline="0" noProof="0" dirty="0">
                <a:ln>
                  <a:noFill/>
                </a:ln>
                <a:solidFill>
                  <a:srgbClr val="26686D"/>
                </a:solidFill>
                <a:effectLst/>
                <a:uLnTx/>
                <a:uFillTx/>
                <a:latin typeface="Aptos"/>
              </a:rPr>
              <a:t>school leaders </a:t>
            </a:r>
            <a:r>
              <a:rPr kumimoji="0" lang="en-US" sz="1500" b="0" i="0" u="none" strike="noStrike" kern="1200" cap="none" normalizeH="0" baseline="0" noProof="0" dirty="0">
                <a:ln>
                  <a:noFill/>
                </a:ln>
                <a:solidFill>
                  <a:srgbClr val="26686D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with next steps and </a:t>
            </a:r>
            <a:r>
              <a:rPr kumimoji="0" lang="en-US" sz="1500" b="1" i="0" strike="noStrike" kern="1200" cap="none" normalizeH="0" baseline="0" noProof="0" dirty="0">
                <a:ln>
                  <a:noFill/>
                </a:ln>
                <a:solidFill>
                  <a:srgbClr val="26686D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Session 4: Taking Action for School Partnerships.</a:t>
            </a:r>
            <a:endParaRPr kumimoji="0" lang="en-US" sz="1500" i="0" strike="noStrike" kern="1200" cap="none" normalizeH="0" baseline="0" noProof="0" dirty="0">
              <a:ln>
                <a:noFill/>
              </a:ln>
              <a:solidFill>
                <a:srgbClr val="26686D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500" b="1" i="0" u="sng" strike="noStrike" kern="1200" cap="none" normalizeH="0" baseline="0" noProof="0" dirty="0">
              <a:ln>
                <a:noFill/>
              </a:ln>
              <a:solidFill>
                <a:srgbClr val="26686D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1500" b="0" i="0" u="none" strike="noStrike" kern="1200" cap="none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School leaders facilitate and </a:t>
            </a:r>
            <a:r>
              <a:rPr kumimoji="0" lang="en-US" sz="1500" b="1" i="0" u="none" strike="noStrike" kern="1200" cap="none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complete Session 4 </a:t>
            </a:r>
            <a:r>
              <a:rPr kumimoji="0" lang="en-US" sz="1500" b="0" i="0" u="none" strike="noStrike" kern="1200" cap="none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with school Partnership Teams.</a:t>
            </a: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endParaRPr kumimoji="0" lang="en-US" sz="1500" b="0" i="0" u="none" strike="noStrike" kern="1200" cap="none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en-US" sz="1500" dirty="0">
                <a:solidFill>
                  <a:srgbClr val="D65828"/>
                </a:solidFill>
              </a:rPr>
              <a:t>A </a:t>
            </a:r>
            <a:r>
              <a:rPr lang="en-US" sz="1500" b="1" dirty="0">
                <a:solidFill>
                  <a:srgbClr val="D65828"/>
                </a:solidFill>
              </a:rPr>
              <a:t>check in </a:t>
            </a:r>
            <a:r>
              <a:rPr lang="en-US" sz="1500" dirty="0">
                <a:solidFill>
                  <a:srgbClr val="D65828"/>
                </a:solidFill>
              </a:rPr>
              <a:t>is required </a:t>
            </a:r>
            <a:r>
              <a:rPr lang="en-US" sz="1500" dirty="0">
                <a:solidFill>
                  <a:srgbClr val="D65828"/>
                </a:solidFill>
                <a:latin typeface="Aptos" panose="020B0004020202020204" pitchFamily="34" charset="0"/>
              </a:rPr>
              <a:t>for school leaders and school teams to end the seminar. OSU responds t</a:t>
            </a:r>
            <a:r>
              <a:rPr lang="en-US" sz="1500" dirty="0">
                <a:solidFill>
                  <a:srgbClr val="D65828"/>
                </a:solidFill>
              </a:rPr>
              <a:t>o  check in.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200" dirty="0"/>
              <a:t>School Leaders submit One Year Action Plan</a:t>
            </a:r>
          </a:p>
          <a:p>
            <a:pPr lvl="1">
              <a:defRPr/>
            </a:pPr>
            <a:endParaRPr lang="en-US" sz="1500" dirty="0">
              <a:solidFill>
                <a:srgbClr val="D65828"/>
              </a:solidFill>
            </a:endParaRP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1500" b="0" i="0" u="none" strike="noStrike" kern="1200" cap="none" normalizeH="0" noProof="0" dirty="0">
                <a:ln>
                  <a:noFill/>
                </a:ln>
                <a:solidFill>
                  <a:srgbClr val="851E5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Complete evaluation.</a:t>
            </a:r>
            <a:endParaRPr lang="en-US" sz="1500" dirty="0">
              <a:solidFill>
                <a:srgbClr val="851E5E"/>
              </a:solidFill>
              <a:latin typeface="Aptos" panose="02110004020202020204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Upon completion, participants receive a certificate for contact hours and invitation to access Network page.</a:t>
            </a:r>
          </a:p>
          <a:p>
            <a:pPr marL="342900" indent="-342900">
              <a:buFontTx/>
              <a:buAutoNum type="arabicPeriod"/>
            </a:pPr>
            <a:endParaRPr lang="en-US" sz="1500" dirty="0">
              <a:solidFill>
                <a:srgbClr val="851E5E"/>
              </a:solidFill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75D3AC65-2020-45AF-8E5E-D223857FE916}"/>
              </a:ext>
            </a:extLst>
          </p:cNvPr>
          <p:cNvGrpSpPr/>
          <p:nvPr/>
        </p:nvGrpSpPr>
        <p:grpSpPr>
          <a:xfrm>
            <a:off x="219376" y="462993"/>
            <a:ext cx="2795430" cy="734329"/>
            <a:chOff x="5976799" y="1420378"/>
            <a:chExt cx="3804562" cy="882663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0F5525FD-19E0-A21D-D500-3095F655466B}"/>
                </a:ext>
              </a:extLst>
            </p:cNvPr>
            <p:cNvGrpSpPr/>
            <p:nvPr/>
          </p:nvGrpSpPr>
          <p:grpSpPr>
            <a:xfrm>
              <a:off x="5976799" y="1420378"/>
              <a:ext cx="3804562" cy="882663"/>
              <a:chOff x="5485488" y="325640"/>
              <a:chExt cx="3804562" cy="882663"/>
            </a:xfrm>
          </p:grpSpPr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646BED3-0DE6-C366-EEA6-F88312CC513E}"/>
                  </a:ext>
                </a:extLst>
              </p:cNvPr>
              <p:cNvSpPr/>
              <p:nvPr/>
            </p:nvSpPr>
            <p:spPr>
              <a:xfrm rot="5400000">
                <a:off x="7143938" y="-974272"/>
                <a:ext cx="487011" cy="3478111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1" name="Triangle 40">
                <a:extLst>
                  <a:ext uri="{FF2B5EF4-FFF2-40B4-BE49-F238E27FC236}">
                    <a16:creationId xmlns:a16="http://schemas.microsoft.com/office/drawing/2014/main" id="{9A2E3947-37A5-57A1-69A3-41502CE6C092}"/>
                  </a:ext>
                </a:extLst>
              </p:cNvPr>
              <p:cNvSpPr/>
              <p:nvPr/>
            </p:nvSpPr>
            <p:spPr>
              <a:xfrm rot="16200000">
                <a:off x="8649701" y="567954"/>
                <a:ext cx="882663" cy="398035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2" name="Triangle 41">
                <a:extLst>
                  <a:ext uri="{FF2B5EF4-FFF2-40B4-BE49-F238E27FC236}">
                    <a16:creationId xmlns:a16="http://schemas.microsoft.com/office/drawing/2014/main" id="{242C0887-700D-8048-797C-F1468090DAAA}"/>
                  </a:ext>
                </a:extLst>
              </p:cNvPr>
              <p:cNvSpPr/>
              <p:nvPr/>
            </p:nvSpPr>
            <p:spPr>
              <a:xfrm rot="5400000" flipH="1">
                <a:off x="5243174" y="567954"/>
                <a:ext cx="882663" cy="398035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21E694C5-5617-878A-3C88-8B0F1C16AE8D}"/>
                </a:ext>
              </a:extLst>
            </p:cNvPr>
            <p:cNvSpPr txBox="1"/>
            <p:nvPr/>
          </p:nvSpPr>
          <p:spPr>
            <a:xfrm>
              <a:off x="6307682" y="1619291"/>
              <a:ext cx="3008492" cy="532094"/>
            </a:xfrm>
            <a:prstGeom prst="roundRect">
              <a:avLst/>
            </a:prstGeom>
            <a:noFill/>
            <a:ln>
              <a:noFil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b="1" spc="100" dirty="0">
                  <a:solidFill>
                    <a:prstClr val="white"/>
                  </a:solidFill>
                  <a:latin typeface="Ink Free" panose="03080402000500000000" pitchFamily="66" charset="0"/>
                  <a:cs typeface="Arial" panose="020B0604020202020204" pitchFamily="34" charset="0"/>
                </a:rPr>
                <a:t>Seminar </a:t>
              </a:r>
              <a:r>
                <a:rPr lang="en-US" sz="2000" b="1" i="1" spc="100" dirty="0">
                  <a:solidFill>
                    <a:prstClr val="white"/>
                  </a:solidFill>
                  <a:latin typeface="Aptos" panose="020B0004020202020204" pitchFamily="34" charset="0"/>
                  <a:cs typeface="Arial" panose="020B0604020202020204" pitchFamily="34" charset="0"/>
                </a:rPr>
                <a:t>START</a:t>
              </a:r>
              <a:endParaRPr kumimoji="0" lang="en-US" b="1" i="1" u="none" strike="noStrike" kern="1200" cap="none" spc="1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3665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50fc2d3-a4da-4833-807e-532a7c27032f">
      <Terms xmlns="http://schemas.microsoft.com/office/infopath/2007/PartnerControls"/>
    </lcf76f155ced4ddcb4097134ff3c332f>
    <TaxCatchAll xmlns="896ac175-3b42-43cd-8614-4f2313477989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EFB7A0301D0D47AC1265C617BE30F7" ma:contentTypeVersion="18" ma:contentTypeDescription="Create a new document." ma:contentTypeScope="" ma:versionID="44f9273e0071d241e03901b6b32258c1">
  <xsd:schema xmlns:xsd="http://www.w3.org/2001/XMLSchema" xmlns:xs="http://www.w3.org/2001/XMLSchema" xmlns:p="http://schemas.microsoft.com/office/2006/metadata/properties" xmlns:ns2="950fc2d3-a4da-4833-807e-532a7c27032f" xmlns:ns3="896ac175-3b42-43cd-8614-4f2313477989" targetNamespace="http://schemas.microsoft.com/office/2006/metadata/properties" ma:root="true" ma:fieldsID="74458ec4e63fb45e34706ca72c3f6b28" ns2:_="" ns3:_="">
    <xsd:import namespace="950fc2d3-a4da-4833-807e-532a7c27032f"/>
    <xsd:import namespace="896ac175-3b42-43cd-8614-4f23134779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0fc2d3-a4da-4833-807e-532a7c2703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b434354-605c-4a24-9fd5-b21458dd13e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6ac175-3b42-43cd-8614-4f231347798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d7a7f73-f4d3-46b0-b9fb-00befc8ff6ca}" ma:internalName="TaxCatchAll" ma:showField="CatchAllData" ma:web="896ac175-3b42-43cd-8614-4f231347798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87B8D34-D93E-416E-9235-904BAD0185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F154FD-919E-465A-904A-5144D69E442A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terms/"/>
    <ds:schemaRef ds:uri="950fc2d3-a4da-4833-807e-532a7c27032f"/>
    <ds:schemaRef ds:uri="http://www.w3.org/XML/1998/namespace"/>
    <ds:schemaRef ds:uri="http://schemas.openxmlformats.org/package/2006/metadata/core-properties"/>
    <ds:schemaRef ds:uri="896ac175-3b42-43cd-8614-4f2313477989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263E5923-D4C3-4190-82C5-F5B93FD9D08A}">
  <ds:schemaRefs>
    <ds:schemaRef ds:uri="896ac175-3b42-43cd-8614-4f2313477989"/>
    <ds:schemaRef ds:uri="950fc2d3-a4da-4833-807e-532a7c27032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5639</TotalTime>
  <Words>438</Words>
  <Application>Microsoft Macintosh PowerPoint</Application>
  <PresentationFormat>Widescreen</PresentationFormat>
  <Paragraphs>60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Ink Free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Gherman, Whitney</dc:creator>
  <cp:lastModifiedBy>Gherman, Whitney</cp:lastModifiedBy>
  <cp:revision>39</cp:revision>
  <dcterms:created xsi:type="dcterms:W3CDTF">2024-07-25T19:27:50Z</dcterms:created>
  <dcterms:modified xsi:type="dcterms:W3CDTF">2024-08-28T12:44:44Z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0x010100B8EFB7A0301D0D47AC1265C617BE30F7</vt:lpwstr>
  </property>
  <property fmtid="{D5CDD505-2E9C-101B-9397-08002B2CF9AE}" pid="3" name="MediaServiceImageTags">
    <vt:lpwstr/>
  </property>
</Properties>
</file>