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34.jpg" ContentType="image/png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667" r:id="rId4"/>
    <p:sldMasterId id="2147488682" r:id="rId5"/>
    <p:sldMasterId id="2147488697" r:id="rId6"/>
    <p:sldMasterId id="2147488710" r:id="rId7"/>
    <p:sldMasterId id="2147488725" r:id="rId8"/>
  </p:sldMasterIdLst>
  <p:notesMasterIdLst>
    <p:notesMasterId r:id="rId53"/>
  </p:notesMasterIdLst>
  <p:handoutMasterIdLst>
    <p:handoutMasterId r:id="rId54"/>
  </p:handoutMasterIdLst>
  <p:sldIdLst>
    <p:sldId id="966" r:id="rId9"/>
    <p:sldId id="967" r:id="rId10"/>
    <p:sldId id="968" r:id="rId11"/>
    <p:sldId id="969" r:id="rId12"/>
    <p:sldId id="970" r:id="rId13"/>
    <p:sldId id="971" r:id="rId14"/>
    <p:sldId id="972" r:id="rId15"/>
    <p:sldId id="973" r:id="rId16"/>
    <p:sldId id="974" r:id="rId17"/>
    <p:sldId id="975" r:id="rId18"/>
    <p:sldId id="675" r:id="rId19"/>
    <p:sldId id="976" r:id="rId20"/>
    <p:sldId id="977" r:id="rId21"/>
    <p:sldId id="978" r:id="rId22"/>
    <p:sldId id="979" r:id="rId23"/>
    <p:sldId id="980" r:id="rId24"/>
    <p:sldId id="981" r:id="rId25"/>
    <p:sldId id="982" r:id="rId26"/>
    <p:sldId id="983" r:id="rId27"/>
    <p:sldId id="984" r:id="rId28"/>
    <p:sldId id="985" r:id="rId29"/>
    <p:sldId id="986" r:id="rId30"/>
    <p:sldId id="987" r:id="rId31"/>
    <p:sldId id="988" r:id="rId32"/>
    <p:sldId id="989" r:id="rId33"/>
    <p:sldId id="990" r:id="rId34"/>
    <p:sldId id="991" r:id="rId35"/>
    <p:sldId id="992" r:id="rId36"/>
    <p:sldId id="993" r:id="rId37"/>
    <p:sldId id="994" r:id="rId38"/>
    <p:sldId id="995" r:id="rId39"/>
    <p:sldId id="996" r:id="rId40"/>
    <p:sldId id="997" r:id="rId41"/>
    <p:sldId id="511" r:id="rId42"/>
    <p:sldId id="1009" r:id="rId43"/>
    <p:sldId id="998" r:id="rId44"/>
    <p:sldId id="999" r:id="rId45"/>
    <p:sldId id="1000" r:id="rId46"/>
    <p:sldId id="1001" r:id="rId47"/>
    <p:sldId id="1002" r:id="rId48"/>
    <p:sldId id="1003" r:id="rId49"/>
    <p:sldId id="1004" r:id="rId50"/>
    <p:sldId id="1008" r:id="rId51"/>
    <p:sldId id="358" r:id="rId5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ce Epste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3366"/>
    <a:srgbClr val="008080"/>
    <a:srgbClr val="9933FF"/>
    <a:srgbClr val="FFFF00"/>
    <a:srgbClr val="FFCC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81669" autoAdjust="0"/>
  </p:normalViewPr>
  <p:slideViewPr>
    <p:cSldViewPr>
      <p:cViewPr varScale="1">
        <p:scale>
          <a:sx n="89" d="100"/>
          <a:sy n="89" d="100"/>
        </p:scale>
        <p:origin x="21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680"/>
    </p:cViewPr>
  </p:sorterViewPr>
  <p:notesViewPr>
    <p:cSldViewPr>
      <p:cViewPr varScale="1">
        <p:scale>
          <a:sx n="35" d="100"/>
          <a:sy n="35" d="100"/>
        </p:scale>
        <p:origin x="-162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0A6312FD-79F8-4D75-90A4-BEA920606D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919F38FA-88A9-41D5-B3A7-EE51DF14DA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433AE4C1-408A-43B6-B19C-84065FDF68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58E9E7C1-E051-4B45-A5C5-A44AB3CFC5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B2B243D-E12A-4705-9934-5950118F32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BB25EACF-24D2-4B5B-A9F1-C5FDA1E6C4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C53971F9-1723-4634-AAD0-66405950A0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4"/>
            <a:ext cx="303784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09E03D8-C52A-4639-80ED-B4C97B34C1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96043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3477" name="Rectangle 5">
            <a:extLst>
              <a:ext uri="{FF2B5EF4-FFF2-40B4-BE49-F238E27FC236}">
                <a16:creationId xmlns:a16="http://schemas.microsoft.com/office/drawing/2014/main" id="{8DBA595C-71BB-4E46-98DC-0ED9C341CB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76" y="4802191"/>
            <a:ext cx="5609942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3478" name="Rectangle 6">
            <a:extLst>
              <a:ext uri="{FF2B5EF4-FFF2-40B4-BE49-F238E27FC236}">
                <a16:creationId xmlns:a16="http://schemas.microsoft.com/office/drawing/2014/main" id="{43924F39-469A-4346-AFAE-7A4D3CA767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3479" name="Rectangle 7">
            <a:extLst>
              <a:ext uri="{FF2B5EF4-FFF2-40B4-BE49-F238E27FC236}">
                <a16:creationId xmlns:a16="http://schemas.microsoft.com/office/drawing/2014/main" id="{63E37234-28CC-4B62-991E-99E378A09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8" rIns="91138" bIns="455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A3A18F-9D1C-4420-AED0-4971F19125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E7AB701-0C8C-4CBE-BE61-9BF297922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D502BECB-B435-4366-890E-44AFD64CCF33}" type="slidenum">
              <a:rPr lang="en-US" altLang="en-US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6A751A3-910F-4AD3-900F-3B707A03E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AA4C90D-9F2D-4460-851F-218B5D3A9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54E5123-E7CE-4C6E-8E73-49B6CDB0B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F72BE5D0-D69B-4CCB-96E7-D166370C5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67E4AD69-3974-45D8-B743-6FC3CFB06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7475" indent="-2674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363" indent="-2126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4420" indent="-2126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6042" indent="-21268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86429" indent="-212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6817" indent="-212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7205" indent="-212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37593" indent="-2126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6D794BF7-0401-4535-93C5-6458D580843F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AFC6079-BF43-40CA-83FC-352D99EDB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3731" indent="-265854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309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3186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9500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9888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0275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0663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1051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58EA366-A12D-4730-8197-D04CB785D3F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72E9B1A-0627-41FA-B2A8-9BE4D1077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8150" y="877888"/>
            <a:ext cx="5851525" cy="4387850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4225FF1-982E-4504-9967-96D769A84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65" y="5558308"/>
            <a:ext cx="3976986" cy="5269484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3FCB194-E91D-46F7-B3D3-1B52EEBB8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3731" indent="-265854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309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3186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9500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9888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0275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0663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1051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99A82F3-D0F6-46E6-99BA-5343B9CB1FB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CA9ED1C-4A00-4E41-8E10-C9A842E83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8150" y="877888"/>
            <a:ext cx="5851525" cy="438785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E551CE3-3D42-4C62-B27E-49B3E9156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65" y="5558308"/>
            <a:ext cx="3976986" cy="5269484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1F13E4B5-0B13-4698-8E99-CDE7B6063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3731" indent="-265854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309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3186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9500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9888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0275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0663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1051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6E906C3-44C5-47E0-894E-497F223474F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9FAA738-438F-4E1D-860E-575DCBE3F6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8150" y="877888"/>
            <a:ext cx="5851525" cy="438785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2A399C2-48E8-451F-96D6-AD141CC61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65" y="5558308"/>
            <a:ext cx="3976986" cy="5269484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F2F65E3-6CB5-40D9-9658-E305FC3E9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3731" indent="-265854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309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3186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59500" indent="-211120" defTabSz="87262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9888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0275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0663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1051" indent="-211120" defTabSz="8726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9D9F682-B51E-4045-9E44-23751DF5181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E83B98F-7DF0-40EB-848D-E96A6BFC5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38150" y="877888"/>
            <a:ext cx="5851525" cy="4387850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68A3B03-10F2-4651-AE1B-2DEA56929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65" y="5558308"/>
            <a:ext cx="3976986" cy="5269484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FFAA4CE-0181-4E96-8E54-21C762E66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189" indent="-2783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1278" indent="-22050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2050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2050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2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2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2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2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A5070503-6E10-4084-BD1D-708B90EC0A69}" type="slidenum">
              <a:rPr lang="en-US" altLang="en-US" sz="1100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25</a:t>
            </a:fld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97799F0-F2AE-46D2-9D49-43FD8150D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90538" y="911225"/>
            <a:ext cx="6084888" cy="4564063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16EC8C5-667B-4CCA-95BC-2E86F54D9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905" y="5780642"/>
            <a:ext cx="4082485" cy="5475194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093CFA00-74BC-4667-BEC4-9D00D7C8E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6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4721" indent="-290875" defTabSz="9476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0704" indent="-231449" defTabSz="9476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2986" indent="-231449" defTabSz="9476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8395" indent="-231449" defTabSz="9476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783" indent="-231449" defTabSz="9476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9171" indent="-231449" defTabSz="9476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9558" indent="-231449" defTabSz="9476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9946" indent="-231449" defTabSz="9476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7175CA3-2F44-47D9-B05D-4F28B735FE4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722664A-A7C6-4489-9FDF-D8FD011FF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11163" y="941388"/>
            <a:ext cx="6283326" cy="4713287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360B937-272C-4805-96C4-33310CE3D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466" y="5969728"/>
            <a:ext cx="4369350" cy="5655968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85DCAEDF-4588-4EB2-94FA-2D13A4F08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4DDE0D78-F96A-4AA5-8970-8EED95395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6EB53FCD-E63D-4B65-89A5-2710533D5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9040" indent="-26898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592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5984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760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87994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8381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8769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39157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E642AA06-74DB-4F3B-A822-676A4754B592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92A5347-0DED-456F-B0E9-7A7E92F2D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3EE8633-EC5D-4D7E-9C6F-0C33FAAE4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44559878-1596-4B8B-B6F1-42DFCE0E3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9040" indent="-26898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592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5984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760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87994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8381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8769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39157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CA5D67EF-6E48-4A91-ADCF-8C087867DEA7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3A18F-9D1C-4420-AED0-4971F19125C6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448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8E7C6D2-D3E2-49AC-871D-262E89A92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7970DBC7-1A27-416E-9B4C-73CAB372452A}" type="slidenum">
              <a:rPr lang="en-US" altLang="en-US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2C4664C-9679-4C89-A7B2-992BC75A3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F7AFDFD-2139-4C56-9BF8-966285940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CA20F52-C147-4C3F-B020-ECB943CBB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670B701B-A3DF-4921-A747-EE911D54568A}" type="slidenum">
              <a:rPr lang="en-US" altLang="en-US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35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29C54F5-A287-4DF9-AFCF-2BC99A869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1013" y="911225"/>
            <a:ext cx="6084888" cy="4564063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3B2CAD7-B71D-41ED-AE55-DA5D9A56C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090" y="5780642"/>
            <a:ext cx="4096710" cy="5475194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219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FE1DBC7D-BCF6-4B44-B0C3-05FD8897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0DD48C5D-0A9D-468E-87F7-4426D28C1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735F31E1-4173-4A81-A2A2-46B9079F6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0317" indent="-2799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4406" indent="-2236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3229" indent="-2236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5181" indent="-2236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5569" indent="-223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957" indent="-223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6345" indent="-223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6732" indent="-223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1CF43B54-416C-4BA4-B14F-2A02DB4270CE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37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6D019383-25F6-45D9-843E-8CC84ECD1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13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 defTabSz="8913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842" indent="-215811" defTabSz="8913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57" indent="-215811" defTabSz="8913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8309" indent="-215811" defTabSz="89139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8697" indent="-215811" defTabSz="891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9085" indent="-215811" defTabSz="891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9472" indent="-215811" defTabSz="891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860" indent="-215811" defTabSz="8913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D5FD4CC3-7610-4431-BC3E-FF3BCA3568EA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38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78A9014-CCCF-44D5-A9ED-CE5C19942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EBEDDD8-F628-4AE7-9876-FA092B43A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664EE7A7-01C9-4049-AE9B-1C0F40947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D6EFA333-A9C2-41A0-81E4-5B33C24DA7E9}" type="slidenum">
              <a:rPr lang="en-US" altLang="en-US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39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6746E3C-4C4F-4CD9-BF3C-EA538A4E7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10C481D-678C-4264-B098-FCCAC03B6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364B315-441B-44C7-95D6-7CE937CF6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67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9369" indent="-272109" defTabSz="8867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 defTabSz="8867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 defTabSz="8867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5798" indent="-215811" defTabSz="88670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6186" indent="-215811" defTabSz="886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6574" indent="-215811" defTabSz="886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961" indent="-215811" defTabSz="886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7349" indent="-215811" defTabSz="8867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6C36852-6347-44F3-AD6D-931C8848C31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40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D3A955-A2D0-49F4-82D7-909C00DA3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3075" y="914400"/>
            <a:ext cx="6086475" cy="4564063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EC4EC67-2383-4F52-BBF1-8918D8D4F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460" y="5778564"/>
            <a:ext cx="4108564" cy="5475193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F85CA47-6E1C-4CAB-B09A-E9569A81E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F2D77A4-0B5F-4B88-B29A-1C362B25B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6688270-0B61-4DC9-8ABD-5F487F39C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0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7189" indent="-276801" defTabSz="8960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278" indent="-220503" defTabSz="8960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02" indent="-220503" defTabSz="8960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0489" indent="-220503" defTabSz="89608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0877" indent="-220503" defTabSz="8960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265" indent="-220503" defTabSz="8960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653" indent="-220503" defTabSz="8960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2040" indent="-220503" defTabSz="8960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4C29FD3-89AA-4DE1-BE37-35DE16700105}" type="slidenum">
              <a:rPr lang="en-US" altLang="en-US" sz="1300" i="1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en-US" sz="13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E4E0DA3F-C01F-49F4-BBCD-35FE1865B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3265227B-7A27-4440-837C-0042EC416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10A17AF8-962A-4564-9A6D-AA0E90622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9040" indent="-26898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592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5984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760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87994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8381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8769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39157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164BE807-30A2-4259-8ACA-8AE221213D88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42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6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2004" indent="-289232" defTabSz="9303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930" indent="-231387" defTabSz="93036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9703" indent="-231387" defTabSz="93036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2477" indent="-231387" defTabSz="93036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5247" indent="-231387" defTabSz="930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8020" indent="-231387" defTabSz="930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0792" indent="-231387" defTabSz="930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3564" indent="-231387" defTabSz="930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03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098A8-ACDF-45A4-A299-0715CFD4FC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03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147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0864" fontAlgn="auto">
              <a:spcBef>
                <a:spcPts val="0"/>
              </a:spcBef>
              <a:spcAft>
                <a:spcPts val="0"/>
              </a:spcAft>
              <a:defRPr/>
            </a:pPr>
            <a:fld id="{B768248C-E850-4EAF-AEC1-696BCA2F4FBD}" type="slidenum">
              <a: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defTabSz="910864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51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B96AA21-C033-44C0-BFD1-DA787A8D1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0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 defTabSz="8960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 defTabSz="8960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 defTabSz="8960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15811" defTabSz="89608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15811" defTabSz="896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15811" defTabSz="896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15811" defTabSz="896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15811" defTabSz="8960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358B59A6-8CCA-48AF-984A-33C18DB4565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FA9F5EF-874B-4B7D-A7F0-B25C4D534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D57A623-3955-4805-A37D-AF363F285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Critical role of district leadership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Purpose of the training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6131539-2183-4C16-BD21-E8FFE7AF5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A48A56C-DE5F-4315-BD10-EC2E26603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453327D-5F0D-4EC3-A316-E688FB47B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9040" indent="-26898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592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5984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760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87994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8381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8769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39157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0AA0B555-ED05-4300-9FA1-7D70E3FEE3CF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7AD3790-513A-4BBF-905A-41F192678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7475" indent="-2658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363" indent="-2111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04420" indent="-2111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7606" indent="-21112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7994" indent="-211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8381" indent="-211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8769" indent="-211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39157" indent="-211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5A2C1EBE-750E-4671-85BF-EBDBF00EB09A}" type="slidenum">
              <a:rPr lang="en-US" altLang="en-US" sz="1100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6</a:t>
            </a:fld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18FD738-2A98-4B23-9BE1-AF53CA164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509395F-F0B8-49B4-A3AC-07BE6A861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Shakespeare:  That which we call a rose by any other name would smell as sweet.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9096435-619A-445F-BCDC-04EBBC75B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441FEAE-B4FD-40AB-9D58-45A7D6818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3088A98-D915-43A1-BF14-7458F1E57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44" indent="-2783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9097" indent="-22206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612" indent="-22206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7692" indent="-22206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8080" indent="-222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8468" indent="-222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8855" indent="-222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9243" indent="-222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36325201-96D5-4AAF-9171-07A7C2DAD23B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88FF8F73-43E5-4845-90D3-8B6DCFF35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8987DC1-6D90-483D-B8FC-D2F41E7D4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423F489-5EDD-47FB-9C67-7667293E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9040" indent="-26898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592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05984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37606" indent="-21424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87994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8381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88769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39157" indent="-2142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00775">
              <a:defRPr/>
            </a:pPr>
            <a:fld id="{B1BC3446-A162-4EB7-A475-A6ACF2288360}" type="slidenum">
              <a:rPr lang="en-US" altLang="en-US">
                <a:solidFill>
                  <a:srgbClr val="000000"/>
                </a:solidFill>
              </a:rPr>
              <a:pPr defTabSz="900775"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83CCDB5-F52B-4F5F-8DF1-0FA8A271D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1594" indent="-2924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321" indent="-23301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0475" indent="-23301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09629" indent="-23301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0017" indent="-2330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0405" indent="-2330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0792" indent="-2330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180" indent="-2330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EEE8380F-E026-42FC-8FA9-FE957A6AF100}" type="slidenum">
              <a:rPr lang="en-US" altLang="en-US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77014F-B000-40B3-93D6-8BD0EF1E2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2275" y="941388"/>
            <a:ext cx="6284913" cy="471328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C3252DD-35E3-4D60-86F8-F34E1A146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096" y="5967650"/>
            <a:ext cx="4355125" cy="5658047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9CA20F52-C147-4C3F-B020-ECB943CBB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4061" indent="-2721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8151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102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8926" indent="-2158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9314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9701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0089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0477" indent="-215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00775">
              <a:spcBef>
                <a:spcPct val="0"/>
              </a:spcBef>
              <a:defRPr/>
            </a:pPr>
            <a:fld id="{670B701B-A3DF-4921-A747-EE911D54568A}" type="slidenum">
              <a:rPr lang="en-US" altLang="en-US">
                <a:solidFill>
                  <a:srgbClr val="000000"/>
                </a:solidFill>
              </a:rPr>
              <a:pPr defTabSz="900775">
                <a:spcBef>
                  <a:spcPct val="0"/>
                </a:spcBef>
                <a:defRPr/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29C54F5-A287-4DF9-AFCF-2BC99A869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81013" y="911225"/>
            <a:ext cx="6084888" cy="4564063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3B2CAD7-B71D-41ED-AE55-DA5D9A56C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2090" y="5780642"/>
            <a:ext cx="4096710" cy="5475194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CBED-3339-414D-AB36-E395CD084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96615-C421-4A5C-9B13-AB6A7F733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E6D5-34E2-4913-8BFA-5A6E8C6D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3AFF-7AC8-4077-8A01-27CA7069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BA5B8-8E2E-42F4-AEF9-906710E4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EBEF-6C84-4781-869C-2E0BB1FB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2D535-0252-4785-B858-D7F0FB00F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2640-E1A5-484F-9E6B-9E5DDF68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78B42-B217-4832-ACFB-6F617E9F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8A9C9-1B15-4E45-92D9-32299FB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E3437-50A1-4068-A59F-331587525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63856-F421-4280-91B8-AE8984BE2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4A22B-E7EA-4F92-AC86-6146FA43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3DAD8-3900-4C25-82CF-DB9667BB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A56C4-8D9B-4072-8C1F-D521559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600500" y="2720725"/>
            <a:ext cx="5857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00400" y="4243950"/>
            <a:ext cx="5857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>
                <a:solidFill>
                  <a:srgbClr val="8F7B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i="1">
                <a:solidFill>
                  <a:srgbClr val="8F7B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1800" i="1">
                <a:solidFill>
                  <a:srgbClr val="8F7B87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 rot="10800000">
            <a:off x="-15990" y="3911348"/>
            <a:ext cx="2476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710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931B61-9EB3-4168-8663-00688D674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69C6F-E683-477B-951C-700DD2433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9F9EFA-5E4E-4F3C-AEBA-7C72C5630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45B32-FCDD-4FB0-A296-2F3DC5F095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83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7BC33-AEBB-4641-9B14-9F3DCED18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F939D-024A-4EB3-BE63-A46CB4EA3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B7960-163E-4696-90CA-30EE03B27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A3222-6B2C-462C-BC83-AE9598892F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21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A8F15-B819-4FDE-BD37-07804E1D9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A77AC-87CB-4E6C-AB7A-AD5EEC3E7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7CA48C-DF08-457C-AFDF-2EFC457DF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EA095-2351-4FBA-80FC-652BB436F8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366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B90DF-CD29-4363-9AAD-B5AD055AD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361F8-29B3-4FC6-8BC9-DC3986DCB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15448-4B20-4A7C-9378-B6E40D7BA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3F38A-2075-4C59-BAEF-C3346EEE4C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795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E65624-68F1-4CB9-A8DC-976939521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A6DC8B-A237-48B0-82E5-401FF6BA6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E86B6C-D61B-49B8-BB78-9F664DC00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34F4B-DE22-49D0-A375-65A9317BE3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83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5A5333-2CFE-46F2-A6FF-501861598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0848F5-BC2C-4D8A-A2F4-47FB49F48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12D86A-C65B-4BBA-8E85-94B38F094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43225-2FBF-4B4E-9FC6-4CF7ED7294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485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5651F0-E5CD-4444-B214-07701DCFF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471D95-E841-4450-BFA9-B0679AC2D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02AE9E-7E66-413F-9D88-7B0FB3A59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EC4B0-73F6-43DD-AA8F-E13E72DE4B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46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640A-D341-4529-B7F4-BC34EDAF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42C9D-F6B5-4D0B-A4A6-3B452A68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D5CF-1D3D-4140-94B9-2B1CDDF4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F3D2-BBBD-4E8A-BD4E-5D5BCD47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74B72-F906-4598-B497-00FB699E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B3415-96CD-43E3-A6E4-B3D745F6A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01CA4-A485-45A2-A67C-4FCC290AA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E53BE-B326-4B24-A117-FCC9C1104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3BA54-05B7-4078-B48A-D5DCE6161B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35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70C289-42BE-4BB3-AC49-4C2D7C3F7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76257-8835-4047-9F00-4DA52212D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97799-A6B7-467E-A249-A47779380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63821-E865-49B2-86C1-38FEA474DF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266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6445D7-D92D-473E-9FA0-B5D787BC5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F09DD-08F8-4089-9A3D-45FB5A392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0C983B-B3F1-4685-A6BF-8D6BB2D52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DFFB9-0C61-4144-A5A0-0633F8E738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94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3C24F-2BE0-40F6-AB53-4C21335E5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6937C-0AD9-47BA-A382-61F054BEB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8F784-9424-4F1C-A4B0-A420427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0C09-875D-44FF-8FF6-E61AD313A6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288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32056-6FFE-41BF-9DA7-2A15872B2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1F950-A675-4023-B26B-3DCD43FDB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15CB8-E5F9-44B7-9E86-CF151636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ED170-177E-48B3-837C-4ABE02F53E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7726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300B9-2D47-48AF-9748-DA52C708F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E1B5D-2876-420C-B712-F25E7E61D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40705-6F28-4A7D-B040-5382FCA79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DB569-90AD-4CF3-BAA5-ABB45F299D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2191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FA4BC1-11B3-4ECF-ABC9-3FF61B468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EC90B-75BE-4447-A135-CDFE7DB23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1C757-300E-4DD7-B2A7-E29ABF1AF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FED43-A874-4B44-A91D-71AE244097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850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63B33A69-36F8-4304-8FE6-14DDF0494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8A731C7A-BD4D-42EE-B8AA-D46C67018AB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327A3688-A964-4ADB-BB9A-68B0C373F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0E0BC465-6039-4559-BE0A-88AE51A2A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6424031F-4CD5-4A18-8FF3-E56E7BAF0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3FA55849-0C17-45B2-9F7E-CEAAB2462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22CFC4B-CA24-44C3-B24D-E5D0DF942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C5E5D4E5-BD99-4090-9016-2015066D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A69A4F24-6111-49A7-B645-B64ADB29C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EC1F2684-8753-49C0-A160-04DB068D4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658AD333-0739-45C2-9157-F977F66A3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9A83BB81-92BB-4508-987D-495357AD2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D64C8431-8015-4BD7-806A-0D722F16D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3988987B-C305-43EC-895D-4BA762913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01E86ECA-F3B7-42CB-9DA0-82BBDC0C6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A8CE8C8B-781E-4A87-B902-A4AA94D7E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34EF5BBF-3956-4CF7-A677-4D3B91F2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F223F91-146D-4CD1-8391-3843FEF11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CFC97525-4A83-4B2B-822D-CC45D0B4C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4468F7A6-2279-43AA-B8A0-301DBCC39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E03F0AE3-103A-4E14-B97A-1B62F9BFB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9A65F192-88D2-4A27-9091-A34214F51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06D040ED-6CB4-4B5E-B401-4BA63E2AE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AA91FBAE-C6A7-4BAD-9D95-69C957DF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5B4655C9-27EC-4114-8384-DF5E1268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487A3FB9-DC04-4571-927B-90B37EAF5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5D5A7EC4-61C4-4DA5-9044-8C32E9944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886B08AF-5A10-43C5-9237-D62A3282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38B1D9A0-8EEC-4BC7-9BC0-3C9020A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2721B259-9572-4871-8AD1-6056E1151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C18BC271-68D8-4903-8E28-0A2EF1386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301EB6CC-EF22-4802-85EE-A6EC8DDDC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EBFEA4C1-E07F-45CA-9F0C-F7A625D34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E048611A-EC36-48C6-AF50-71B95D33E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3A9ABB89-B48E-4479-A7B0-2D9A7D945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8F3B4658-4DE4-4326-8BC9-66BE7F1B0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90EC10D1-C6FF-4E6D-B33D-4E091F6A0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ED848-1271-4F6E-9541-9B7B678566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567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4E70BA-07DE-4AC6-8367-CF541F41B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A94AF8-B84D-4058-AF80-446E3A8D6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9AF7FF0-A787-4B88-BB03-4B279AFCE8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86EE3-DCDD-46D1-BF24-D5FB62E953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500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F483A5-AD7A-465C-9CDC-F42901B15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B62D9A-27C4-454D-8B07-CC0D6CCC1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1A0901-B787-4DD5-A388-825B6299C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792BA-D008-444C-984F-40DA06090C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4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2784-26B3-4BC6-B02D-D111F231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3B0CF-227E-4EBA-BBC0-4CF8AD77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2C08-9254-4B87-9AB0-BDDB6FB6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21BC-BC81-4347-B36E-942CE4C3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9A61-F5A0-4F4B-B88A-E4AC9A74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41AF8-EC3B-4F25-840E-C3D436085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978198-CA5F-49B3-A794-A5BB6AF97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43BE0AF-E699-42BC-8735-36F325880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D4F08-ED13-4429-B756-030C9037A6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7513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3C14B0-02F6-4058-93AD-89F7844D4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72A0D9-2EE9-4D49-BEFA-43C444A7C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AB75405-0821-446E-BEE4-13FBB2D60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55F9-F970-4AE6-B029-3E000CE2C5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300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CD9C56-94F3-47A6-92F9-9E8233E03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87B309-89BD-4F62-B376-A2A4C67AA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176BE2B-DDEA-45A9-A59A-4B11AA5F1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642A7-5AD5-446C-BE7C-BC74657CFF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1187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B4FB9E0-35A8-419A-A623-DE667E1FA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9588795-0FE4-4F57-9818-D6BF48347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52CAD71-C052-44FD-A76D-C77FF16F7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E2CAF-F512-4FE2-B2E3-F815604634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837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F2554-5FC8-45A4-97C0-93D87F97B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47C527-CA89-467D-AA1A-A2BA4DFE9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59DD73-50A2-4015-9B55-D9F338583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E19D-C4B0-42A5-9449-AC43954520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4338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E21707-7444-4788-81E8-E46C714FA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E893E2-DE61-4FE6-8C52-D7C7DF8C6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61081A-11F9-4127-83A9-6C5BE109B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59D3-ABE4-4967-8F39-9947653447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371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694E1B-2742-409C-9894-F33CFCF96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3D1F52-EFAA-41DC-9283-0607665BB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E3FA126-423D-4A12-BE80-EDD8D72D79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2EA3-CA16-41C4-900F-9809D614D1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888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A45940-C7A4-46BA-9CDF-F330FC92A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EE887E-6F6B-4285-BCDF-7460CDC3A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384C18-D5D0-49F3-855E-9E96F3537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A094-C2B0-427B-8E44-FFBB0AB1FA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0191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14060-64B3-46E8-8250-8548A350C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9B931-7A49-4C8F-B02A-2F11C91C0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C7FEA47-2CA3-4F98-AF22-6243D9CC1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9C229-4C93-4495-8259-D3ABF793A1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575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C253A-8D0A-4EFE-B01F-EBBBD01B8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9682A-6A69-45A0-9A56-DA653DBEC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98FC09-277A-4763-935B-7F96CBEEE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6F26C3-48D2-4979-BF7B-E57C2A1F23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009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03F8-1153-476C-85DE-122F9623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980FC-6FB4-4F0B-9BD9-5DA52D693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AE5FF-B0AF-4507-90BD-2CB56E55C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2CEBC-483D-4163-B29A-00FC3597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DB577-EFDD-4C79-96BA-EB544F0D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EBFAB-4B75-4FD0-BCFE-5FB7215B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80701-7B1A-4B86-9E0C-C01F1E9A5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359F1-0CBD-423F-8E99-437864BEE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C18A0-B712-42C5-AB4D-1761A9850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ADBD4F-F61C-4282-8019-35C7E12506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8107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60C7F-0A55-45B7-852E-4955D624E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A6903-BDED-4000-883C-55A9631FA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AB382-59D5-4C1B-AD94-86A68FCD8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C5DEDAB-FC09-4510-B4CA-DDF0390F56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113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51D82-E602-4638-8832-DD20AA6A8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2B7E-0E8A-4808-AC9C-2A283DF2C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DC85-0551-47D8-851D-D40318938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7115A8-E0DE-491D-ACAE-982C283EE0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964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55A893-050D-4F29-BCFD-1AEDA5F16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7876BE-5E80-4D52-92C5-16818D90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2C715A-6C19-48DC-8A27-567F298A1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6DB16C-1D87-47B8-B1D9-026922E351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348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11DE36-DD2E-427E-93BA-48EF3DC5B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78F1A-23F3-4F5E-9E51-AE8703FD0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DAFD45-FE5B-48A8-88AC-D60ED3501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A3C7C45-7D9E-4D0E-A2CC-D1A15AFB40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1944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1CE2A0-EF7A-4844-A58E-47FF79879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DF7D96-62D0-4154-8853-3227B7246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5D8523-8A45-4074-B270-FB01537AB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21A0F3-97CC-4CB1-8A1F-1D6F0ACA8F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355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B677-04F0-4AD9-B070-07961519A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89DBC-E198-41D1-927C-8E99F5017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F17B8-2B5E-47A8-A9CE-8EE649C39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ED80988-779B-4BBE-83DA-04EC8CBFD78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270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1EFC1-09A5-4A69-8B32-8D26AA114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CC83-FF88-4C88-95BF-E8DB8824D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330C7-04C3-4FBF-9C12-02A6A3CA7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FB44638-6B73-470C-95B3-77408D42B9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382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F48C3-83E3-4438-95F1-633E85FA2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2C05F7-3BA3-48C2-8BC6-5A7DBDC74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7E656-F693-436C-A7E0-E921F46C0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64C07B-2F9C-431C-827A-BE4AE4F6B7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9445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E38CBB-700F-4098-847F-7450F10DE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C9641-FC90-486A-8D02-91013C297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20EC5-B72B-44DF-84D0-7868DDD3F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7196A1-D716-458B-80E4-8F783502F6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1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0DA9-FC4C-4E19-8263-013CF941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41C74-0303-4E35-A922-F38163CA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DD494-C9AB-426F-85AA-3E92D46B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56A97-DF79-42A0-8235-4F0A93524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714B8-44D9-4948-91A8-BBAE6F323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20EE6-D1DE-44BD-9C90-BBFBEF87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8D3DA-CCA9-40D4-AF61-27738D27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3E57F-43D9-4E3C-A1E4-F8304F38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FFC76-D95D-4278-B323-B77A2B463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0152C-AA1F-4370-A3A8-8A5043909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ECDB-4ED6-4F46-A787-60A1BF122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453E706-FF0C-4CF9-987E-8C47130453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008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AF2C8-6D74-4CF9-A5C2-2F04325EC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2BFC8-849E-44D4-9A1F-F43A96A5A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C995-742A-4FB8-858F-5006BDEC2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6C1727-6BDF-4D5E-AFDB-7A3149D9AA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2006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D0AFCC-001D-4C9C-BE30-9155839BE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02D8C-B654-4904-921C-B16D1F39A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A9FAE-6227-4CB1-B919-BD19C86E3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461CE9-8AC4-4273-B32E-66CDD5CE0E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905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3A47E6-5070-4AE5-901C-89FBE80BD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13C35-15D9-4752-94A6-48E60BF92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8E02C-5EB6-45C4-BE27-C3A9211C3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C08CD-97E6-43C9-B008-91B3D36D39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669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EC15BE-EDF8-4FA6-B8E2-E70FCC0DA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A414E1-44C9-4133-BB7C-4722903FE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A86B35-6D69-4925-A316-F9321471C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7C46-0504-4FA3-8C98-F93B827E7F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390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561008-4AD0-4EF7-95AB-1796B3ACE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EF0E59-C515-432D-A0BE-3E197E9A1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E78E7-634C-4984-93EE-C381FB521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FA385-4F0D-46FB-89B8-E3DE9E3262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003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94A2F-4BD3-4DCA-9AD5-8461FCAF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8FE1D-0683-4762-9BC1-70831B3D1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41B02-5B12-48FB-9EF9-6353A7331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DB96B-C1B8-43E4-84A1-475DCF9B09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50456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890C5B-01BA-4E45-A727-B14CDCEC3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E24976-7B67-4E4B-9583-D74F9259F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AEEA10-7623-42DF-B36C-96FF590E2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6BAB5-849C-42CA-83F7-7C71ECEDB6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1583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A3264A-2D45-416A-82BA-971674F45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60941A-81E4-4631-AF0D-F7634D3C2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3C333F-1DF3-4028-8493-B5332902C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BE841-9087-43F1-9FAA-F1AFB6B5E58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124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B0C73D-711B-4F03-A092-45C4AD4FC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A0DC4B-14A4-4151-9FF8-6802DF952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2394CC-8361-435B-8104-522C37A37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0D7AE-6FB8-4A6A-B60C-B48EDB6F1E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295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9B13-8041-4B79-8DA4-B339C2AF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1FC02-0882-46BA-93DE-629BE39B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E0C79-66A5-4642-AB9C-FF1264E3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902AA-2C29-45CF-B4A0-78F47472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A4D10F-C39E-44FA-AC39-13C8549A4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C74F0-F008-479C-9B09-D7AFABF3D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E64EE-32AC-4D16-80B3-CAF9F0EAE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ED3E4-14C4-4916-982A-08D5834AE4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816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450FC-78EF-4E1B-9397-A32F7A273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2A2E3-E7FD-42D4-8BA7-66E087B70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A959D-9533-44A5-9697-9EF7B9A7A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CC2C1-3B96-41EB-A402-F78E2C356B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265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A8AAA3-AF58-4599-9D12-9BC8A497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A41F8-2ED1-455D-8524-2E03DD0C9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A7E34-8076-4CB1-965E-522BD0367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77F5F-6C8D-4201-8943-507E2DA754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219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29DA2-3B7C-4E53-8DEA-2AAB7AD10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3CA8A-90E6-4115-86DC-9A46ED379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3F4C8-84A3-44A4-A401-47E0AA240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D8F81-14C2-4B4A-B7B8-920BB41C22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673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DCED3-0B68-44D0-A061-344CCB1DD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B0EDB-285C-4CE5-A306-C083CA01C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9069E2-FEB1-4111-9573-2EC7E4F1C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2F74E-B308-4432-A41C-515AB13276B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420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FBCA9-A4A8-4410-81EB-A124024AE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5489C-ABC2-4765-9848-7FA549454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4D9EA-B999-49D0-B370-942D560E1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5D324-A56D-4F9D-B20C-A1F33865CB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32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128C9F-ADFC-4B8E-A5F8-8162B3F71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52CB2-1C5A-40CB-B9CA-92DEBD14D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B774E-2611-4C35-9139-FC8C4D98E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1290-F836-4ED5-BB60-CFDB8F0E88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14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BCF08-59A5-4DDA-810E-C0D1F94A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F1E27-0265-48D5-9BD2-DA4B6A7E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67860-C35E-4845-B2FD-E4DEF3F8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3705-37C6-474B-A0DB-F7A26690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181E-521C-401E-86DE-8CDF2E96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AFF0D-5E8E-48F8-8401-17AA5907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392D5-9A5C-426B-8BBC-E9608AE6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DB9B7-ED47-4B56-94B0-9D574ECF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7F66-2FCA-4FF7-89F5-B5A0E2F7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58FE-0622-40EF-9247-9B18E6AA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C93BE-8DBC-4469-91EA-0FDDDF75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3A524-4D34-426C-90A0-B5BDED8B8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287FD-8E38-4FD4-AD46-CA8262EBD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95FF0-9458-4948-A45B-82E03D6B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91E88-A8F2-43FF-8A21-33921969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F536A-4126-4241-AB5B-6D9DDE7C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CB9D6-7147-4415-A976-FDEDE6894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1F17F-323D-439F-9E9B-2136E53D6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8D3E-0776-4CAF-91CD-F02E97D8F94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4E59-7818-42E0-A82C-EF827FF82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C4D31-9686-4D20-92D0-F7E008924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8F07-B95E-4CED-B269-CDEB18F67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68" r:id="rId1"/>
    <p:sldLayoutId id="2147488669" r:id="rId2"/>
    <p:sldLayoutId id="2147488670" r:id="rId3"/>
    <p:sldLayoutId id="2147488671" r:id="rId4"/>
    <p:sldLayoutId id="2147488672" r:id="rId5"/>
    <p:sldLayoutId id="2147488673" r:id="rId6"/>
    <p:sldLayoutId id="2147488674" r:id="rId7"/>
    <p:sldLayoutId id="2147488675" r:id="rId8"/>
    <p:sldLayoutId id="2147488676" r:id="rId9"/>
    <p:sldLayoutId id="2147488677" r:id="rId10"/>
    <p:sldLayoutId id="2147488678" r:id="rId11"/>
    <p:sldLayoutId id="2147488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41783E-0FEF-4901-83F5-4D12CEFF1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7DC7B7-DA5F-491C-A902-CAF8CD999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7F5C4BF7-FCFF-4CC4-AF28-4DEACA79AA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6EE82422-17AE-4DF7-BA54-4F5F6D162D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5CDE8C67-FAB9-4CCF-9390-44732482D5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6D25950-E2F7-41C8-947D-46BE32CB5F0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12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83" r:id="rId1"/>
    <p:sldLayoutId id="2147488684" r:id="rId2"/>
    <p:sldLayoutId id="2147488685" r:id="rId3"/>
    <p:sldLayoutId id="2147488686" r:id="rId4"/>
    <p:sldLayoutId id="2147488687" r:id="rId5"/>
    <p:sldLayoutId id="2147488688" r:id="rId6"/>
    <p:sldLayoutId id="2147488689" r:id="rId7"/>
    <p:sldLayoutId id="2147488690" r:id="rId8"/>
    <p:sldLayoutId id="2147488691" r:id="rId9"/>
    <p:sldLayoutId id="2147488692" r:id="rId10"/>
    <p:sldLayoutId id="2147488693" r:id="rId11"/>
    <p:sldLayoutId id="2147488694" r:id="rId12"/>
    <p:sldLayoutId id="2147488695" r:id="rId13"/>
    <p:sldLayoutId id="214748869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41543A8B-8D32-4430-A851-DE03C7386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81EC26-57F9-4E6B-A39C-9A3FCE1FC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270612-EE71-4D49-8818-6B47327A8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ACD99DF5-8DBC-49EC-8018-2A857CDEC7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6458BFA7-3331-4381-AA7D-00E030FD2D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700EC31D-7AC2-4E65-8105-E73C71166A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787A95B7-6E43-4CEE-816D-FFD8121AC864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1843CB31-70B3-4E52-B681-9E1E1DC7221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5FB01940-510E-4E1D-9370-D8F116F8C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63252178-E863-4D0C-903F-26BCE5D35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A59DBDAB-1841-476F-8257-B716DBFFF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9D6D7A3A-832A-4DDC-8CAC-1BB1820A7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B51A466F-62DE-4757-B8E8-5D4EB9C3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1FB6B082-F147-4528-BFA6-9EA145222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9B4D66E2-91F0-46C0-817A-76C296E27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A0B8655F-538D-4450-9841-18A1C59E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24F50A9F-DEA4-4391-9474-6EA44DDA9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215A6E9D-D3BB-4084-89AD-A8DAC467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0E3A1038-71BF-4297-AEAD-5A4835E3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AA4B666C-7A0B-47F8-9383-3BCC71C5F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25195688-5316-41E5-9F8B-360D09541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00160C24-F093-4FDC-94F5-7F86D6852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4177197E-C2C6-4453-8DAD-8DE06BA79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7C38DAE9-9C1E-419E-B471-9D0D5840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DC50970A-3366-498F-80B7-3567344A1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9DB26C06-A108-49AE-99F6-F3AC3D3B9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F9DBD305-18A1-4DC9-8D91-32C7E4D7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5BAC7BF-75E7-4B4A-97A9-753CE9FBF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1A139E7E-728E-4C62-B862-3D796623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F1DAA723-1E9D-4612-8C50-A345E6B2E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E2C01A09-B056-41D5-AECF-6B3C8EF96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280EB813-514F-4ED4-AFE0-46ECD8C8E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55CBE3C8-007D-4B84-BCC6-1F440E580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3E54FC7F-C877-48D8-9109-D68408A8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CB34BD67-3D42-40F2-B4EE-819E2BE4F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3EAFAF9C-7C3A-4BBD-A913-FCDC3496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86684535-2480-40C4-8940-9B88B3C51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5E4ED775-35DF-4CB9-98FD-42425CE83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CE4A28C7-06F8-40C0-9D75-B0A31C7C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dirty="0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25E872-B90C-4D58-8925-47C905EED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00BD636-C472-4AF9-A7DC-7F0393344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C7E07214-AC2A-4167-88A7-8B1F019E45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CF9BC55D-35DF-44ED-8C53-100FD3FF6B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895C2055-394C-4D74-9520-58380D30E7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E1EAC30C-0C68-433D-A42E-4607A24A0E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1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1" r:id="rId1"/>
    <p:sldLayoutId id="2147488712" r:id="rId2"/>
    <p:sldLayoutId id="2147488713" r:id="rId3"/>
    <p:sldLayoutId id="2147488714" r:id="rId4"/>
    <p:sldLayoutId id="2147488715" r:id="rId5"/>
    <p:sldLayoutId id="2147488716" r:id="rId6"/>
    <p:sldLayoutId id="2147488717" r:id="rId7"/>
    <p:sldLayoutId id="2147488718" r:id="rId8"/>
    <p:sldLayoutId id="2147488719" r:id="rId9"/>
    <p:sldLayoutId id="2147488720" r:id="rId10"/>
    <p:sldLayoutId id="2147488721" r:id="rId11"/>
    <p:sldLayoutId id="2147488722" r:id="rId12"/>
    <p:sldLayoutId id="2147488723" r:id="rId13"/>
    <p:sldLayoutId id="214748872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63D0D4-CC7F-4566-A790-1E95E826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F81F39-F344-4302-A47C-0DC6E7E1C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63F607F4-3EB8-4F54-A721-8BDD02A048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3301" name="Rectangle 5">
            <a:extLst>
              <a:ext uri="{FF2B5EF4-FFF2-40B4-BE49-F238E27FC236}">
                <a16:creationId xmlns:a16="http://schemas.microsoft.com/office/drawing/2014/main" id="{257A5AC1-ABC4-4EF9-B99D-F0FAA3C1FC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F632BBBE-F706-47BC-B6B5-89B56EAF43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CC90E-5D9F-4D8A-8149-BFCEA4989D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872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26" r:id="rId1"/>
    <p:sldLayoutId id="2147488727" r:id="rId2"/>
    <p:sldLayoutId id="2147488728" r:id="rId3"/>
    <p:sldLayoutId id="2147488729" r:id="rId4"/>
    <p:sldLayoutId id="2147488730" r:id="rId5"/>
    <p:sldLayoutId id="2147488731" r:id="rId6"/>
    <p:sldLayoutId id="2147488732" r:id="rId7"/>
    <p:sldLayoutId id="2147488733" r:id="rId8"/>
    <p:sldLayoutId id="2147488734" r:id="rId9"/>
    <p:sldLayoutId id="2147488735" r:id="rId10"/>
    <p:sldLayoutId id="2147488736" r:id="rId11"/>
    <p:sldLayoutId id="2147488737" r:id="rId12"/>
    <p:sldLayoutId id="2147488738" r:id="rId13"/>
    <p:sldLayoutId id="214748873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hipschool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witter.com/NNPS_JHU" TargetMode="External"/><Relationship Id="rId5" Type="http://schemas.openxmlformats.org/officeDocument/2006/relationships/hyperlink" Target="mailto:nnps@jhu.edu" TargetMode="External"/><Relationship Id="rId4" Type="http://schemas.openxmlformats.org/officeDocument/2006/relationships/hyperlink" Target="https://www.facebook.com/partnershipschools" TargetMode="External"/><Relationship Id="rId9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ew logo color">
            <a:extLst>
              <a:ext uri="{FF2B5EF4-FFF2-40B4-BE49-F238E27FC236}">
                <a16:creationId xmlns:a16="http://schemas.microsoft.com/office/drawing/2014/main" id="{8E8476AC-C417-4B2F-88E8-53BCF9D6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02"/>
          <a:stretch>
            <a:fillRect/>
          </a:stretch>
        </p:blipFill>
        <p:spPr bwMode="auto">
          <a:xfrm>
            <a:off x="762000" y="496888"/>
            <a:ext cx="7315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7">
            <a:extLst>
              <a:ext uri="{FF2B5EF4-FFF2-40B4-BE49-F238E27FC236}">
                <a16:creationId xmlns:a16="http://schemas.microsoft.com/office/drawing/2014/main" id="{69F49EFE-9757-4DFD-A253-A7FE3097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3205163"/>
            <a:ext cx="725646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25AA91E6-CA8B-4521-A4E2-08D94DC65F3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2000" y="2105025"/>
            <a:ext cx="823118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lang="en-US" altLang="en-US" b="1" dirty="0">
                <a:solidFill>
                  <a:srgbClr val="FF0000"/>
                </a:solidFill>
              </a:rPr>
              <a:t>ORKSHOP FOR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LEADERS FOR SCHOOL, FAMILY, AND COMMUITY PARTNERSHIPS  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09A785C3-D18B-410A-AFF5-BB860A32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05" y="3640767"/>
            <a:ext cx="72564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</a:t>
            </a:r>
            <a:r>
              <a:rPr lang="en-US" altLang="en-US" sz="2400" b="1" dirty="0">
                <a:solidFill>
                  <a:srgbClr val="000000"/>
                </a:solidFill>
              </a:rPr>
              <a:t>19 and April 21,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 State Family Engagement Center (OhSFEC)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Live-Online ZOOM Workshop  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8" name="Rectangle 10">
            <a:extLst>
              <a:ext uri="{FF2B5EF4-FFF2-40B4-BE49-F238E27FC236}">
                <a16:creationId xmlns:a16="http://schemas.microsoft.com/office/drawing/2014/main" id="{4E6CEBB1-0496-45F4-9141-D6721339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33963"/>
            <a:ext cx="8686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Facilitators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Joyce L. Epstein, Director, NNPS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Barbara J. Boone, Director, OhSFEC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Johns Hopkins University, 2021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05A324C-E2A2-4200-BDC3-F8572B124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38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rgbClr val="0000FF"/>
                </a:solidFill>
              </a:rPr>
              <a:t>District Leader’s </a:t>
            </a:r>
            <a:br>
              <a:rPr lang="en-US" altLang="en-US" sz="3000" b="1" dirty="0">
                <a:solidFill>
                  <a:srgbClr val="0000FF"/>
                </a:solidFill>
              </a:rPr>
            </a:br>
            <a:r>
              <a:rPr lang="en-US" altLang="en-US" sz="3000" b="1" dirty="0">
                <a:solidFill>
                  <a:srgbClr val="0000FF"/>
                </a:solidFill>
              </a:rPr>
              <a:t>Activities to Facilitate School ATPs </a:t>
            </a:r>
            <a:br>
              <a:rPr lang="en-US" altLang="en-US" sz="3000" b="1" dirty="0">
                <a:solidFill>
                  <a:srgbClr val="3333FF"/>
                </a:solidFill>
              </a:rPr>
            </a:br>
            <a:endParaRPr lang="en-US" altLang="en-US" sz="3000" b="1" dirty="0">
              <a:solidFill>
                <a:srgbClr val="0000FF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E84F819-2A1B-46D2-985B-17C3592F5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92964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ym typeface="Wingdings" panose="05000000000000000000" pitchFamily="2" charset="2"/>
              </a:rPr>
              <a:t> </a:t>
            </a:r>
            <a:r>
              <a:rPr lang="en-US" sz="2400" b="1" dirty="0"/>
              <a:t>Conduct the NNPS </a:t>
            </a:r>
            <a:r>
              <a:rPr lang="en-US" sz="2400" b="1" dirty="0">
                <a:solidFill>
                  <a:srgbClr val="FF0000"/>
                </a:solidFill>
              </a:rPr>
              <a:t>One-Day Workshop</a:t>
            </a:r>
            <a:r>
              <a:rPr lang="en-US" sz="2400" b="1" dirty="0"/>
              <a:t> for Action Teams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sz="2400" b="1" dirty="0"/>
              <a:t>     for Partnerships (ATPs). </a:t>
            </a:r>
            <a:endParaRPr lang="en-US" sz="1000" b="1" dirty="0"/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endParaRPr lang="en-US" sz="4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Make </a:t>
            </a:r>
            <a:r>
              <a:rPr lang="en-US" sz="2400" b="1" dirty="0">
                <a:solidFill>
                  <a:srgbClr val="FF0000"/>
                </a:solidFill>
              </a:rPr>
              <a:t>monthly or weekly contact</a:t>
            </a:r>
            <a:r>
              <a:rPr lang="en-US" sz="2400" b="1" dirty="0"/>
              <a:t> with school ATPs.  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sz="2400" b="1" dirty="0"/>
              <a:t>    Check in with ATP Chairs/Co-Chairs about planned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sz="2400" b="1" dirty="0"/>
              <a:t>    activities. 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" panose="05000000000000000000" pitchFamily="2" charset="2"/>
              <a:buChar char="q"/>
              <a:defRPr/>
            </a:pPr>
            <a:endParaRPr lang="en-US" sz="8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Hold </a:t>
            </a:r>
            <a:r>
              <a:rPr lang="en-US" sz="2400" b="1" dirty="0">
                <a:solidFill>
                  <a:srgbClr val="FF0000"/>
                </a:solidFill>
              </a:rPr>
              <a:t>quarterly cluster meetings</a:t>
            </a:r>
            <a:r>
              <a:rPr lang="en-US" sz="2400" b="1" dirty="0"/>
              <a:t> for ATP Chairs.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endParaRPr lang="en-US" sz="10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Schedule an annual </a:t>
            </a:r>
            <a:r>
              <a:rPr lang="en-US" sz="2400" b="1" dirty="0">
                <a:solidFill>
                  <a:srgbClr val="FF0000"/>
                </a:solidFill>
              </a:rPr>
              <a:t>meeting with each principal.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endParaRPr lang="en-US" sz="5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ym typeface="Wingdings" panose="05000000000000000000" pitchFamily="2" charset="2"/>
              </a:rPr>
              <a:t> </a:t>
            </a:r>
            <a:r>
              <a:rPr lang="en-US" sz="2400" b="1" dirty="0"/>
              <a:t>Convene </a:t>
            </a:r>
            <a:r>
              <a:rPr lang="en-US" sz="2400" b="1" dirty="0">
                <a:solidFill>
                  <a:srgbClr val="FF0000"/>
                </a:solidFill>
              </a:rPr>
              <a:t>end-of-year celebrations </a:t>
            </a:r>
            <a:r>
              <a:rPr lang="en-US" sz="2400" b="1" dirty="0"/>
              <a:t>for ATPs to share best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sz="2400" b="1" dirty="0"/>
              <a:t>    practices, discuss challenges, and write next plans.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defRPr/>
            </a:pPr>
            <a:endParaRPr lang="en-US" sz="8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Guide ATPs to </a:t>
            </a:r>
            <a:r>
              <a:rPr lang="en-US" sz="2400" b="1" dirty="0">
                <a:solidFill>
                  <a:srgbClr val="FF0000"/>
                </a:solidFill>
              </a:rPr>
              <a:t>evaluate </a:t>
            </a:r>
            <a:r>
              <a:rPr lang="en-US" sz="2400" b="1" dirty="0"/>
              <a:t>programs and progress.</a:t>
            </a:r>
            <a:endParaRPr lang="en-US" sz="1000" b="1" dirty="0"/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endParaRPr lang="en-US" sz="1000" b="1" dirty="0"/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Tx/>
              <a:buNone/>
              <a:defRPr/>
            </a:pPr>
            <a:r>
              <a:rPr lang="en-US" sz="2400" b="1" dirty="0">
                <a:sym typeface="Wingdings" panose="05000000000000000000" pitchFamily="2" charset="2"/>
              </a:rPr>
              <a:t> </a:t>
            </a:r>
            <a:r>
              <a:rPr lang="en-US" sz="2400" b="1" dirty="0">
                <a:solidFill>
                  <a:srgbClr val="FF0000"/>
                </a:solidFill>
              </a:rPr>
              <a:t>Facilitate schools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OTHER ways</a:t>
            </a:r>
            <a:r>
              <a:rPr lang="en-US" sz="2400" b="1" dirty="0"/>
              <a:t> to help them improve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Tx/>
              <a:buNone/>
              <a:defRPr/>
            </a:pPr>
            <a:r>
              <a:rPr lang="en-US" sz="2400" b="1" dirty="0"/>
              <a:t>    their partnership programs. </a:t>
            </a:r>
            <a:r>
              <a:rPr lang="en-US" sz="2400" b="1" dirty="0">
                <a:solidFill>
                  <a:srgbClr val="FF0000"/>
                </a:solidFill>
              </a:rPr>
              <a:t>(YOUR examples)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6476-40DB-4C2C-A21D-A0CA3AB4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253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FF"/>
                </a:solidFill>
                <a:latin typeface="+mn-lt"/>
              </a:rPr>
              <a:t>Zoom Room</a:t>
            </a:r>
            <a:br>
              <a:rPr lang="en-US" sz="3200" b="1" dirty="0">
                <a:solidFill>
                  <a:srgbClr val="0000FF"/>
                </a:solidFill>
                <a:latin typeface="+mn-lt"/>
              </a:rPr>
            </a:br>
            <a:r>
              <a:rPr lang="en-US" sz="3200" b="1" dirty="0">
                <a:solidFill>
                  <a:srgbClr val="0000FF"/>
                </a:solidFill>
                <a:latin typeface="+mn-lt"/>
              </a:rPr>
              <a:t>Activity 1 A and 1 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625A6-5187-4E10-BBD3-96F8620C4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" y="1143000"/>
            <a:ext cx="8839200" cy="3299365"/>
          </a:xfrm>
        </p:spPr>
        <p:txBody>
          <a:bodyPr>
            <a:sp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With Your ZOOM partners:</a:t>
            </a:r>
            <a:endParaRPr lang="en-US" altLang="en-US" sz="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800" b="1" dirty="0">
              <a:solidFill>
                <a:srgbClr val="0000FF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altLang="en-US" sz="2800" b="1" dirty="0"/>
              <a:t>Check list:  Quickly check the boxes in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800" b="1" dirty="0"/>
              <a:t>      Activity 1 A and 1 B to show: </a:t>
            </a:r>
            <a:endParaRPr lang="en-US" altLang="en-US" sz="800" b="1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br>
              <a:rPr lang="en-US" altLang="en-US" sz="800" b="1" dirty="0"/>
            </a:br>
            <a:r>
              <a:rPr lang="en-US" altLang="en-US" sz="2600" b="1" dirty="0"/>
              <a:t>Which activity do you do NOW?          Mark with a </a:t>
            </a:r>
            <a:r>
              <a:rPr lang="en-US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  </a:t>
            </a:r>
            <a:br>
              <a:rPr lang="en-US" altLang="en-US" sz="4400" b="1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altLang="en-US" sz="2600" b="1" dirty="0">
                <a:sym typeface="Wingdings" panose="05000000000000000000" pitchFamily="2" charset="2"/>
              </a:rPr>
              <a:t>Which activity would you like to do?  Mark with a</a:t>
            </a:r>
            <a:r>
              <a:rPr lang="en-US" altLang="en-US" sz="2600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en-US" altLang="en-US" sz="2600" b="1" dirty="0"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600" b="1" dirty="0">
                <a:sym typeface="Wingdings" panose="05000000000000000000" pitchFamily="2" charset="2"/>
              </a:rPr>
              <a:t>What </a:t>
            </a:r>
            <a:r>
              <a:rPr lang="en-US" altLang="en-US" sz="2600" b="1" u="sng" dirty="0">
                <a:sym typeface="Wingdings" panose="05000000000000000000" pitchFamily="2" charset="2"/>
              </a:rPr>
              <a:t>other activities </a:t>
            </a:r>
            <a:r>
              <a:rPr lang="en-US" altLang="en-US" sz="2600" b="1" dirty="0">
                <a:sym typeface="Wingdings" panose="05000000000000000000" pitchFamily="2" charset="2"/>
              </a:rPr>
              <a:t>do you conduct NOW as a </a:t>
            </a:r>
            <a:br>
              <a:rPr lang="en-US" altLang="en-US" sz="2600" b="1" dirty="0">
                <a:sym typeface="Wingdings" panose="05000000000000000000" pitchFamily="2" charset="2"/>
              </a:rPr>
            </a:br>
            <a:r>
              <a:rPr lang="en-US" altLang="en-US" sz="2600" b="1" dirty="0">
                <a:sym typeface="Wingdings" panose="05000000000000000000" pitchFamily="2" charset="2"/>
              </a:rPr>
              <a:t>       district leader for partnerships?</a:t>
            </a:r>
            <a:endParaRPr lang="en-US" altLang="en-US" sz="26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9DA9D33-FCF0-404A-B897-19F9142E1217}"/>
              </a:ext>
            </a:extLst>
          </p:cNvPr>
          <p:cNvSpPr txBox="1">
            <a:spLocks/>
          </p:cNvSpPr>
          <p:nvPr/>
        </p:nvSpPr>
        <p:spPr bwMode="auto">
          <a:xfrm>
            <a:off x="0" y="46482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2.  If you have time before returning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the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dirty="0">
                <a:solidFill>
                  <a:srgbClr val="0000FF"/>
                </a:solidFill>
                <a:latin typeface="Arial"/>
              </a:rPr>
              <a:t>     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 room</a:t>
            </a:r>
            <a:r>
              <a:rPr lang="en-US" altLang="en-US" sz="2800" b="1" kern="0" noProof="0" dirty="0">
                <a:solidFill>
                  <a:srgbClr val="0000FF"/>
                </a:solidFill>
                <a:latin typeface="Arial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 activities on 1A and 1B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dirty="0">
                <a:solidFill>
                  <a:srgbClr val="0000FF"/>
                </a:solidFill>
                <a:latin typeface="Arial"/>
              </a:rPr>
              <a:t>    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you want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improve as the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OhSFEC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dirty="0">
                <a:solidFill>
                  <a:srgbClr val="0000FF"/>
                </a:solidFill>
                <a:latin typeface="Arial"/>
              </a:rPr>
              <a:t>    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project proceeds.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rgbClr val="0000FF"/>
              </a:solidFill>
              <a:latin typeface="Arial"/>
            </a:endParaRPr>
          </a:p>
          <a:p>
            <a:pPr marL="0" lv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/>
              <a:t>       Your group will have 15 minutes for this activity.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>
            <a:extLst>
              <a:ext uri="{FF2B5EF4-FFF2-40B4-BE49-F238E27FC236}">
                <a16:creationId xmlns:a16="http://schemas.microsoft.com/office/drawing/2014/main" id="{CA3B6197-24F6-4B54-9113-7259C52A3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14538"/>
            <a:ext cx="8534400" cy="5867400"/>
          </a:xfrm>
        </p:spPr>
        <p:txBody>
          <a:bodyPr/>
          <a:lstStyle/>
          <a:p>
            <a:pPr eaLnBrk="1" hangingPunct="1">
              <a:defRPr/>
            </a:pPr>
            <a:endParaRPr lang="en-US" sz="400" dirty="0"/>
          </a:p>
          <a:p>
            <a:pPr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One FTE Facilitator</a:t>
            </a:r>
            <a:r>
              <a:rPr lang="en-US" sz="2400" b="1" dirty="0">
                <a:solidFill>
                  <a:srgbClr val="0000FF"/>
                </a:solidFill>
              </a:rPr>
              <a:t> can guide </a:t>
            </a:r>
            <a:r>
              <a:rPr lang="en-US" sz="2800" b="1" dirty="0">
                <a:solidFill>
                  <a:srgbClr val="0000FF"/>
                </a:solidFill>
              </a:rPr>
              <a:t>up to 30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None/>
              <a:defRPr/>
            </a:pPr>
            <a:r>
              <a:rPr lang="en-US" sz="2800" b="1" dirty="0">
                <a:solidFill>
                  <a:srgbClr val="0000FF"/>
                </a:solidFill>
              </a:rPr>
              <a:t>    </a:t>
            </a:r>
            <a:r>
              <a:rPr lang="en-US" sz="2400" b="1" dirty="0">
                <a:solidFill>
                  <a:srgbClr val="0000FF"/>
                </a:solidFill>
              </a:rPr>
              <a:t>school-based Action Teams for Partnerships (ATPs). </a:t>
            </a:r>
            <a:r>
              <a:rPr lang="en-US" sz="2400" b="1" dirty="0"/>
              <a:t> </a:t>
            </a:r>
            <a:endParaRPr lang="en-US" sz="6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600" b="1" dirty="0"/>
              <a:t>  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2400" b="1" dirty="0"/>
              <a:t>    Part-time Facilitators work with a </a:t>
            </a:r>
            <a:r>
              <a:rPr lang="en-US" sz="2400" b="1" u="sng" dirty="0"/>
              <a:t>proportional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2400" b="1" dirty="0"/>
              <a:t>    </a:t>
            </a:r>
            <a:r>
              <a:rPr lang="en-US" sz="2400" b="1" u="sng" dirty="0"/>
              <a:t>number</a:t>
            </a:r>
            <a:r>
              <a:rPr lang="en-US" sz="2400" b="1" dirty="0"/>
              <a:t> of school ATPs.</a:t>
            </a:r>
            <a:endParaRPr lang="en-US" sz="6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6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600" b="1" dirty="0"/>
              <a:t>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600" b="1" dirty="0"/>
          </a:p>
          <a:p>
            <a:pPr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400" b="1" dirty="0"/>
              <a:t>Write and implement an annual </a:t>
            </a:r>
            <a:r>
              <a:rPr lang="en-US" sz="2400" b="1" dirty="0">
                <a:solidFill>
                  <a:srgbClr val="FF0000"/>
                </a:solidFill>
              </a:rPr>
              <a:t>Leadership Plan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   for Partnerships</a:t>
            </a:r>
            <a:r>
              <a:rPr lang="en-US" sz="2400" b="1" dirty="0"/>
              <a:t>.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800" b="1" dirty="0"/>
              <a:t> </a:t>
            </a:r>
          </a:p>
          <a:p>
            <a:pPr marL="457200" lvl="1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800" b="1" dirty="0"/>
              <a:t>    </a:t>
            </a:r>
            <a:r>
              <a:rPr lang="en-US" sz="800" b="1" dirty="0">
                <a:solidFill>
                  <a:srgbClr val="FF0000"/>
                </a:solidFill>
              </a:rPr>
              <a:t> </a:t>
            </a:r>
          </a:p>
          <a:p>
            <a:pPr marL="457200" lvl="1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800" b="1" u="sng" dirty="0"/>
          </a:p>
          <a:p>
            <a:pPr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400" b="1" dirty="0"/>
              <a:t>Have a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budget</a:t>
            </a:r>
            <a:r>
              <a:rPr lang="en-US" sz="2400" b="1" dirty="0"/>
              <a:t> for staff (salaries and benefits)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r>
              <a:rPr lang="en-US" sz="2400" b="1" dirty="0"/>
              <a:t>    and program activities.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4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4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4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Tx/>
              <a:buNone/>
              <a:defRPr/>
            </a:pPr>
            <a:endParaRPr lang="en-US" sz="400" b="1" dirty="0"/>
          </a:p>
          <a:p>
            <a:pPr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 typeface="Arial" pitchFamily="34" charset="0"/>
              <a:buChar char="•"/>
              <a:defRPr/>
            </a:pPr>
            <a:endParaRPr lang="en-US" sz="400" b="1" dirty="0"/>
          </a:p>
          <a:p>
            <a:pPr eaLnBrk="1" hangingPunct="1">
              <a:lnSpc>
                <a:spcPct val="85000"/>
              </a:lnSpc>
              <a:spcBef>
                <a:spcPts val="0"/>
              </a:spcBef>
              <a:buClr>
                <a:srgbClr val="3333FF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</a:rPr>
              <a:t>EVALUATE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/>
              <a:t>the quality and progress of partnership programs each year.  NNPS helps you conduct annual evaluations—a unique member-benefit.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A31FBFF-EDE2-4239-857F-DD0628DB4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178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145D48A-95AA-4DC4-A88C-FF32EC44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2754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955A80E-BAAB-4A3F-8BA8-0284E7B9C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78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4710" name="Text Box 6">
            <a:extLst>
              <a:ext uri="{FF2B5EF4-FFF2-40B4-BE49-F238E27FC236}">
                <a16:creationId xmlns:a16="http://schemas.microsoft.com/office/drawing/2014/main" id="{DFEF3C87-6FEF-49F5-ACF5-E191D1DA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803275"/>
            <a:ext cx="7467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NNPS Expectations for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Leaders for Partnerships</a:t>
            </a:r>
          </a:p>
        </p:txBody>
      </p:sp>
      <p:pic>
        <p:nvPicPr>
          <p:cNvPr id="8" name="Picture 6" descr="MCBD19903_0000[1]">
            <a:extLst>
              <a:ext uri="{FF2B5EF4-FFF2-40B4-BE49-F238E27FC236}">
                <a16:creationId xmlns:a16="http://schemas.microsoft.com/office/drawing/2014/main" id="{0CD95F05-3BD9-4518-A058-92F8BE5B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3224">
            <a:off x="1270000" y="77788"/>
            <a:ext cx="19637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03A54EB-F44C-476D-B81E-1CD9B7534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Administrative Support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6D3E308C-BABF-45D3-B9AF-D5090F225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9367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Superintendent</a:t>
            </a:r>
          </a:p>
          <a:p>
            <a:pPr eaLnBrk="1" hangingPunct="1"/>
            <a:r>
              <a:rPr lang="en-US" altLang="en-US" b="1" dirty="0"/>
              <a:t>Other Administrators</a:t>
            </a:r>
          </a:p>
          <a:p>
            <a:pPr eaLnBrk="1" hangingPunct="1"/>
            <a:r>
              <a:rPr lang="en-US" altLang="en-US" b="1" dirty="0"/>
              <a:t>School Board</a:t>
            </a:r>
          </a:p>
          <a:p>
            <a:pPr eaLnBrk="1" hangingPunct="1"/>
            <a:r>
              <a:rPr lang="en-US" altLang="en-US" b="1" dirty="0"/>
              <a:t>Official Policy</a:t>
            </a:r>
          </a:p>
          <a:p>
            <a:pPr eaLnBrk="1" hangingPunct="1"/>
            <a:r>
              <a:rPr lang="en-US" altLang="en-US" b="1" dirty="0"/>
              <a:t>Building Principals</a:t>
            </a:r>
          </a:p>
          <a:p>
            <a:pPr eaLnBrk="1" hangingPunct="1"/>
            <a:r>
              <a:rPr lang="en-US" altLang="en-US" b="1" dirty="0"/>
              <a:t>Others?</a:t>
            </a:r>
          </a:p>
        </p:txBody>
      </p:sp>
      <p:pic>
        <p:nvPicPr>
          <p:cNvPr id="298172" name="Picture 188" descr="MCj02504690000[1]">
            <a:extLst>
              <a:ext uri="{FF2B5EF4-FFF2-40B4-BE49-F238E27FC236}">
                <a16:creationId xmlns:a16="http://schemas.microsoft.com/office/drawing/2014/main" id="{6E8F4D14-891A-4E6F-96C7-9E274BFF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270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173" name="Text Box 189">
            <a:extLst>
              <a:ext uri="{FF2B5EF4-FFF2-40B4-BE49-F238E27FC236}">
                <a16:creationId xmlns:a16="http://schemas.microsoft.com/office/drawing/2014/main" id="{91FBF7B1-0CAE-447A-A343-FEAC99EC4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90600"/>
            <a:ext cx="8915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 for Partnership do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and better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support from: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 autoUpdateAnimBg="0"/>
      <p:bldP spid="298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FF165116-78D8-4ADE-B350-A76A93CFD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Collegial Support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D4FC7F17-F549-4FE9-9983-9E395DC756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981200"/>
            <a:ext cx="533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Title I – Federal Programs</a:t>
            </a:r>
          </a:p>
          <a:p>
            <a:pPr eaLnBrk="1" hangingPunct="1">
              <a:defRPr/>
            </a:pPr>
            <a:r>
              <a:rPr lang="en-US" sz="2400" b="1" dirty="0"/>
              <a:t>Curriculum &amp; Instruction</a:t>
            </a:r>
          </a:p>
          <a:p>
            <a:pPr eaLnBrk="1" hangingPunct="1">
              <a:defRPr/>
            </a:pPr>
            <a:r>
              <a:rPr lang="en-US" sz="2400" b="1" dirty="0"/>
              <a:t>ESOL/Bilingual</a:t>
            </a:r>
          </a:p>
          <a:p>
            <a:pPr eaLnBrk="1" hangingPunct="1">
              <a:defRPr/>
            </a:pPr>
            <a:r>
              <a:rPr lang="en-US" sz="2400" b="1" dirty="0"/>
              <a:t>Special Education</a:t>
            </a:r>
          </a:p>
          <a:p>
            <a:pPr eaLnBrk="1" hangingPunct="1">
              <a:defRPr/>
            </a:pPr>
            <a:r>
              <a:rPr lang="en-US" sz="2400" b="1" dirty="0"/>
              <a:t>Social</a:t>
            </a:r>
            <a:r>
              <a:rPr lang="en-US" sz="1400" b="1" dirty="0"/>
              <a:t> </a:t>
            </a:r>
            <a:r>
              <a:rPr lang="en-US" sz="2400" b="1" dirty="0"/>
              <a:t>Work</a:t>
            </a:r>
            <a:r>
              <a:rPr lang="en-US" sz="1000" b="1" dirty="0"/>
              <a:t> </a:t>
            </a:r>
            <a:r>
              <a:rPr lang="en-US" sz="2400" b="1" dirty="0"/>
              <a:t>/</a:t>
            </a:r>
            <a:r>
              <a:rPr lang="en-US" sz="1000" b="1" dirty="0"/>
              <a:t> </a:t>
            </a:r>
            <a:r>
              <a:rPr lang="en-US" sz="2400" b="1" dirty="0"/>
              <a:t>School Psychology</a:t>
            </a:r>
          </a:p>
          <a:p>
            <a:pPr eaLnBrk="1" hangingPunct="1">
              <a:defRPr/>
            </a:pPr>
            <a:r>
              <a:rPr lang="en-US" sz="2400" b="1" dirty="0"/>
              <a:t>Student Services</a:t>
            </a:r>
          </a:p>
          <a:p>
            <a:pPr eaLnBrk="1" hangingPunct="1">
              <a:buFontTx/>
              <a:buNone/>
              <a:defRPr/>
            </a:pPr>
            <a:endParaRPr lang="en-US" sz="200" b="1" dirty="0"/>
          </a:p>
          <a:p>
            <a:pPr eaLnBrk="1" hangingPunct="1">
              <a:buFontTx/>
              <a:buNone/>
              <a:defRPr/>
            </a:pPr>
            <a:endParaRPr lang="en-US" sz="200" b="1" dirty="0"/>
          </a:p>
          <a:p>
            <a:pPr eaLnBrk="1" hangingPunct="1">
              <a:defRPr/>
            </a:pPr>
            <a:r>
              <a:rPr lang="en-US" sz="2400" b="1" dirty="0"/>
              <a:t>Research/Evaluation</a:t>
            </a:r>
          </a:p>
          <a:p>
            <a:pPr eaLnBrk="1" hangingPunct="1">
              <a:defRPr/>
            </a:pPr>
            <a:r>
              <a:rPr lang="en-US" sz="2400" b="1" dirty="0"/>
              <a:t>Business Roundtable</a:t>
            </a:r>
          </a:p>
          <a:p>
            <a:pPr marL="0" indent="0" eaLnBrk="1" hangingPunct="1">
              <a:buFontTx/>
              <a:buNone/>
              <a:defRPr/>
            </a:pPr>
            <a:endParaRPr lang="en-US" sz="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Other Departments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/>
              <a:t>	   or Programs? 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E1FB276-360C-4A2F-951C-5149BBCA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017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F3196BBD-620B-493D-B652-2EA02AD1D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325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1F1B43DA-9904-43F5-8A12-20E56300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325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DA08ED83-A8D5-4053-BEB1-1148A1E96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325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9016" name="Picture 8" descr="geese">
            <a:extLst>
              <a:ext uri="{FF2B5EF4-FFF2-40B4-BE49-F238E27FC236}">
                <a16:creationId xmlns:a16="http://schemas.microsoft.com/office/drawing/2014/main" id="{E63FAC5D-7BB7-4DB0-843D-4B87DD807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76463"/>
            <a:ext cx="3124200" cy="20653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7" name="Text Box 9">
            <a:extLst>
              <a:ext uri="{FF2B5EF4-FFF2-40B4-BE49-F238E27FC236}">
                <a16:creationId xmlns:a16="http://schemas.microsoft.com/office/drawing/2014/main" id="{F5C96155-7DE4-476A-8FC4-DCE2CCC59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50900"/>
            <a:ext cx="8915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 for Partnership do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and better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INTERDEPARTMENTAL support from: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 build="p"/>
      <p:bldP spid="2990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3CFBF1D-BDF1-4168-A53A-9F059E4A3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rgbClr val="FF0000"/>
                </a:solidFill>
              </a:rPr>
              <a:t>MAJOR SOURCES OF FUNDS</a:t>
            </a:r>
            <a:br>
              <a:rPr lang="en-US" altLang="en-US" sz="3600" b="1" dirty="0">
                <a:solidFill>
                  <a:srgbClr val="FF0000"/>
                </a:solidFill>
              </a:rPr>
            </a:br>
            <a:r>
              <a:rPr lang="en-US" altLang="en-US" sz="3600" b="1" dirty="0">
                <a:solidFill>
                  <a:srgbClr val="FF0000"/>
                </a:solidFill>
              </a:rPr>
              <a:t>for Partnership Programs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6D0B7CB-97A0-4B18-A22E-DF6DBC3C4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6101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Title I and other “Titles” [II, III, IV, V, IX]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Curriculum and Instruction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Bilingual Education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Special Education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General Funds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State Programs and Grants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00" b="1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Superintendents’ and Principals’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/>
              <a:t>        Discretionary Funds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Foundation Grants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800" b="1" dirty="0"/>
              <a:t>More Ideas—see NNPS </a:t>
            </a:r>
            <a:r>
              <a:rPr lang="en-US" altLang="en-US" sz="2800" b="1" i="1" dirty="0"/>
              <a:t>Handbook, </a:t>
            </a:r>
            <a:r>
              <a:rPr lang="en-US" altLang="en-US" sz="2800" b="1" dirty="0"/>
              <a:t>Chapter 7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</p:txBody>
      </p:sp>
      <p:pic>
        <p:nvPicPr>
          <p:cNvPr id="54276" name="Picture 6" descr="MCj03841700000[1]">
            <a:extLst>
              <a:ext uri="{FF2B5EF4-FFF2-40B4-BE49-F238E27FC236}">
                <a16:creationId xmlns:a16="http://schemas.microsoft.com/office/drawing/2014/main" id="{76D03B17-6B5F-472F-AE4B-707FAEA04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314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39EEC6C-F78E-4844-B60D-1E3E082A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6134100"/>
            <a:ext cx="86693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ESSA:  Title I-Basic Programs; Title II-PD-Training Teachers/Principals; Title III-ELL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Title IV-21</a:t>
            </a:r>
            <a:r>
              <a:rPr kumimoji="0" lang="en-US" alt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Century Schools; Title V-Innovation/Local Flexibility; Title IX-Homeless 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6126377D-C3E9-4591-AFBB-F6CC3CBB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12F989-8D27-4C41-BC9A-8D517C15B7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3" name="Freeform 2">
            <a:extLst>
              <a:ext uri="{FF2B5EF4-FFF2-40B4-BE49-F238E27FC236}">
                <a16:creationId xmlns:a16="http://schemas.microsoft.com/office/drawing/2014/main" id="{F1F7E021-07CD-4F4C-BA0A-CC507E7533AD}"/>
              </a:ext>
            </a:extLst>
          </p:cNvPr>
          <p:cNvSpPr>
            <a:spLocks/>
          </p:cNvSpPr>
          <p:nvPr/>
        </p:nvSpPr>
        <p:spPr bwMode="auto">
          <a:xfrm>
            <a:off x="0" y="1676400"/>
            <a:ext cx="7883525" cy="4052888"/>
          </a:xfrm>
          <a:custGeom>
            <a:avLst/>
            <a:gdLst>
              <a:gd name="T0" fmla="*/ 2147483646 w 12415"/>
              <a:gd name="T1" fmla="*/ 2147483646 h 6383"/>
              <a:gd name="T2" fmla="*/ 2147483646 w 12415"/>
              <a:gd name="T3" fmla="*/ 2147483646 h 6383"/>
              <a:gd name="T4" fmla="*/ 2147483646 w 12415"/>
              <a:gd name="T5" fmla="*/ 2147483646 h 6383"/>
              <a:gd name="T6" fmla="*/ 2147483646 w 12415"/>
              <a:gd name="T7" fmla="*/ 2147483646 h 6383"/>
              <a:gd name="T8" fmla="*/ 2147483646 w 12415"/>
              <a:gd name="T9" fmla="*/ 2147483646 h 6383"/>
              <a:gd name="T10" fmla="*/ 2147483646 w 12415"/>
              <a:gd name="T11" fmla="*/ 2147483646 h 6383"/>
              <a:gd name="T12" fmla="*/ 2147483646 w 12415"/>
              <a:gd name="T13" fmla="*/ 2147483646 h 6383"/>
              <a:gd name="T14" fmla="*/ 2147483646 w 12415"/>
              <a:gd name="T15" fmla="*/ 2147483646 h 6383"/>
              <a:gd name="T16" fmla="*/ 2147483646 w 12415"/>
              <a:gd name="T17" fmla="*/ 2147483646 h 6383"/>
              <a:gd name="T18" fmla="*/ 2147483646 w 12415"/>
              <a:gd name="T19" fmla="*/ 2147483646 h 6383"/>
              <a:gd name="T20" fmla="*/ 2147483646 w 12415"/>
              <a:gd name="T21" fmla="*/ 2147483646 h 6383"/>
              <a:gd name="T22" fmla="*/ 2147483646 w 12415"/>
              <a:gd name="T23" fmla="*/ 2147483646 h 6383"/>
              <a:gd name="T24" fmla="*/ 2147483646 w 12415"/>
              <a:gd name="T25" fmla="*/ 2147483646 h 6383"/>
              <a:gd name="T26" fmla="*/ 2147483646 w 12415"/>
              <a:gd name="T27" fmla="*/ 2147483646 h 6383"/>
              <a:gd name="T28" fmla="*/ 2147483646 w 12415"/>
              <a:gd name="T29" fmla="*/ 2147483646 h 6383"/>
              <a:gd name="T30" fmla="*/ 2147483646 w 12415"/>
              <a:gd name="T31" fmla="*/ 2147483646 h 6383"/>
              <a:gd name="T32" fmla="*/ 2147483646 w 12415"/>
              <a:gd name="T33" fmla="*/ 2147483646 h 6383"/>
              <a:gd name="T34" fmla="*/ 2147483646 w 12415"/>
              <a:gd name="T35" fmla="*/ 2147483646 h 6383"/>
              <a:gd name="T36" fmla="*/ 2147483646 w 12415"/>
              <a:gd name="T37" fmla="*/ 2147483646 h 6383"/>
              <a:gd name="T38" fmla="*/ 2147483646 w 12415"/>
              <a:gd name="T39" fmla="*/ 2147483646 h 6383"/>
              <a:gd name="T40" fmla="*/ 2147483646 w 12415"/>
              <a:gd name="T41" fmla="*/ 2147483646 h 6383"/>
              <a:gd name="T42" fmla="*/ 2147483646 w 12415"/>
              <a:gd name="T43" fmla="*/ 2147483646 h 6383"/>
              <a:gd name="T44" fmla="*/ 2147483646 w 12415"/>
              <a:gd name="T45" fmla="*/ 2147483646 h 6383"/>
              <a:gd name="T46" fmla="*/ 2147483646 w 12415"/>
              <a:gd name="T47" fmla="*/ 2147483646 h 6383"/>
              <a:gd name="T48" fmla="*/ 2147483646 w 12415"/>
              <a:gd name="T49" fmla="*/ 2147483646 h 6383"/>
              <a:gd name="T50" fmla="*/ 2147483646 w 12415"/>
              <a:gd name="T51" fmla="*/ 2147483646 h 6383"/>
              <a:gd name="T52" fmla="*/ 2147483646 w 12415"/>
              <a:gd name="T53" fmla="*/ 2147483646 h 6383"/>
              <a:gd name="T54" fmla="*/ 2147483646 w 12415"/>
              <a:gd name="T55" fmla="*/ 2147483646 h 6383"/>
              <a:gd name="T56" fmla="*/ 2147483646 w 12415"/>
              <a:gd name="T57" fmla="*/ 2147483646 h 6383"/>
              <a:gd name="T58" fmla="*/ 2147483646 w 12415"/>
              <a:gd name="T59" fmla="*/ 2147483646 h 6383"/>
              <a:gd name="T60" fmla="*/ 2147483646 w 12415"/>
              <a:gd name="T61" fmla="*/ 2147483646 h 6383"/>
              <a:gd name="T62" fmla="*/ 2147483646 w 12415"/>
              <a:gd name="T63" fmla="*/ 2147483646 h 6383"/>
              <a:gd name="T64" fmla="*/ 2147483646 w 12415"/>
              <a:gd name="T65" fmla="*/ 2147483646 h 6383"/>
              <a:gd name="T66" fmla="*/ 2147483646 w 12415"/>
              <a:gd name="T67" fmla="*/ 2147483646 h 6383"/>
              <a:gd name="T68" fmla="*/ 0 w 12415"/>
              <a:gd name="T69" fmla="*/ 2147483646 h 63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415" h="6383">
                <a:moveTo>
                  <a:pt x="12415" y="1868"/>
                </a:moveTo>
                <a:cubicBezTo>
                  <a:pt x="12367" y="1725"/>
                  <a:pt x="12304" y="1605"/>
                  <a:pt x="12221" y="1479"/>
                </a:cubicBezTo>
                <a:cubicBezTo>
                  <a:pt x="12208" y="1427"/>
                  <a:pt x="12203" y="1372"/>
                  <a:pt x="12182" y="1323"/>
                </a:cubicBezTo>
                <a:cubicBezTo>
                  <a:pt x="12130" y="1202"/>
                  <a:pt x="12071" y="1191"/>
                  <a:pt x="11987" y="1090"/>
                </a:cubicBezTo>
                <a:cubicBezTo>
                  <a:pt x="11957" y="1054"/>
                  <a:pt x="11940" y="1008"/>
                  <a:pt x="11909" y="973"/>
                </a:cubicBezTo>
                <a:cubicBezTo>
                  <a:pt x="11836" y="891"/>
                  <a:pt x="11676" y="739"/>
                  <a:pt x="11676" y="739"/>
                </a:cubicBezTo>
                <a:cubicBezTo>
                  <a:pt x="11595" y="416"/>
                  <a:pt x="11694" y="737"/>
                  <a:pt x="11559" y="467"/>
                </a:cubicBezTo>
                <a:cubicBezTo>
                  <a:pt x="11541" y="430"/>
                  <a:pt x="11549" y="379"/>
                  <a:pt x="11520" y="350"/>
                </a:cubicBezTo>
                <a:cubicBezTo>
                  <a:pt x="11491" y="321"/>
                  <a:pt x="11442" y="324"/>
                  <a:pt x="11403" y="311"/>
                </a:cubicBezTo>
                <a:cubicBezTo>
                  <a:pt x="11355" y="273"/>
                  <a:pt x="11174" y="119"/>
                  <a:pt x="11092" y="78"/>
                </a:cubicBezTo>
                <a:cubicBezTo>
                  <a:pt x="11037" y="50"/>
                  <a:pt x="10869" y="12"/>
                  <a:pt x="10820" y="0"/>
                </a:cubicBezTo>
                <a:cubicBezTo>
                  <a:pt x="10638" y="13"/>
                  <a:pt x="10454" y="7"/>
                  <a:pt x="10275" y="39"/>
                </a:cubicBezTo>
                <a:cubicBezTo>
                  <a:pt x="10229" y="47"/>
                  <a:pt x="10200" y="96"/>
                  <a:pt x="10158" y="117"/>
                </a:cubicBezTo>
                <a:cubicBezTo>
                  <a:pt x="9827" y="283"/>
                  <a:pt x="10268" y="6"/>
                  <a:pt x="9924" y="233"/>
                </a:cubicBezTo>
                <a:cubicBezTo>
                  <a:pt x="9898" y="272"/>
                  <a:pt x="9880" y="317"/>
                  <a:pt x="9847" y="350"/>
                </a:cubicBezTo>
                <a:cubicBezTo>
                  <a:pt x="9814" y="383"/>
                  <a:pt x="9761" y="393"/>
                  <a:pt x="9730" y="428"/>
                </a:cubicBezTo>
                <a:cubicBezTo>
                  <a:pt x="9368" y="842"/>
                  <a:pt x="9684" y="510"/>
                  <a:pt x="9535" y="778"/>
                </a:cubicBezTo>
                <a:cubicBezTo>
                  <a:pt x="9490" y="860"/>
                  <a:pt x="9432" y="934"/>
                  <a:pt x="9380" y="1012"/>
                </a:cubicBezTo>
                <a:cubicBezTo>
                  <a:pt x="9354" y="1051"/>
                  <a:pt x="9317" y="1085"/>
                  <a:pt x="9302" y="1129"/>
                </a:cubicBezTo>
                <a:cubicBezTo>
                  <a:pt x="9203" y="1423"/>
                  <a:pt x="9337" y="1057"/>
                  <a:pt x="9185" y="1362"/>
                </a:cubicBezTo>
                <a:cubicBezTo>
                  <a:pt x="9167" y="1399"/>
                  <a:pt x="9164" y="1442"/>
                  <a:pt x="9146" y="1479"/>
                </a:cubicBezTo>
                <a:cubicBezTo>
                  <a:pt x="9125" y="1521"/>
                  <a:pt x="9089" y="1554"/>
                  <a:pt x="9068" y="1596"/>
                </a:cubicBezTo>
                <a:cubicBezTo>
                  <a:pt x="9050" y="1632"/>
                  <a:pt x="9047" y="1676"/>
                  <a:pt x="9029" y="1712"/>
                </a:cubicBezTo>
                <a:cubicBezTo>
                  <a:pt x="9008" y="1754"/>
                  <a:pt x="8970" y="1786"/>
                  <a:pt x="8951" y="1829"/>
                </a:cubicBezTo>
                <a:cubicBezTo>
                  <a:pt x="8918" y="1904"/>
                  <a:pt x="8874" y="2063"/>
                  <a:pt x="8874" y="2063"/>
                </a:cubicBezTo>
                <a:cubicBezTo>
                  <a:pt x="8887" y="2439"/>
                  <a:pt x="8878" y="2816"/>
                  <a:pt x="8912" y="3191"/>
                </a:cubicBezTo>
                <a:cubicBezTo>
                  <a:pt x="8929" y="3377"/>
                  <a:pt x="9161" y="3530"/>
                  <a:pt x="9263" y="3658"/>
                </a:cubicBezTo>
                <a:cubicBezTo>
                  <a:pt x="9362" y="3782"/>
                  <a:pt x="9440" y="3921"/>
                  <a:pt x="9535" y="4047"/>
                </a:cubicBezTo>
                <a:cubicBezTo>
                  <a:pt x="9574" y="4164"/>
                  <a:pt x="9613" y="4281"/>
                  <a:pt x="9652" y="4398"/>
                </a:cubicBezTo>
                <a:cubicBezTo>
                  <a:pt x="9673" y="4461"/>
                  <a:pt x="9677" y="4528"/>
                  <a:pt x="9691" y="4592"/>
                </a:cubicBezTo>
                <a:cubicBezTo>
                  <a:pt x="9749" y="4851"/>
                  <a:pt x="9795" y="5111"/>
                  <a:pt x="9847" y="5371"/>
                </a:cubicBezTo>
                <a:cubicBezTo>
                  <a:pt x="9834" y="5643"/>
                  <a:pt x="9842" y="5917"/>
                  <a:pt x="9808" y="6188"/>
                </a:cubicBezTo>
                <a:cubicBezTo>
                  <a:pt x="9802" y="6235"/>
                  <a:pt x="9770" y="6280"/>
                  <a:pt x="9730" y="6305"/>
                </a:cubicBezTo>
                <a:cubicBezTo>
                  <a:pt x="9660" y="6349"/>
                  <a:pt x="9496" y="6383"/>
                  <a:pt x="9496" y="6383"/>
                </a:cubicBezTo>
                <a:cubicBezTo>
                  <a:pt x="9314" y="6370"/>
                  <a:pt x="9131" y="6371"/>
                  <a:pt x="8951" y="6344"/>
                </a:cubicBezTo>
                <a:cubicBezTo>
                  <a:pt x="8745" y="6313"/>
                  <a:pt x="8654" y="6224"/>
                  <a:pt x="8484" y="6110"/>
                </a:cubicBezTo>
                <a:cubicBezTo>
                  <a:pt x="8445" y="6084"/>
                  <a:pt x="8412" y="6047"/>
                  <a:pt x="8368" y="6032"/>
                </a:cubicBezTo>
                <a:cubicBezTo>
                  <a:pt x="8290" y="6006"/>
                  <a:pt x="8134" y="5954"/>
                  <a:pt x="8134" y="5954"/>
                </a:cubicBezTo>
                <a:cubicBezTo>
                  <a:pt x="8095" y="5915"/>
                  <a:pt x="8063" y="5868"/>
                  <a:pt x="8017" y="5838"/>
                </a:cubicBezTo>
                <a:cubicBezTo>
                  <a:pt x="7983" y="5815"/>
                  <a:pt x="7934" y="5823"/>
                  <a:pt x="7901" y="5799"/>
                </a:cubicBezTo>
                <a:cubicBezTo>
                  <a:pt x="7841" y="5756"/>
                  <a:pt x="7802" y="5689"/>
                  <a:pt x="7745" y="5643"/>
                </a:cubicBezTo>
                <a:cubicBezTo>
                  <a:pt x="7672" y="5584"/>
                  <a:pt x="7511" y="5487"/>
                  <a:pt x="7511" y="5487"/>
                </a:cubicBezTo>
                <a:cubicBezTo>
                  <a:pt x="7459" y="5409"/>
                  <a:pt x="7379" y="5344"/>
                  <a:pt x="7356" y="5254"/>
                </a:cubicBezTo>
                <a:cubicBezTo>
                  <a:pt x="7311" y="5072"/>
                  <a:pt x="7323" y="5093"/>
                  <a:pt x="7239" y="4904"/>
                </a:cubicBezTo>
                <a:cubicBezTo>
                  <a:pt x="7063" y="4510"/>
                  <a:pt x="6917" y="4079"/>
                  <a:pt x="6811" y="3658"/>
                </a:cubicBezTo>
                <a:cubicBezTo>
                  <a:pt x="6766" y="3478"/>
                  <a:pt x="6739" y="3293"/>
                  <a:pt x="6694" y="3113"/>
                </a:cubicBezTo>
                <a:cubicBezTo>
                  <a:pt x="6658" y="2970"/>
                  <a:pt x="6613" y="2828"/>
                  <a:pt x="6577" y="2685"/>
                </a:cubicBezTo>
                <a:cubicBezTo>
                  <a:pt x="6556" y="2601"/>
                  <a:pt x="6496" y="2348"/>
                  <a:pt x="6461" y="2296"/>
                </a:cubicBezTo>
                <a:cubicBezTo>
                  <a:pt x="6409" y="2218"/>
                  <a:pt x="6357" y="2141"/>
                  <a:pt x="6305" y="2063"/>
                </a:cubicBezTo>
                <a:cubicBezTo>
                  <a:pt x="6279" y="2024"/>
                  <a:pt x="6242" y="1990"/>
                  <a:pt x="6227" y="1946"/>
                </a:cubicBezTo>
                <a:cubicBezTo>
                  <a:pt x="6214" y="1907"/>
                  <a:pt x="6211" y="1863"/>
                  <a:pt x="6188" y="1829"/>
                </a:cubicBezTo>
                <a:cubicBezTo>
                  <a:pt x="6057" y="1633"/>
                  <a:pt x="5837" y="1576"/>
                  <a:pt x="5643" y="1479"/>
                </a:cubicBezTo>
                <a:cubicBezTo>
                  <a:pt x="5601" y="1458"/>
                  <a:pt x="5569" y="1422"/>
                  <a:pt x="5527" y="1401"/>
                </a:cubicBezTo>
                <a:cubicBezTo>
                  <a:pt x="5490" y="1383"/>
                  <a:pt x="5448" y="1378"/>
                  <a:pt x="5410" y="1362"/>
                </a:cubicBezTo>
                <a:cubicBezTo>
                  <a:pt x="5357" y="1339"/>
                  <a:pt x="5308" y="1304"/>
                  <a:pt x="5254" y="1284"/>
                </a:cubicBezTo>
                <a:cubicBezTo>
                  <a:pt x="5096" y="1225"/>
                  <a:pt x="4912" y="1194"/>
                  <a:pt x="4748" y="1167"/>
                </a:cubicBezTo>
                <a:cubicBezTo>
                  <a:pt x="4632" y="1173"/>
                  <a:pt x="3799" y="1152"/>
                  <a:pt x="3542" y="1323"/>
                </a:cubicBezTo>
                <a:cubicBezTo>
                  <a:pt x="3356" y="1447"/>
                  <a:pt x="3470" y="1386"/>
                  <a:pt x="3191" y="1479"/>
                </a:cubicBezTo>
                <a:cubicBezTo>
                  <a:pt x="3152" y="1492"/>
                  <a:pt x="3075" y="1518"/>
                  <a:pt x="3075" y="1518"/>
                </a:cubicBezTo>
                <a:cubicBezTo>
                  <a:pt x="2925" y="1741"/>
                  <a:pt x="2835" y="1995"/>
                  <a:pt x="2685" y="2218"/>
                </a:cubicBezTo>
                <a:cubicBezTo>
                  <a:pt x="2537" y="2668"/>
                  <a:pt x="2645" y="2275"/>
                  <a:pt x="2569" y="2997"/>
                </a:cubicBezTo>
                <a:cubicBezTo>
                  <a:pt x="2543" y="3243"/>
                  <a:pt x="2538" y="3121"/>
                  <a:pt x="2491" y="3308"/>
                </a:cubicBezTo>
                <a:cubicBezTo>
                  <a:pt x="2435" y="3533"/>
                  <a:pt x="2369" y="3750"/>
                  <a:pt x="2296" y="3970"/>
                </a:cubicBezTo>
                <a:cubicBezTo>
                  <a:pt x="2253" y="4098"/>
                  <a:pt x="2222" y="4230"/>
                  <a:pt x="2180" y="4359"/>
                </a:cubicBezTo>
                <a:cubicBezTo>
                  <a:pt x="2163" y="4410"/>
                  <a:pt x="2168" y="4468"/>
                  <a:pt x="2141" y="4514"/>
                </a:cubicBezTo>
                <a:cubicBezTo>
                  <a:pt x="2078" y="4623"/>
                  <a:pt x="1995" y="4635"/>
                  <a:pt x="1907" y="4709"/>
                </a:cubicBezTo>
                <a:cubicBezTo>
                  <a:pt x="1865" y="4744"/>
                  <a:pt x="1838" y="4799"/>
                  <a:pt x="1790" y="4826"/>
                </a:cubicBezTo>
                <a:cubicBezTo>
                  <a:pt x="1718" y="4866"/>
                  <a:pt x="1630" y="4867"/>
                  <a:pt x="1557" y="4904"/>
                </a:cubicBezTo>
                <a:cubicBezTo>
                  <a:pt x="1467" y="4949"/>
                  <a:pt x="1232" y="5056"/>
                  <a:pt x="1129" y="5059"/>
                </a:cubicBezTo>
                <a:cubicBezTo>
                  <a:pt x="753" y="5071"/>
                  <a:pt x="376" y="5059"/>
                  <a:pt x="0" y="5059"/>
                </a:cubicBezTo>
              </a:path>
            </a:pathLst>
          </a:custGeom>
          <a:noFill/>
          <a:ln w="76200">
            <a:solidFill>
              <a:srgbClr val="CC66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4" name="AutoShape 3">
            <a:extLst>
              <a:ext uri="{FF2B5EF4-FFF2-40B4-BE49-F238E27FC236}">
                <a16:creationId xmlns:a16="http://schemas.microsoft.com/office/drawing/2014/main" id="{0D224719-766F-4CCF-BF0F-D8514532B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74988"/>
            <a:ext cx="2527300" cy="1878012"/>
          </a:xfrm>
          <a:prstGeom prst="pentagon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5" name="Line 4">
            <a:extLst>
              <a:ext uri="{FF2B5EF4-FFF2-40B4-BE49-F238E27FC236}">
                <a16:creationId xmlns:a16="http://schemas.microsoft.com/office/drawing/2014/main" id="{5C484598-348E-49E4-AB08-FB3EE17FCE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1828800"/>
            <a:ext cx="114300" cy="1257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8933" name="AutoShape 5">
            <a:extLst>
              <a:ext uri="{FF2B5EF4-FFF2-40B4-BE49-F238E27FC236}">
                <a16:creationId xmlns:a16="http://schemas.microsoft.com/office/drawing/2014/main" id="{4BAA3314-9DB6-4E5E-84D1-95547EFD0948}"/>
              </a:ext>
            </a:extLst>
          </p:cNvPr>
          <p:cNvSpPr>
            <a:spLocks noChangeArrowheads="1"/>
          </p:cNvSpPr>
          <p:nvPr/>
        </p:nvSpPr>
        <p:spPr bwMode="auto">
          <a:xfrm rot="328954">
            <a:off x="8077200" y="1905000"/>
            <a:ext cx="838200" cy="5715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NNPS</a:t>
            </a:r>
          </a:p>
        </p:txBody>
      </p:sp>
      <p:sp>
        <p:nvSpPr>
          <p:cNvPr id="56327" name="AutoShape 6">
            <a:extLst>
              <a:ext uri="{FF2B5EF4-FFF2-40B4-BE49-F238E27FC236}">
                <a16:creationId xmlns:a16="http://schemas.microsoft.com/office/drawing/2014/main" id="{DC387D28-F19A-474A-AF65-AE969939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990600"/>
            <a:ext cx="2514600" cy="1573213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8" name="AutoShape 7">
            <a:extLst>
              <a:ext uri="{FF2B5EF4-FFF2-40B4-BE49-F238E27FC236}">
                <a16:creationId xmlns:a16="http://schemas.microsoft.com/office/drawing/2014/main" id="{EB20D55C-EABA-441A-B0AA-BAA375CB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5257800"/>
            <a:ext cx="2578100" cy="151765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9" name="AutoShape 8">
            <a:extLst>
              <a:ext uri="{FF2B5EF4-FFF2-40B4-BE49-F238E27FC236}">
                <a16:creationId xmlns:a16="http://schemas.microsoft.com/office/drawing/2014/main" id="{1FF768F8-07B1-4F27-9C37-FBFE3586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524000"/>
            <a:ext cx="2692400" cy="14478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0" name="AutoShape 9">
            <a:extLst>
              <a:ext uri="{FF2B5EF4-FFF2-40B4-BE49-F238E27FC236}">
                <a16:creationId xmlns:a16="http://schemas.microsoft.com/office/drawing/2014/main" id="{B6449AB1-5B27-4D0A-A5D1-6804EBBA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53000"/>
            <a:ext cx="2895600" cy="1627188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1" name="Text Box 13">
            <a:extLst>
              <a:ext uri="{FF2B5EF4-FFF2-40B4-BE49-F238E27FC236}">
                <a16:creationId xmlns:a16="http://schemas.microsoft.com/office/drawing/2014/main" id="{B494AAA1-0325-4028-98DC-96E4A0EF8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55213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8942" name="Text Box 14">
            <a:extLst>
              <a:ext uri="{FF2B5EF4-FFF2-40B4-BE49-F238E27FC236}">
                <a16:creationId xmlns:a16="http://schemas.microsoft.com/office/drawing/2014/main" id="{5EEF2772-965D-4F6C-9B0F-25307028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00400"/>
            <a:ext cx="1809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An Excellent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District Program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8943" name="Freeform 15">
            <a:extLst>
              <a:ext uri="{FF2B5EF4-FFF2-40B4-BE49-F238E27FC236}">
                <a16:creationId xmlns:a16="http://schemas.microsoft.com/office/drawing/2014/main" id="{9285B94F-1111-4525-B359-A13244CE2571}"/>
              </a:ext>
            </a:extLst>
          </p:cNvPr>
          <p:cNvSpPr>
            <a:spLocks/>
          </p:cNvSpPr>
          <p:nvPr/>
        </p:nvSpPr>
        <p:spPr bwMode="auto">
          <a:xfrm rot="1637975">
            <a:off x="77788" y="4354513"/>
            <a:ext cx="471487" cy="708025"/>
          </a:xfrm>
          <a:custGeom>
            <a:avLst/>
            <a:gdLst>
              <a:gd name="T0" fmla="*/ 2147483646 w 742"/>
              <a:gd name="T1" fmla="*/ 2147483646 h 1116"/>
              <a:gd name="T2" fmla="*/ 2147483646 w 742"/>
              <a:gd name="T3" fmla="*/ 2147483646 h 1116"/>
              <a:gd name="T4" fmla="*/ 2147483646 w 742"/>
              <a:gd name="T5" fmla="*/ 2147483646 h 1116"/>
              <a:gd name="T6" fmla="*/ 2147483646 w 742"/>
              <a:gd name="T7" fmla="*/ 0 h 1116"/>
              <a:gd name="T8" fmla="*/ 2147483646 w 742"/>
              <a:gd name="T9" fmla="*/ 2147483646 h 1116"/>
              <a:gd name="T10" fmla="*/ 2147483646 w 742"/>
              <a:gd name="T11" fmla="*/ 2147483646 h 1116"/>
              <a:gd name="T12" fmla="*/ 2147483646 w 742"/>
              <a:gd name="T13" fmla="*/ 2147483646 h 1116"/>
              <a:gd name="T14" fmla="*/ 2147483646 w 742"/>
              <a:gd name="T15" fmla="*/ 2147483646 h 1116"/>
              <a:gd name="T16" fmla="*/ 2147483646 w 742"/>
              <a:gd name="T17" fmla="*/ 2147483646 h 1116"/>
              <a:gd name="T18" fmla="*/ 2147483646 w 742"/>
              <a:gd name="T19" fmla="*/ 2147483646 h 1116"/>
              <a:gd name="T20" fmla="*/ 2147483646 w 742"/>
              <a:gd name="T21" fmla="*/ 2147483646 h 11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2" h="1116">
                <a:moveTo>
                  <a:pt x="122" y="642"/>
                </a:moveTo>
                <a:cubicBezTo>
                  <a:pt x="137" y="523"/>
                  <a:pt x="157" y="257"/>
                  <a:pt x="277" y="177"/>
                </a:cubicBezTo>
                <a:cubicBezTo>
                  <a:pt x="336" y="138"/>
                  <a:pt x="389" y="73"/>
                  <a:pt x="454" y="44"/>
                </a:cubicBezTo>
                <a:cubicBezTo>
                  <a:pt x="497" y="25"/>
                  <a:pt x="587" y="0"/>
                  <a:pt x="587" y="0"/>
                </a:cubicBezTo>
                <a:cubicBezTo>
                  <a:pt x="631" y="7"/>
                  <a:pt x="681" y="0"/>
                  <a:pt x="720" y="22"/>
                </a:cubicBezTo>
                <a:cubicBezTo>
                  <a:pt x="740" y="33"/>
                  <a:pt x="742" y="65"/>
                  <a:pt x="742" y="88"/>
                </a:cubicBezTo>
                <a:cubicBezTo>
                  <a:pt x="742" y="340"/>
                  <a:pt x="738" y="278"/>
                  <a:pt x="631" y="421"/>
                </a:cubicBezTo>
                <a:cubicBezTo>
                  <a:pt x="599" y="464"/>
                  <a:pt x="572" y="510"/>
                  <a:pt x="543" y="554"/>
                </a:cubicBezTo>
                <a:cubicBezTo>
                  <a:pt x="517" y="593"/>
                  <a:pt x="499" y="687"/>
                  <a:pt x="499" y="687"/>
                </a:cubicBezTo>
                <a:cubicBezTo>
                  <a:pt x="466" y="912"/>
                  <a:pt x="463" y="1030"/>
                  <a:pt x="233" y="1107"/>
                </a:cubicBezTo>
                <a:cubicBezTo>
                  <a:pt x="0" y="1050"/>
                  <a:pt x="146" y="1116"/>
                  <a:pt x="122" y="642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8944" name="Freeform 16">
            <a:extLst>
              <a:ext uri="{FF2B5EF4-FFF2-40B4-BE49-F238E27FC236}">
                <a16:creationId xmlns:a16="http://schemas.microsoft.com/office/drawing/2014/main" id="{44077343-AD06-42EE-BC06-C07142E8B249}"/>
              </a:ext>
            </a:extLst>
          </p:cNvPr>
          <p:cNvSpPr>
            <a:spLocks/>
          </p:cNvSpPr>
          <p:nvPr/>
        </p:nvSpPr>
        <p:spPr bwMode="auto">
          <a:xfrm>
            <a:off x="381000" y="4495800"/>
            <a:ext cx="647700" cy="546100"/>
          </a:xfrm>
          <a:custGeom>
            <a:avLst/>
            <a:gdLst>
              <a:gd name="T0" fmla="*/ 2147483646 w 1021"/>
              <a:gd name="T1" fmla="*/ 2147483646 h 861"/>
              <a:gd name="T2" fmla="*/ 2147483646 w 1021"/>
              <a:gd name="T3" fmla="*/ 2147483646 h 861"/>
              <a:gd name="T4" fmla="*/ 2147483646 w 1021"/>
              <a:gd name="T5" fmla="*/ 2147483646 h 861"/>
              <a:gd name="T6" fmla="*/ 2147483646 w 1021"/>
              <a:gd name="T7" fmla="*/ 2147483646 h 861"/>
              <a:gd name="T8" fmla="*/ 2147483646 w 1021"/>
              <a:gd name="T9" fmla="*/ 2147483646 h 861"/>
              <a:gd name="T10" fmla="*/ 2147483646 w 1021"/>
              <a:gd name="T11" fmla="*/ 2147483646 h 861"/>
              <a:gd name="T12" fmla="*/ 2147483646 w 1021"/>
              <a:gd name="T13" fmla="*/ 2147483646 h 861"/>
              <a:gd name="T14" fmla="*/ 2147483646 w 1021"/>
              <a:gd name="T15" fmla="*/ 2147483646 h 861"/>
              <a:gd name="T16" fmla="*/ 2147483646 w 1021"/>
              <a:gd name="T17" fmla="*/ 2147483646 h 861"/>
              <a:gd name="T18" fmla="*/ 2147483646 w 1021"/>
              <a:gd name="T19" fmla="*/ 2147483646 h 861"/>
              <a:gd name="T20" fmla="*/ 0 w 1021"/>
              <a:gd name="T21" fmla="*/ 2147483646 h 861"/>
              <a:gd name="T22" fmla="*/ 2147483646 w 1021"/>
              <a:gd name="T23" fmla="*/ 2147483646 h 861"/>
              <a:gd name="T24" fmla="*/ 2147483646 w 1021"/>
              <a:gd name="T25" fmla="*/ 2147483646 h 861"/>
              <a:gd name="T26" fmla="*/ 2147483646 w 1021"/>
              <a:gd name="T27" fmla="*/ 2147483646 h 861"/>
              <a:gd name="T28" fmla="*/ 2147483646 w 1021"/>
              <a:gd name="T29" fmla="*/ 2147483646 h 861"/>
              <a:gd name="T30" fmla="*/ 2147483646 w 1021"/>
              <a:gd name="T31" fmla="*/ 2147483646 h 861"/>
              <a:gd name="T32" fmla="*/ 2147483646 w 1021"/>
              <a:gd name="T33" fmla="*/ 2147483646 h 861"/>
              <a:gd name="T34" fmla="*/ 2147483646 w 1021"/>
              <a:gd name="T35" fmla="*/ 2147483646 h 861"/>
              <a:gd name="T36" fmla="*/ 2147483646 w 1021"/>
              <a:gd name="T37" fmla="*/ 2147483646 h 861"/>
              <a:gd name="T38" fmla="*/ 2147483646 w 1021"/>
              <a:gd name="T39" fmla="*/ 2147483646 h 861"/>
              <a:gd name="T40" fmla="*/ 2147483646 w 1021"/>
              <a:gd name="T41" fmla="*/ 2147483646 h 861"/>
              <a:gd name="T42" fmla="*/ 2147483646 w 1021"/>
              <a:gd name="T43" fmla="*/ 2147483646 h 861"/>
              <a:gd name="T44" fmla="*/ 2147483646 w 1021"/>
              <a:gd name="T45" fmla="*/ 2147483646 h 861"/>
              <a:gd name="T46" fmla="*/ 2147483646 w 1021"/>
              <a:gd name="T47" fmla="*/ 2147483646 h 8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21" h="861">
                <a:moveTo>
                  <a:pt x="975" y="85"/>
                </a:moveTo>
                <a:cubicBezTo>
                  <a:pt x="848" y="0"/>
                  <a:pt x="855" y="17"/>
                  <a:pt x="687" y="41"/>
                </a:cubicBezTo>
                <a:cubicBezTo>
                  <a:pt x="665" y="56"/>
                  <a:pt x="637" y="64"/>
                  <a:pt x="621" y="85"/>
                </a:cubicBezTo>
                <a:cubicBezTo>
                  <a:pt x="606" y="103"/>
                  <a:pt x="611" y="132"/>
                  <a:pt x="599" y="152"/>
                </a:cubicBezTo>
                <a:cubicBezTo>
                  <a:pt x="588" y="170"/>
                  <a:pt x="569" y="181"/>
                  <a:pt x="554" y="196"/>
                </a:cubicBezTo>
                <a:cubicBezTo>
                  <a:pt x="519" y="304"/>
                  <a:pt x="441" y="414"/>
                  <a:pt x="333" y="462"/>
                </a:cubicBezTo>
                <a:cubicBezTo>
                  <a:pt x="290" y="481"/>
                  <a:pt x="244" y="491"/>
                  <a:pt x="200" y="506"/>
                </a:cubicBezTo>
                <a:cubicBezTo>
                  <a:pt x="178" y="513"/>
                  <a:pt x="133" y="528"/>
                  <a:pt x="133" y="528"/>
                </a:cubicBezTo>
                <a:cubicBezTo>
                  <a:pt x="118" y="543"/>
                  <a:pt x="105" y="560"/>
                  <a:pt x="89" y="573"/>
                </a:cubicBezTo>
                <a:cubicBezTo>
                  <a:pt x="68" y="590"/>
                  <a:pt x="40" y="596"/>
                  <a:pt x="23" y="617"/>
                </a:cubicBezTo>
                <a:cubicBezTo>
                  <a:pt x="8" y="635"/>
                  <a:pt x="8" y="661"/>
                  <a:pt x="0" y="683"/>
                </a:cubicBezTo>
                <a:cubicBezTo>
                  <a:pt x="8" y="713"/>
                  <a:pt x="4" y="748"/>
                  <a:pt x="23" y="772"/>
                </a:cubicBezTo>
                <a:cubicBezTo>
                  <a:pt x="38" y="790"/>
                  <a:pt x="73" y="778"/>
                  <a:pt x="89" y="794"/>
                </a:cubicBezTo>
                <a:cubicBezTo>
                  <a:pt x="106" y="811"/>
                  <a:pt x="104" y="839"/>
                  <a:pt x="111" y="861"/>
                </a:cubicBezTo>
                <a:cubicBezTo>
                  <a:pt x="214" y="854"/>
                  <a:pt x="319" y="858"/>
                  <a:pt x="421" y="839"/>
                </a:cubicBezTo>
                <a:cubicBezTo>
                  <a:pt x="442" y="835"/>
                  <a:pt x="449" y="807"/>
                  <a:pt x="466" y="794"/>
                </a:cubicBezTo>
                <a:cubicBezTo>
                  <a:pt x="527" y="745"/>
                  <a:pt x="529" y="751"/>
                  <a:pt x="599" y="728"/>
                </a:cubicBezTo>
                <a:cubicBezTo>
                  <a:pt x="614" y="713"/>
                  <a:pt x="624" y="692"/>
                  <a:pt x="643" y="683"/>
                </a:cubicBezTo>
                <a:cubicBezTo>
                  <a:pt x="685" y="662"/>
                  <a:pt x="776" y="639"/>
                  <a:pt x="776" y="639"/>
                </a:cubicBezTo>
                <a:cubicBezTo>
                  <a:pt x="798" y="624"/>
                  <a:pt x="818" y="607"/>
                  <a:pt x="842" y="595"/>
                </a:cubicBezTo>
                <a:cubicBezTo>
                  <a:pt x="863" y="585"/>
                  <a:pt x="895" y="592"/>
                  <a:pt x="909" y="573"/>
                </a:cubicBezTo>
                <a:cubicBezTo>
                  <a:pt x="936" y="535"/>
                  <a:pt x="938" y="484"/>
                  <a:pt x="953" y="440"/>
                </a:cubicBezTo>
                <a:cubicBezTo>
                  <a:pt x="961" y="415"/>
                  <a:pt x="982" y="395"/>
                  <a:pt x="997" y="373"/>
                </a:cubicBezTo>
                <a:cubicBezTo>
                  <a:pt x="1021" y="202"/>
                  <a:pt x="1021" y="225"/>
                  <a:pt x="975" y="85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8945" name="Text Box 17">
            <a:extLst>
              <a:ext uri="{FF2B5EF4-FFF2-40B4-BE49-F238E27FC236}">
                <a16:creationId xmlns:a16="http://schemas.microsoft.com/office/drawing/2014/main" id="{9622A1B4-6455-46CA-977E-F3AE0BBD2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259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1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Administrative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1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508946" name="Text Box 18">
            <a:extLst>
              <a:ext uri="{FF2B5EF4-FFF2-40B4-BE49-F238E27FC236}">
                <a16:creationId xmlns:a16="http://schemas.microsoft.com/office/drawing/2014/main" id="{B0E184F9-E389-4092-A64B-9A5E34D38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10200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1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Collegial Support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010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508947" name="Text Box 19">
            <a:extLst>
              <a:ext uri="{FF2B5EF4-FFF2-40B4-BE49-F238E27FC236}">
                <a16:creationId xmlns:a16="http://schemas.microsoft.com/office/drawing/2014/main" id="{8A02D650-8CA8-4DA7-83DD-9D43DCD84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95400"/>
            <a:ext cx="2247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1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Financial Support</a:t>
            </a:r>
          </a:p>
        </p:txBody>
      </p:sp>
      <p:sp>
        <p:nvSpPr>
          <p:cNvPr id="508948" name="Text Box 20">
            <a:extLst>
              <a:ext uri="{FF2B5EF4-FFF2-40B4-BE49-F238E27FC236}">
                <a16:creationId xmlns:a16="http://schemas.microsoft.com/office/drawing/2014/main" id="{5C5C29F1-2645-483C-9B8A-2C77E832B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" y="4953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1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What support do you have in YOUR district or need to build?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010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8949" name="Rectangle 21">
            <a:extLst>
              <a:ext uri="{FF2B5EF4-FFF2-40B4-BE49-F238E27FC236}">
                <a16:creationId xmlns:a16="http://schemas.microsoft.com/office/drawing/2014/main" id="{1F90C6A6-63D0-44ED-BFA3-88E9F22D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27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01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Path to An Excellent District Partnership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9015E-7 C 0.01701 -0.00254 0.03003 -0.0037 0.04392 -0.01618 C 0.04896 -0.02611 0.05937 -0.04091 0.06354 -0.052 C 0.06701 -0.06147 0.06979 -0.07164 0.07326 -0.08112 C 0.07986 -0.09868 0.07691 -0.08274 0.08055 -0.10053 C 0.0875 -0.1345 0.08767 -0.18558 0.10746 -0.211 C 0.11267 -0.2318 0.12083 -0.23134 0.1342 -0.24012 C 0.14722 -0.25815 0.16232 -0.26323 0.18055 -0.26623 C 0.20416 -0.26508 0.2276 -0.26485 0.25121 -0.263 C 0.26406 -0.26207 0.27291 -0.24775 0.28541 -0.24359 C 0.29705 -0.22741 0.31701 -0.21192 0.32691 -0.19482 C 0.33402 -0.18281 0.33993 -0.16848 0.34635 -0.15577 C 0.34774 -0.15299 0.34757 -0.14906 0.34878 -0.14606 C 0.36076 -0.1181 0.35121 -0.14421 0.36111 -0.12665 C 0.37014 -0.1107 0.37951 -0.09429 0.38784 -0.07788 C 0.3967 -0.06009 0.40225 -0.03628 0.40746 -0.01618 C 0.40972 -0.00763 0.41718 -0.00324 0.42205 0.00324 C 0.42448 0.00647 0.42656 0.0104 0.42934 0.01294 C 0.43177 0.01502 0.43437 0.01687 0.43663 0.01941 C 0.44097 0.0245 0.44392 0.03166 0.44878 0.03582 C 0.47465 0.0587 0.43524 0.02311 0.46354 0.052 C 0.46823 0.05685 0.47396 0.05939 0.47812 0.06494 C 0.48489 0.07395 0.49392 0.08505 0.50243 0.09083 C 0.51024 0.09614 0.51875 0.09984 0.52691 0.104 C 0.53646 0.10885 0.54618 0.11301 0.55607 0.11694 C 0.56111 0.11902 0.57083 0.12341 0.57083 0.12364 C 0.59201 0.12226 0.61319 0.12295 0.6342 0.12018 C 0.64809 0.11833 0.65104 0.08551 0.65364 0.07141 C 0.65208 0.02196 0.65434 0.00763 0.64878 -0.02912 C 0.64444 -0.05847 0.63732 -0.06933 0.62934 -0.09406 C 0.62343 -0.11209 0.63055 -0.09498 0.62448 -0.11694 C 0.61823 -0.13913 0.6217 -0.12133 0.61475 -0.13959 C 0.6085 -0.15623 0.6085 -0.17703 0.60486 -0.19482 C 0.60503 -0.20753 0.59392 -0.34319 0.62934 -0.36677 C 0.63611 -0.37139 0.64739 -0.37208 0.65364 -0.37324 C 0.6651 -0.37208 0.67673 -0.3737 0.68784 -0.37 C 0.696 -0.36723 0.70191 -0.35729 0.70989 -0.35382 C 0.72048 -0.34458 0.72014 -0.33534 0.72934 -0.32147 C 0.73316 -0.31569 0.74149 -0.30506 0.74149 -0.30483 C 0.74514 -0.29027 0.75607 -0.27918 0.75607 -0.263 " pathEditMode="relative" rAng="0" ptsTypes="fffffffffffffffffffffffffffffffffffffffA">
                                      <p:cBhvr>
                                        <p:cTn id="22" dur="50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-125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3287 C 0.0099 -0.04166 0.01788 -0.05555 0.02448 -0.06875 C 0.02795 -0.08287 0.03472 -0.09398 0.03906 -0.1074 C 0.04115 -0.11365 0.04236 -0.1206 0.04393 -0.12708 C 0.04479 -0.13032 0.04636 -0.1368 0.04636 -0.13657 C 0.04983 -0.16851 0.05261 -0.19722 0.07813 -0.20833 C 0.0882 -0.22176 0.10052 -0.24513 0.11441 -0.25347 C 0.12708 -0.26111 0.14011 -0.26319 0.15365 -0.26666 C 0.16458 -0.26967 0.175 -0.275 0.18542 -0.27963 C 0.19462 -0.28379 0.20486 -0.28171 0.21458 -0.28287 C 0.25886 -0.28078 0.2724 -0.28078 0.30729 -0.27314 C 0.31042 -0.27106 0.31354 -0.26921 0.31684 -0.26666 C 0.32049 -0.26365 0.32327 -0.25926 0.32691 -0.25671 C 0.36806 -0.22939 0.31337 -0.27523 0.35608 -0.23726 C 0.35938 -0.23449 0.36024 -0.22801 0.36337 -0.22453 C 0.36615 -0.22129 0.36979 -0.22013 0.37309 -0.21805 C 0.37865 -0.20717 0.38733 -0.19953 0.39271 -0.18865 C 0.40677 -0.16041 0.42309 -0.13472 0.44149 -0.11064 C 0.44844 -0.10092 0.45764 -0.06111 0.46337 -0.04583 C 0.4691 -0.03009 0.48108 -0.01921 0.49028 -0.00694 C 0.50313 0.01019 0.5033 0.02778 0.51945 0.0419 C 0.5316 0.05232 0.54011 0.05764 0.55365 0.06436 C 0.57448 0.07477 0.59809 0.07709 0.61702 0.09375 C 0.62518 0.0926 0.63368 0.09375 0.64149 0.09051 C 0.64705 0.0882 0.65573 0.07755 0.65573 0.07778 C 0.66302 0.04954 0.66788 0.06574 0.66059 0.02246 C 0.65851 0.00695 0.63837 -0.00509 0.63368 -0.02314 C 0.63333 -0.02638 0.63281 -0.02963 0.63177 -0.03287 C 0.63038 -0.03726 0.62813 -0.0412 0.62691 -0.04583 C 0.62031 -0.06967 0.61771 -0.09583 0.60677 -0.11713 C 0.60521 -0.12361 0.60521 -0.13101 0.60191 -0.1368 C 0.60035 -0.14004 0.59879 -0.14305 0.59722 -0.14652 C 0.5934 -0.1574 0.59323 -0.1706 0.59028 -0.18217 C 0.58924 -0.19513 0.58768 -0.2081 0.58768 -0.22129 C 0.58768 -0.25509 0.58386 -0.3199 0.60677 -0.35115 C 0.61215 -0.35763 0.61458 -0.36782 0.62188 -0.3706 C 0.63195 -0.37523 0.6408 -0.38194 0.65104 -0.38657 C 0.68872 -0.38402 0.70851 -0.38148 0.74149 -0.3706 C 0.74636 -0.36203 0.75122 -0.35324 0.75608 -0.34467 C 0.75955 -0.33842 0.76649 -0.33726 0.77066 -0.33171 C 0.7724 -0.32939 0.77396 -0.32708 0.7757 -0.325 C 0.78455 -0.31527 0.78559 -0.31689 0.79271 -0.30555 C 0.79462 -0.30254 0.79757 -0.29583 0.79757 -0.2956 " pathEditMode="relative" rAng="0" ptsTypes="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78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42" grpId="0"/>
      <p:bldP spid="508945" grpId="0"/>
      <p:bldP spid="508946" grpId="0"/>
      <p:bldP spid="508947" grpId="0"/>
      <p:bldP spid="5089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20E93185-A109-4FA7-8A90-60AB0EFF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6143625"/>
            <a:ext cx="167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340FDDB-D6ED-416D-A51D-435A6333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95400"/>
            <a:ext cx="662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D6756002-D1AE-4CD4-972D-0E005EFC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082685A6-4DFC-4CCA-BF5B-D72C750B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958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6AF1A5F8-5C90-4ED1-AECA-0C398D28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5" name="Rectangle 9">
            <a:extLst>
              <a:ext uri="{FF2B5EF4-FFF2-40B4-BE49-F238E27FC236}">
                <a16:creationId xmlns:a16="http://schemas.microsoft.com/office/drawing/2014/main" id="{C34DB6E6-3025-425D-A6FD-BFC66F2B59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667000"/>
            <a:ext cx="7772400" cy="1905000"/>
          </a:xfrm>
          <a:solidFill>
            <a:srgbClr val="E1E1FF">
              <a:alpha val="74901"/>
            </a:srgbClr>
          </a:solidFill>
        </p:spPr>
        <p:txBody>
          <a:bodyPr/>
          <a:lstStyle/>
          <a:p>
            <a:pPr eaLnBrk="1" hangingPunct="1"/>
            <a:r>
              <a:rPr lang="en-US" altLang="en-US" b="1" u="sng" dirty="0"/>
              <a:t>10 Minute Break</a:t>
            </a:r>
            <a:endParaRPr lang="en-US" altLang="en-US" sz="3200" b="1" u="sng" dirty="0"/>
          </a:p>
        </p:txBody>
      </p:sp>
      <p:sp>
        <p:nvSpPr>
          <p:cNvPr id="58376" name="TextBox 3">
            <a:extLst>
              <a:ext uri="{FF2B5EF4-FFF2-40B4-BE49-F238E27FC236}">
                <a16:creationId xmlns:a16="http://schemas.microsoft.com/office/drawing/2014/main" id="{F7B3AC98-9468-42FF-8DFA-CFD44126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567113"/>
            <a:ext cx="2743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8377" name="Picture 5">
            <a:extLst>
              <a:ext uri="{FF2B5EF4-FFF2-40B4-BE49-F238E27FC236}">
                <a16:creationId xmlns:a16="http://schemas.microsoft.com/office/drawing/2014/main" id="{AE6F317E-2402-4078-9357-31C0C998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600200"/>
            <a:ext cx="2154237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1A1F389-C09F-4C3F-A3BC-3C7B166016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0950" y="228600"/>
            <a:ext cx="6696075" cy="2667000"/>
          </a:xfrm>
          <a:solidFill>
            <a:srgbClr val="E7E7FF"/>
          </a:solidFill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accent2"/>
                </a:solidFill>
              </a:rPr>
              <a:t>PART 2.  </a:t>
            </a:r>
            <a:br>
              <a:rPr lang="en-US" altLang="en-US" sz="3200" b="1" dirty="0">
                <a:solidFill>
                  <a:schemeClr val="accent2"/>
                </a:solidFill>
              </a:rPr>
            </a:br>
            <a:r>
              <a:rPr lang="en-US" altLang="en-US" sz="3200" b="1" dirty="0">
                <a:solidFill>
                  <a:schemeClr val="accent2"/>
                </a:solidFill>
              </a:rPr>
              <a:t>LEADERSHIP and FACILITATION</a:t>
            </a:r>
            <a:br>
              <a:rPr lang="en-US" altLang="en-US" sz="3200" b="1" dirty="0">
                <a:solidFill>
                  <a:schemeClr val="accent2"/>
                </a:solidFill>
              </a:rPr>
            </a:br>
            <a:r>
              <a:rPr lang="en-US" altLang="en-US" sz="3200" b="1" dirty="0">
                <a:solidFill>
                  <a:schemeClr val="accent2"/>
                </a:solidFill>
              </a:rPr>
              <a:t> STRATEGIES</a:t>
            </a:r>
            <a:br>
              <a:rPr lang="en-US" altLang="en-US" sz="3200" b="1" dirty="0">
                <a:solidFill>
                  <a:schemeClr val="accent2"/>
                </a:solidFill>
              </a:rPr>
            </a:br>
            <a:r>
              <a:rPr lang="en-US" altLang="en-US" sz="3200" b="1" dirty="0">
                <a:solidFill>
                  <a:schemeClr val="accent2"/>
                </a:solidFill>
              </a:rPr>
              <a:t>for School, Family, and Community Partnerships</a:t>
            </a:r>
          </a:p>
        </p:txBody>
      </p:sp>
      <p:sp>
        <p:nvSpPr>
          <p:cNvPr id="60419" name="Text Box 13">
            <a:extLst>
              <a:ext uri="{FF2B5EF4-FFF2-40B4-BE49-F238E27FC236}">
                <a16:creationId xmlns:a16="http://schemas.microsoft.com/office/drawing/2014/main" id="{E600B812-620C-4843-9F15-B07476EB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88330"/>
            <a:ext cx="40163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Parent Council Primary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 Schools Ireland, 2020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Dublin, Ireland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A3F193A-98E3-4280-ADE9-CC27A9FB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5805488"/>
            <a:ext cx="234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0422" name="Picture 2">
            <a:extLst>
              <a:ext uri="{FF2B5EF4-FFF2-40B4-BE49-F238E27FC236}">
                <a16:creationId xmlns:a16="http://schemas.microsoft.com/office/drawing/2014/main" id="{E99DD3F9-713B-46E7-AE5F-312A4BE3F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b="13864"/>
          <a:stretch>
            <a:fillRect/>
          </a:stretch>
        </p:blipFill>
        <p:spPr bwMode="auto">
          <a:xfrm>
            <a:off x="3886200" y="3116262"/>
            <a:ext cx="4310062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9ED722E-B2E9-49C0-B582-15EEB3131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3366"/>
                </a:solidFill>
              </a:rPr>
              <a:t>Leadership &amp; Facilitation Strategies 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DC257BB1-5F4C-41F6-A021-E252D6A3E1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088" y="636270"/>
            <a:ext cx="8951912" cy="35814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Create awareness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Actively promote your partnership program with key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stakeholders.  Share your own, NNPS, and </a:t>
            </a:r>
            <a:r>
              <a:rPr lang="en-US" sz="2400" b="1" dirty="0" err="1">
                <a:solidFill>
                  <a:srgbClr val="0000FF"/>
                </a:solidFill>
              </a:rPr>
              <a:t>OhSFEC</a:t>
            </a:r>
            <a:endParaRPr lang="en-US" sz="2400" b="1" dirty="0">
              <a:solidFill>
                <a:srgbClr val="0000FF"/>
              </a:solidFill>
            </a:endParaRP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websites to show that you are using research-based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approaches. 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35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Align program &amp; policy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Show how official policies, priorities, “pillars” and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Strategic Plans are supported by your leadership and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programs of partnerships. 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endParaRPr lang="en-US" sz="1000" b="1" dirty="0">
              <a:solidFill>
                <a:srgbClr val="0000FF"/>
              </a:solidFill>
            </a:endParaRP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endParaRPr lang="en-US" sz="1000" b="1" dirty="0">
              <a:solidFill>
                <a:srgbClr val="0000FF"/>
              </a:solidFill>
            </a:endParaRP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Help schools link partnership practices to school goals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for student achievement and behavior, and to the school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climate for good partnerships.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Guide learning &amp; program development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Conduct the NNPS One-Day Team Training Workshops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for schools’ ATPs.  Conduct “refreshers,” and other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professional development activities on partnerships.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buFontTx/>
              <a:buNone/>
              <a:defRPr/>
            </a:pP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1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16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16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16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416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16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50C9605-C5A3-42B9-ACE8-1F68F5B17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District Leaders Workshop</a:t>
            </a:r>
          </a:p>
        </p:txBody>
      </p:sp>
      <p:sp>
        <p:nvSpPr>
          <p:cNvPr id="280583" name="Rectangle 7">
            <a:extLst>
              <a:ext uri="{FF2B5EF4-FFF2-40B4-BE49-F238E27FC236}">
                <a16:creationId xmlns:a16="http://schemas.microsoft.com/office/drawing/2014/main" id="{6E0807FB-0502-4999-856A-1E6C1EF5A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038" y="1295400"/>
            <a:ext cx="8970962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600" b="1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800" b="1" dirty="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  TODAY, we will focus on YOUR LEADERSHIP on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   School, Family, and Community Partnerships.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  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   At the end of this training, you will be able to:  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Describe the </a:t>
            </a:r>
            <a:r>
              <a:rPr lang="en-US" altLang="en-US" sz="2800" b="1" dirty="0">
                <a:solidFill>
                  <a:srgbClr val="FF0000"/>
                </a:solidFill>
              </a:rPr>
              <a:t>roles and responsibilities</a:t>
            </a:r>
            <a:r>
              <a:rPr lang="en-US" altLang="en-US" sz="2800" b="1" dirty="0">
                <a:solidFill>
                  <a:srgbClr val="0000FF"/>
                </a:solidFill>
              </a:rPr>
              <a:t> of 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    leaders for partnerships at the district level. </a:t>
            </a:r>
            <a:endParaRPr lang="en-US" altLang="en-US" sz="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Select </a:t>
            </a:r>
            <a:r>
              <a:rPr lang="en-US" altLang="en-US" sz="2800" b="1" dirty="0">
                <a:solidFill>
                  <a:srgbClr val="FF0000"/>
                </a:solidFill>
              </a:rPr>
              <a:t>strategies for effective leadership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and facilitation</a:t>
            </a:r>
            <a:r>
              <a:rPr lang="en-US" altLang="en-US" sz="2800" b="1" dirty="0">
                <a:solidFill>
                  <a:srgbClr val="0000FF"/>
                </a:solidFill>
              </a:rPr>
              <a:t> on partnerships for YOUR location. 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defRPr/>
            </a:pPr>
            <a:endParaRPr lang="en-US" altLang="en-US" sz="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defRPr/>
            </a:pPr>
            <a:endParaRPr lang="en-US" altLang="en-US" sz="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ct val="0"/>
              </a:spcBef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Draft YOUR </a:t>
            </a:r>
            <a:r>
              <a:rPr lang="en-US" altLang="en-US" sz="2800" b="1" dirty="0">
                <a:solidFill>
                  <a:srgbClr val="FF0000"/>
                </a:solidFill>
              </a:rPr>
              <a:t>Leadership Plan for Partnerships</a:t>
            </a:r>
          </a:p>
          <a:p>
            <a:pPr marL="0" indent="0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    </a:t>
            </a:r>
            <a:r>
              <a:rPr lang="en-US" altLang="en-US" sz="2800" b="1" dirty="0">
                <a:solidFill>
                  <a:srgbClr val="0000FF"/>
                </a:solidFill>
              </a:rPr>
              <a:t>for the </a:t>
            </a:r>
            <a:r>
              <a:rPr lang="en-US" altLang="en-US" sz="2800" b="1" dirty="0">
                <a:solidFill>
                  <a:srgbClr val="FF0000"/>
                </a:solidFill>
              </a:rPr>
              <a:t>21-22 </a:t>
            </a:r>
            <a:r>
              <a:rPr lang="en-US" altLang="en-US" sz="2800" b="1" dirty="0">
                <a:solidFill>
                  <a:srgbClr val="0000FF"/>
                </a:solidFill>
              </a:rPr>
              <a:t>school year.  </a:t>
            </a:r>
          </a:p>
          <a:p>
            <a:pPr marL="0" indent="0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</a:rPr>
              <a:t>    Provide your plan to your SST Coach.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6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2600" b="1" dirty="0">
                <a:solidFill>
                  <a:srgbClr val="0000FF"/>
                </a:solidFill>
              </a:rPr>
              <a:t>Identify NNPS resources to help you with your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0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80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80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805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805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805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805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805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805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805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0B8A711-7727-43C1-8D66-FB3613866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8575"/>
            <a:ext cx="8382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chemeClr val="accent2"/>
                </a:solidFill>
              </a:rPr>
              <a:t>Leadership &amp; Facilitation Strategies</a:t>
            </a:r>
            <a:br>
              <a:rPr lang="en-US" altLang="en-US" sz="3600" b="1" dirty="0">
                <a:solidFill>
                  <a:schemeClr val="accent2"/>
                </a:solidFill>
              </a:rPr>
            </a:br>
            <a:r>
              <a:rPr lang="en-US" altLang="en-US" sz="3600" b="1" dirty="0">
                <a:solidFill>
                  <a:schemeClr val="accent2"/>
                </a:solidFill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57A26A30-FD1C-4A72-87C5-D955F9FA78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9448800" cy="365760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350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 Share knowledge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Communicate on a regular schedule with SCHOOL ATP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chairpersons and team members to increase knowledge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about effective partnership programs.   </a:t>
            </a:r>
          </a:p>
          <a:p>
            <a:pPr marL="690563" lvl="1" indent="-23336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sz="600" b="1" dirty="0">
              <a:solidFill>
                <a:srgbClr val="0000FF"/>
              </a:solidFill>
            </a:endParaRPr>
          </a:p>
          <a:p>
            <a:pPr marL="690563" lvl="1" indent="-233363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endParaRPr lang="en-US" sz="600" b="1" dirty="0">
              <a:solidFill>
                <a:srgbClr val="0000FF"/>
              </a:solidFill>
            </a:endParaRPr>
          </a:p>
          <a:p>
            <a:pPr marL="690563" lvl="1" indent="-233363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Collect best practices and network with others—locally, </a:t>
            </a:r>
          </a:p>
          <a:p>
            <a:pPr marL="690563" lvl="1" indent="-233363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nationally, and internationally.</a:t>
            </a:r>
            <a:endParaRPr lang="en-US" sz="105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2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2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35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Celebrate milestones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Recognize progress and excellence.    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300" b="1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sz="105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35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Document progress &amp; evaluate outcomes</a:t>
            </a:r>
          </a:p>
          <a:p>
            <a:pPr marL="690563" lvl="1" indent="-23336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Evaluate teamwork, program quality, and progress.  </a:t>
            </a:r>
          </a:p>
          <a:p>
            <a:pPr marL="690563" lvl="1" indent="-23336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Keep records of plans, activities, and evaluations.  </a:t>
            </a:r>
          </a:p>
          <a:p>
            <a:pPr marL="690563" lvl="1" indent="-233363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Work with NNPS to conduct annual evaluations.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6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16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16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16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16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>
            <a:extLst>
              <a:ext uri="{FF2B5EF4-FFF2-40B4-BE49-F238E27FC236}">
                <a16:creationId xmlns:a16="http://schemas.microsoft.com/office/drawing/2014/main" id="{E50AF058-5444-414E-BCED-52475C6A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229600" cy="1681163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0006E"/>
                    </a:gs>
                    <a:gs pos="50000">
                      <a:srgbClr val="3F0090"/>
                    </a:gs>
                    <a:gs pos="100000">
                      <a:srgbClr val="30006E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accent2"/>
                </a:solidFill>
              </a:rPr>
              <a:t>                LEADERSHIP AND FACILITATION STRATEGIES</a:t>
            </a:r>
            <a:br>
              <a:rPr lang="en-US" altLang="en-US" sz="2000" b="1" dirty="0">
                <a:solidFill>
                  <a:schemeClr val="accent2"/>
                </a:solidFill>
              </a:rPr>
            </a:br>
            <a:br>
              <a:rPr lang="en-US" altLang="en-US" sz="2000" b="1" dirty="0">
                <a:solidFill>
                  <a:schemeClr val="accent2"/>
                </a:solidFill>
              </a:rPr>
            </a:br>
            <a:br>
              <a:rPr lang="en-US" altLang="en-US" sz="2000" b="1" dirty="0">
                <a:solidFill>
                  <a:schemeClr val="accent2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Create Awareness                </a:t>
            </a:r>
          </a:p>
        </p:txBody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2F37E338-5BDA-4DEA-885A-FB50E347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900363"/>
            <a:ext cx="6629400" cy="137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NEWS You Can Use – E-forms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Bridgeport School District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Bridgeport, Connecticut  	</a:t>
            </a:r>
          </a:p>
        </p:txBody>
      </p:sp>
      <p:sp>
        <p:nvSpPr>
          <p:cNvPr id="500741" name="Text Box 5">
            <a:extLst>
              <a:ext uri="{FF2B5EF4-FFF2-40B4-BE49-F238E27FC236}">
                <a16:creationId xmlns:a16="http://schemas.microsoft.com/office/drawing/2014/main" id="{240CFB7A-E86A-4341-8D3F-B6DB62D7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6276975"/>
            <a:ext cx="84582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more examples of district leadership and facilitation in NNPS’s books of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Promising Partnership Practices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www.partnershipschools.org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Success Stories.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B008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0745" name="Rectangle 9">
            <a:extLst>
              <a:ext uri="{FF2B5EF4-FFF2-40B4-BE49-F238E27FC236}">
                <a16:creationId xmlns:a16="http://schemas.microsoft.com/office/drawing/2014/main" id="{E5EE176A-E1C1-4432-A2C0-81CAA920E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662113"/>
            <a:ext cx="8610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Actively promote your partnership program to key stakeholders.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0746" name="Picture 10" descr="MCBS01871_0000[1]">
            <a:extLst>
              <a:ext uri="{FF2B5EF4-FFF2-40B4-BE49-F238E27FC236}">
                <a16:creationId xmlns:a16="http://schemas.microsoft.com/office/drawing/2014/main" id="{D96101B9-5F5B-4B76-A11B-5F773297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192463"/>
            <a:ext cx="32004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3A87FBD0-E1FF-430D-B6F6-9FFEFBFB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503738"/>
            <a:ext cx="8096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Promising Partnership Practices, 2016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/>
      <p:bldP spid="500739" grpId="0" animBg="1"/>
      <p:bldP spid="500741" grpId="0"/>
      <p:bldP spid="500741" grpId="1"/>
      <p:bldP spid="50074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D513F3A-6635-46E4-B858-4F110102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0006E"/>
                    </a:gs>
                    <a:gs pos="50000">
                      <a:srgbClr val="3F0090"/>
                    </a:gs>
                    <a:gs pos="100000">
                      <a:srgbClr val="30006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Align Program and Policy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AE013AC-C4A9-4806-B0BF-C88D9910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439988"/>
            <a:ext cx="7315200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a STEM Family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Pasco School District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Pasco, Washington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6474E80-1A11-4BD3-8628-88EC05AF0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252788"/>
            <a:ext cx="381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00019095-C953-4E60-B9F9-EE410E5B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365625"/>
            <a:ext cx="8096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Promising Partnership Practices, 2016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>
            <a:extLst>
              <a:ext uri="{FF2B5EF4-FFF2-40B4-BE49-F238E27FC236}">
                <a16:creationId xmlns:a16="http://schemas.microsoft.com/office/drawing/2014/main" id="{4F87D1FB-3387-402C-9A5A-1A642CFFD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949325"/>
            <a:ext cx="8458200" cy="11430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0006E"/>
                    </a:gs>
                    <a:gs pos="50000">
                      <a:srgbClr val="3F0090"/>
                    </a:gs>
                    <a:gs pos="100000">
                      <a:srgbClr val="30006E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Guide Learning and </a:t>
            </a:r>
            <a:br>
              <a:rPr lang="en-US" altLang="en-US" sz="4000" b="1" dirty="0">
                <a:solidFill>
                  <a:srgbClr val="FF0000"/>
                </a:solidFill>
              </a:rPr>
            </a:br>
            <a:r>
              <a:rPr lang="en-US" altLang="en-US" sz="4000" b="1" dirty="0">
                <a:solidFill>
                  <a:srgbClr val="FF0000"/>
                </a:solidFill>
              </a:rPr>
              <a:t>    Program Development</a:t>
            </a:r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CF83B596-4323-4E40-A570-37A4EFE0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736975"/>
            <a:ext cx="8077200" cy="14351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ESSENTIAL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One-Day Team-Training Workshop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School-based Partnership Teams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Conducted by District Leaders</a:t>
            </a:r>
          </a:p>
        </p:txBody>
      </p:sp>
      <p:sp>
        <p:nvSpPr>
          <p:cNvPr id="549893" name="Rectangle 5">
            <a:extLst>
              <a:ext uri="{FF2B5EF4-FFF2-40B4-BE49-F238E27FC236}">
                <a16:creationId xmlns:a16="http://schemas.microsoft.com/office/drawing/2014/main" id="{6196020A-5110-4CB1-85B4-01327FFFC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2606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 One-Day Team Training Workshops for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schools’ ATPs and on-going professional development with school teams. </a:t>
            </a:r>
          </a:p>
        </p:txBody>
      </p:sp>
      <p:pic>
        <p:nvPicPr>
          <p:cNvPr id="549894" name="Picture 6" descr="MCj03983830000[1]">
            <a:extLst>
              <a:ext uri="{FF2B5EF4-FFF2-40B4-BE49-F238E27FC236}">
                <a16:creationId xmlns:a16="http://schemas.microsoft.com/office/drawing/2014/main" id="{C8271696-71A1-411E-BE82-38966B64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616450"/>
            <a:ext cx="2628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809A3EEC-347F-45DA-B177-83EE0731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262563"/>
            <a:ext cx="8096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Handbook for Action 4</a:t>
            </a:r>
            <a:r>
              <a:rPr kumimoji="0" lang="en-US" altLang="en-US" sz="2000" b="0" i="1" u="none" strike="noStrike" kern="1200" cap="none" spc="0" normalizeH="0" baseline="3000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edition, 2019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0" grpId="0"/>
      <p:bldP spid="549891" grpId="0" animBg="1"/>
      <p:bldP spid="54989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5D85ED4-408E-432E-ADD6-BA8AAB619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6651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0006E"/>
                    </a:gs>
                    <a:gs pos="50000">
                      <a:srgbClr val="3F0090"/>
                    </a:gs>
                    <a:gs pos="100000">
                      <a:srgbClr val="30006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Share Knowledge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2CAB794-500C-4702-8B4E-7910E440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479550"/>
            <a:ext cx="87630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Communicate with school teams on a regular schedule. Conduct well-planned meetings to discuss successful activities, challenges to solve, and new knowledge.  Network with others locally and nationally.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5B24E-97BA-4863-A238-EA05BEC1CE0B}"/>
              </a:ext>
            </a:extLst>
          </p:cNvPr>
          <p:cNvSpPr/>
          <p:nvPr/>
        </p:nvSpPr>
        <p:spPr>
          <a:xfrm>
            <a:off x="452438" y="3276600"/>
            <a:ext cx="8339137" cy="163195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 Busters: Keep Teams Engaged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Saginaw Public School District, MI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Promising Partnership Practices. 2017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893" name="Picture 3" descr="Capacity Building workshop for OELP Team on Read Aloud ...">
            <a:extLst>
              <a:ext uri="{FF2B5EF4-FFF2-40B4-BE49-F238E27FC236}">
                <a16:creationId xmlns:a16="http://schemas.microsoft.com/office/drawing/2014/main" id="{D171AC5E-21ED-438C-8C86-9F285B3B7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657600"/>
            <a:ext cx="32004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>
            <a:extLst>
              <a:ext uri="{FF2B5EF4-FFF2-40B4-BE49-F238E27FC236}">
                <a16:creationId xmlns:a16="http://schemas.microsoft.com/office/drawing/2014/main" id="{CBF1BC5C-B7D0-44A6-AA29-83EECB4C3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0006E"/>
                    </a:gs>
                    <a:gs pos="50000">
                      <a:srgbClr val="3F0090"/>
                    </a:gs>
                    <a:gs pos="100000">
                      <a:srgbClr val="30006E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accent2"/>
                </a:solidFill>
              </a:rPr>
              <a:t>LEADERSHIP AND FACILITATION STRATEGY</a:t>
            </a:r>
            <a:r>
              <a:rPr lang="en-US" altLang="en-US" sz="4000" b="1" dirty="0">
                <a:solidFill>
                  <a:schemeClr val="accent2"/>
                </a:solidFill>
              </a:rPr>
              <a:t>              </a:t>
            </a:r>
            <a:r>
              <a:rPr lang="en-US" altLang="en-US" sz="4000" b="1" dirty="0">
                <a:solidFill>
                  <a:srgbClr val="FF0000"/>
                </a:solidFill>
              </a:rPr>
              <a:t>Celebrate Milestones</a:t>
            </a:r>
          </a:p>
        </p:txBody>
      </p:sp>
      <p:sp>
        <p:nvSpPr>
          <p:cNvPr id="553987" name="Rectangle 3">
            <a:extLst>
              <a:ext uri="{FF2B5EF4-FFF2-40B4-BE49-F238E27FC236}">
                <a16:creationId xmlns:a16="http://schemas.microsoft.com/office/drawing/2014/main" id="{1A3508AF-CDF0-4981-AD10-5D025C8C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28838"/>
            <a:ext cx="8305800" cy="2825750"/>
          </a:xfrm>
          <a:prstGeom prst="rect">
            <a:avLst/>
          </a:prstGeom>
          <a:solidFill>
            <a:srgbClr val="EBEB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BOOK of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Promising Partnership Practices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districts and organizations in NNPS create a collection.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Glow and Grow: An End-of-Year Celebration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Middletown Public Schools, CT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Promising Partnership Practices, 2009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989" name="Rectangle 5">
            <a:extLst>
              <a:ext uri="{FF2B5EF4-FFF2-40B4-BE49-F238E27FC236}">
                <a16:creationId xmlns:a16="http://schemas.microsoft.com/office/drawing/2014/main" id="{A82F4F84-5BF6-4D96-A654-250EE826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81125"/>
            <a:ext cx="6248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Recognize progress and excellence.</a:t>
            </a:r>
          </a:p>
          <a:p>
            <a:pPr marL="457200" marR="0" lvl="1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990" name="Picture 6" descr="MCj04040590000[1]">
            <a:extLst>
              <a:ext uri="{FF2B5EF4-FFF2-40B4-BE49-F238E27FC236}">
                <a16:creationId xmlns:a16="http://schemas.microsoft.com/office/drawing/2014/main" id="{6C7928F8-6AEE-4221-A2D5-78CFACEE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303338"/>
            <a:ext cx="16700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Text Box 7">
            <a:extLst>
              <a:ext uri="{FF2B5EF4-FFF2-40B4-BE49-F238E27FC236}">
                <a16:creationId xmlns:a16="http://schemas.microsoft.com/office/drawing/2014/main" id="{99CAE4F3-CFEF-40C9-AAC2-E2E456E8732A}"/>
              </a:ext>
            </a:extLst>
          </p:cNvPr>
          <p:cNvSpPr txBox="1">
            <a:spLocks noChangeArrowheads="1"/>
          </p:cNvSpPr>
          <p:nvPr/>
        </p:nvSpPr>
        <p:spPr bwMode="auto">
          <a:xfrm rot="1415766">
            <a:off x="7125082" y="1801557"/>
            <a:ext cx="708848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PPP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</a:t>
            </a:r>
          </a:p>
        </p:txBody>
      </p:sp>
      <p:pic>
        <p:nvPicPr>
          <p:cNvPr id="9" name="Picture 1" descr="Klimatbluffen: Bedrägeriet med utsläppsrätter lockar ...">
            <a:extLst>
              <a:ext uri="{FF2B5EF4-FFF2-40B4-BE49-F238E27FC236}">
                <a16:creationId xmlns:a16="http://schemas.microsoft.com/office/drawing/2014/main" id="{DC8E9EF0-0310-4C35-8BC7-F392761B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91025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/>
      <p:bldP spid="553987" grpId="0" animBg="1"/>
      <p:bldP spid="553989" grpId="0"/>
      <p:bldP spid="5539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>
            <a:extLst>
              <a:ext uri="{FF2B5EF4-FFF2-40B4-BE49-F238E27FC236}">
                <a16:creationId xmlns:a16="http://schemas.microsoft.com/office/drawing/2014/main" id="{FC4A0E69-7192-4189-9629-91F1FDEA3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" y="381000"/>
            <a:ext cx="8839200" cy="11430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0006E"/>
                    </a:gs>
                    <a:gs pos="50000">
                      <a:srgbClr val="3F0090"/>
                    </a:gs>
                    <a:gs pos="100000">
                      <a:srgbClr val="30006E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accent2"/>
                </a:solidFill>
              </a:rPr>
              <a:t>LEADERSHIP AND FACILITATION STRATEGY</a:t>
            </a:r>
            <a:r>
              <a:rPr lang="en-US" altLang="en-US" sz="4000" b="1" dirty="0">
                <a:solidFill>
                  <a:schemeClr val="accent2"/>
                </a:solidFill>
              </a:rPr>
              <a:t>              </a:t>
            </a:r>
            <a:r>
              <a:rPr lang="en-US" altLang="en-US" sz="3200" b="1" dirty="0">
                <a:solidFill>
                  <a:srgbClr val="FF0000"/>
                </a:solidFill>
              </a:rPr>
              <a:t>Document Progress and Evaluate Outcomes</a:t>
            </a:r>
          </a:p>
        </p:txBody>
      </p:sp>
      <p:sp>
        <p:nvSpPr>
          <p:cNvPr id="556035" name="Rectangle 3">
            <a:extLst>
              <a:ext uri="{FF2B5EF4-FFF2-40B4-BE49-F238E27FC236}">
                <a16:creationId xmlns:a16="http://schemas.microsoft.com/office/drawing/2014/main" id="{D93B12CD-FEA5-45F5-81BB-063FFC9A0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3048000"/>
            <a:ext cx="8229600" cy="2590800"/>
          </a:xfrm>
          <a:prstGeom prst="rect">
            <a:avLst/>
          </a:prstGeom>
          <a:solidFill>
            <a:srgbClr val="EBEB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Evaluate: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schools to use:  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Evaluation of Activities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   (chapter 9 in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Handbook)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NNPS will conduct:        Annual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surveys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               to renew membership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56037" name="Rectangle 5">
            <a:extLst>
              <a:ext uri="{FF2B5EF4-FFF2-40B4-BE49-F238E27FC236}">
                <a16:creationId xmlns:a16="http://schemas.microsoft.com/office/drawing/2014/main" id="{084CF596-9E4D-45B6-94F8-F2E833AF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408113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teamwork, family and community involvement activities, quality of district and school programs.  Assess progress on YOUR office’s leadership for partnerships.</a:t>
            </a:r>
          </a:p>
        </p:txBody>
      </p:sp>
      <p:pic>
        <p:nvPicPr>
          <p:cNvPr id="556038" name="Picture 6" descr="MCj01504030000[1]">
            <a:extLst>
              <a:ext uri="{FF2B5EF4-FFF2-40B4-BE49-F238E27FC236}">
                <a16:creationId xmlns:a16="http://schemas.microsoft.com/office/drawing/2014/main" id="{3E006596-AC8D-4B37-B3D2-81FF0EFD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2092325"/>
            <a:ext cx="17335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/>
      <p:bldP spid="556035" grpId="0" animBg="1"/>
      <p:bldP spid="5560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>
            <a:extLst>
              <a:ext uri="{FF2B5EF4-FFF2-40B4-BE49-F238E27FC236}">
                <a16:creationId xmlns:a16="http://schemas.microsoft.com/office/drawing/2014/main" id="{9CE1B27E-9567-489A-995A-EFCFF9C1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2362200"/>
            <a:ext cx="2171700" cy="3352800"/>
          </a:xfrm>
          <a:prstGeom prst="ellipse">
            <a:avLst/>
          </a:prstGeom>
          <a:solidFill>
            <a:srgbClr val="FFF099"/>
          </a:solidFill>
          <a:ln w="9525">
            <a:solidFill>
              <a:srgbClr val="FEC11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047000B-C581-430C-A679-F58C93FE4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3988"/>
            <a:ext cx="8610600" cy="1143001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An Excellent Program of Partnership</a:t>
            </a:r>
          </a:p>
        </p:txBody>
      </p:sp>
      <p:sp>
        <p:nvSpPr>
          <p:cNvPr id="76804" name="AutoShape 4">
            <a:extLst>
              <a:ext uri="{FF2B5EF4-FFF2-40B4-BE49-F238E27FC236}">
                <a16:creationId xmlns:a16="http://schemas.microsoft.com/office/drawing/2014/main" id="{CB8DC580-0491-4701-A583-F93B65024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870075"/>
            <a:ext cx="6781800" cy="4267200"/>
          </a:xfrm>
          <a:prstGeom prst="rightArrow">
            <a:avLst>
              <a:gd name="adj1" fmla="val 50000"/>
              <a:gd name="adj2" fmla="val 39732"/>
            </a:avLst>
          </a:prstGeom>
          <a:solidFill>
            <a:srgbClr val="E1E1FF"/>
          </a:solidFill>
          <a:ln w="9525">
            <a:solidFill>
              <a:srgbClr val="DA2A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sng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5" name="Line 5">
            <a:extLst>
              <a:ext uri="{FF2B5EF4-FFF2-40B4-BE49-F238E27FC236}">
                <a16:creationId xmlns:a16="http://schemas.microsoft.com/office/drawing/2014/main" id="{3661F807-7AC8-47CA-94B8-7330C3C1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9624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6" name="Text Box 8">
            <a:extLst>
              <a:ext uri="{FF2B5EF4-FFF2-40B4-BE49-F238E27FC236}">
                <a16:creationId xmlns:a16="http://schemas.microsoft.com/office/drawing/2014/main" id="{8DFD8FA1-8D6D-4D1B-BF60-0129374A6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398838"/>
            <a:ext cx="1847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76807" name="Line 9">
            <a:extLst>
              <a:ext uri="{FF2B5EF4-FFF2-40B4-BE49-F238E27FC236}">
                <a16:creationId xmlns:a16="http://schemas.microsoft.com/office/drawing/2014/main" id="{4D1BD593-8A0F-4085-A90A-637AB9B05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7526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8" name="Line 10">
            <a:extLst>
              <a:ext uri="{FF2B5EF4-FFF2-40B4-BE49-F238E27FC236}">
                <a16:creationId xmlns:a16="http://schemas.microsoft.com/office/drawing/2014/main" id="{13C168E6-BD37-4AED-9EA9-CF6BA38B1A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53340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9" name="Line 11">
            <a:extLst>
              <a:ext uri="{FF2B5EF4-FFF2-40B4-BE49-F238E27FC236}">
                <a16:creationId xmlns:a16="http://schemas.microsoft.com/office/drawing/2014/main" id="{2D14B480-A441-4348-B23D-FC6E4676F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5867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0" name="Line 12">
            <a:extLst>
              <a:ext uri="{FF2B5EF4-FFF2-40B4-BE49-F238E27FC236}">
                <a16:creationId xmlns:a16="http://schemas.microsoft.com/office/drawing/2014/main" id="{36E56D8E-9387-4E87-87C9-1CCCD0129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5715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1" name="Line 13">
            <a:extLst>
              <a:ext uri="{FF2B5EF4-FFF2-40B4-BE49-F238E27FC236}">
                <a16:creationId xmlns:a16="http://schemas.microsoft.com/office/drawing/2014/main" id="{E0ACC452-0143-4D5E-8F3B-94AA98996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13716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12" name="Line 14">
            <a:extLst>
              <a:ext uri="{FF2B5EF4-FFF2-40B4-BE49-F238E27FC236}">
                <a16:creationId xmlns:a16="http://schemas.microsoft.com/office/drawing/2014/main" id="{643D3B80-EBD2-4306-8375-CB5171C1DA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1447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4079" name="AutoShape 15">
            <a:extLst>
              <a:ext uri="{FF2B5EF4-FFF2-40B4-BE49-F238E27FC236}">
                <a16:creationId xmlns:a16="http://schemas.microsoft.com/office/drawing/2014/main" id="{85CF5F69-85C0-48D0-8FCB-3854811610B4}"/>
              </a:ext>
            </a:extLst>
          </p:cNvPr>
          <p:cNvSpPr>
            <a:spLocks noChangeArrowheads="1"/>
          </p:cNvSpPr>
          <p:nvPr/>
        </p:nvSpPr>
        <p:spPr bwMode="auto">
          <a:xfrm rot="2383235">
            <a:off x="3724275" y="3081338"/>
            <a:ext cx="3627438" cy="719137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C00">
              <a:alpha val="5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Awareness</a:t>
            </a:r>
          </a:p>
        </p:txBody>
      </p:sp>
      <p:sp>
        <p:nvSpPr>
          <p:cNvPr id="344080" name="AutoShape 16">
            <a:extLst>
              <a:ext uri="{FF2B5EF4-FFF2-40B4-BE49-F238E27FC236}">
                <a16:creationId xmlns:a16="http://schemas.microsoft.com/office/drawing/2014/main" id="{371359BB-C0DA-4C18-A205-F98489583A88}"/>
              </a:ext>
            </a:extLst>
          </p:cNvPr>
          <p:cNvSpPr>
            <a:spLocks noChangeArrowheads="1"/>
          </p:cNvSpPr>
          <p:nvPr/>
        </p:nvSpPr>
        <p:spPr bwMode="auto">
          <a:xfrm rot="2400000">
            <a:off x="2619375" y="3721100"/>
            <a:ext cx="3201988" cy="7032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BBE0E3">
              <a:alpha val="70195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 Learning</a:t>
            </a:r>
          </a:p>
        </p:txBody>
      </p:sp>
      <p:sp>
        <p:nvSpPr>
          <p:cNvPr id="344081" name="AutoShape 17">
            <a:extLst>
              <a:ext uri="{FF2B5EF4-FFF2-40B4-BE49-F238E27FC236}">
                <a16:creationId xmlns:a16="http://schemas.microsoft.com/office/drawing/2014/main" id="{511CBEF4-BD4E-4D3C-AC54-24AAA445B38C}"/>
              </a:ext>
            </a:extLst>
          </p:cNvPr>
          <p:cNvSpPr>
            <a:spLocks noChangeArrowheads="1"/>
          </p:cNvSpPr>
          <p:nvPr/>
        </p:nvSpPr>
        <p:spPr bwMode="auto">
          <a:xfrm rot="13380446" flipV="1">
            <a:off x="2695575" y="3217863"/>
            <a:ext cx="4157663" cy="785812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CC00">
              <a:alpha val="7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 Program &amp; Policy</a:t>
            </a:r>
          </a:p>
        </p:txBody>
      </p:sp>
      <p:sp>
        <p:nvSpPr>
          <p:cNvPr id="344082" name="AutoShape 18">
            <a:extLst>
              <a:ext uri="{FF2B5EF4-FFF2-40B4-BE49-F238E27FC236}">
                <a16:creationId xmlns:a16="http://schemas.microsoft.com/office/drawing/2014/main" id="{C1A84723-621B-4640-AC27-83E144BEB038}"/>
              </a:ext>
            </a:extLst>
          </p:cNvPr>
          <p:cNvSpPr>
            <a:spLocks noChangeArrowheads="1"/>
          </p:cNvSpPr>
          <p:nvPr/>
        </p:nvSpPr>
        <p:spPr bwMode="auto">
          <a:xfrm rot="2395672">
            <a:off x="1550988" y="3551238"/>
            <a:ext cx="3328987" cy="8048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00">
              <a:alpha val="74901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Knowledge</a:t>
            </a:r>
          </a:p>
        </p:txBody>
      </p:sp>
      <p:sp>
        <p:nvSpPr>
          <p:cNvPr id="344083" name="AutoShape 19">
            <a:extLst>
              <a:ext uri="{FF2B5EF4-FFF2-40B4-BE49-F238E27FC236}">
                <a16:creationId xmlns:a16="http://schemas.microsoft.com/office/drawing/2014/main" id="{E777C466-644A-4654-A3FA-73156F154BD6}"/>
              </a:ext>
            </a:extLst>
          </p:cNvPr>
          <p:cNvSpPr>
            <a:spLocks noChangeArrowheads="1"/>
          </p:cNvSpPr>
          <p:nvPr/>
        </p:nvSpPr>
        <p:spPr bwMode="auto">
          <a:xfrm rot="2400000">
            <a:off x="-31750" y="3425825"/>
            <a:ext cx="4152900" cy="838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CCFF">
              <a:alpha val="70195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Celebrate Milestones</a:t>
            </a:r>
          </a:p>
        </p:txBody>
      </p:sp>
      <p:sp>
        <p:nvSpPr>
          <p:cNvPr id="344084" name="AutoShape 20">
            <a:extLst>
              <a:ext uri="{FF2B5EF4-FFF2-40B4-BE49-F238E27FC236}">
                <a16:creationId xmlns:a16="http://schemas.microsoft.com/office/drawing/2014/main" id="{0C34E16C-FEEE-4831-9EB4-3DD75FC875AB}"/>
              </a:ext>
            </a:extLst>
          </p:cNvPr>
          <p:cNvSpPr>
            <a:spLocks noChangeArrowheads="1"/>
          </p:cNvSpPr>
          <p:nvPr/>
        </p:nvSpPr>
        <p:spPr bwMode="auto">
          <a:xfrm rot="2479729">
            <a:off x="-503238" y="3922713"/>
            <a:ext cx="4305301" cy="8509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CC66">
              <a:alpha val="70195"/>
            </a:srgbClr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&amp; Evaluate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9BFD5A7E-E1CB-449C-93B4-DEC5352C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5713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Questions about these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Leadership Strategies?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6820" name="Text Box 6">
            <a:extLst>
              <a:ext uri="{FF2B5EF4-FFF2-40B4-BE49-F238E27FC236}">
                <a16:creationId xmlns:a16="http://schemas.microsoft.com/office/drawing/2014/main" id="{635CAAE5-697D-428F-B5A4-48CFF58D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68421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work at the leadership level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with all school ATPs to . . .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DA6CD-6DD4-4CC0-A2D1-A940EF3DC2CF}"/>
              </a:ext>
            </a:extLst>
          </p:cNvPr>
          <p:cNvSpPr txBox="1">
            <a:spLocks noChangeArrowheads="1"/>
          </p:cNvSpPr>
          <p:nvPr/>
        </p:nvSpPr>
        <p:spPr bwMode="auto">
          <a:xfrm rot="3130680">
            <a:off x="4930775" y="2773363"/>
            <a:ext cx="264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Your Location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72BB7C-F80A-4008-969B-AB0ED8C568D5}"/>
              </a:ext>
            </a:extLst>
          </p:cNvPr>
          <p:cNvSpPr txBox="1">
            <a:spLocks noChangeArrowheads="1"/>
          </p:cNvSpPr>
          <p:nvPr/>
        </p:nvSpPr>
        <p:spPr bwMode="auto">
          <a:xfrm rot="-3035669">
            <a:off x="4943475" y="4945063"/>
            <a:ext cx="265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Facilitate School ATPs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9" grpId="0" animBg="1"/>
      <p:bldP spid="344080" grpId="0" animBg="1"/>
      <p:bldP spid="344081" grpId="0" animBg="1"/>
      <p:bldP spid="344082" grpId="0" animBg="1"/>
      <p:bldP spid="344083" grpId="0" animBg="1"/>
      <p:bldP spid="344084" grpId="0" animBg="1"/>
      <p:bldP spid="22" grpId="0"/>
      <p:bldP spid="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C4B4322C-BAFA-4D80-82CB-7DB17FC70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4582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Explore </a:t>
            </a:r>
            <a:br>
              <a:rPr lang="en-US" altLang="en-US" b="1" dirty="0">
                <a:solidFill>
                  <a:schemeClr val="accent2"/>
                </a:solidFill>
              </a:rPr>
            </a:br>
            <a:r>
              <a:rPr lang="en-US" altLang="en-US" b="1" dirty="0">
                <a:solidFill>
                  <a:schemeClr val="accent2"/>
                </a:solidFill>
              </a:rPr>
              <a:t>Leadership Plans  </a:t>
            </a:r>
            <a:r>
              <a:rPr lang="en-US" altLang="en-US" b="1" dirty="0">
                <a:solidFill>
                  <a:srgbClr val="E62C00"/>
                </a:solidFill>
              </a:rPr>
              <a:t> </a:t>
            </a:r>
          </a:p>
        </p:txBody>
      </p:sp>
      <p:pic>
        <p:nvPicPr>
          <p:cNvPr id="531459" name="Picture 3" descr="j0301076">
            <a:extLst>
              <a:ext uri="{FF2B5EF4-FFF2-40B4-BE49-F238E27FC236}">
                <a16:creationId xmlns:a16="http://schemas.microsoft.com/office/drawing/2014/main" id="{8E6CADD1-4E70-4D04-A20E-66095535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0396C087-95B6-4F4A-A13E-D6A48C28E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 ZOOM ROOM  Activity 2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Explore Leadership and Facilitation Strategies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3EFA7863-D98C-4786-86A1-2A46E097F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991600" cy="5943600"/>
          </a:xfrm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4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1. Select a RECORDER to write your group’s ideas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2. Consider YOUR district and schools in the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    OhSFEC project.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/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/>
              <a:t>    On the </a:t>
            </a:r>
            <a:r>
              <a:rPr lang="en-US" altLang="en-US" sz="2400" b="1" i="1" dirty="0"/>
              <a:t>Lead and Succeed Inventory (Activity 2)</a:t>
            </a:r>
            <a:r>
              <a:rPr lang="en-US" altLang="en-US" sz="2400" b="1" dirty="0"/>
              <a:t>,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/>
              <a:t>    see the </a:t>
            </a:r>
            <a:r>
              <a:rPr lang="en-US" altLang="en-US" sz="2400" b="1" dirty="0">
                <a:solidFill>
                  <a:srgbClr val="FF0000"/>
                </a:solidFill>
              </a:rPr>
              <a:t>MOST ESSENTIAL LIST</a:t>
            </a:r>
            <a:r>
              <a:rPr lang="en-US" altLang="en-US" sz="2400" b="1" dirty="0"/>
              <a:t> of activities for the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    21-22 school year.  </a:t>
            </a:r>
            <a:r>
              <a:rPr lang="en-US" altLang="en-US" sz="2400" b="1" u="sng" dirty="0">
                <a:solidFill>
                  <a:srgbClr val="FF0000"/>
                </a:solidFill>
              </a:rPr>
              <a:t>You cannot do them all</a:t>
            </a:r>
            <a:r>
              <a:rPr lang="en-US" altLang="en-US" sz="2400" b="1" dirty="0">
                <a:solidFill>
                  <a:srgbClr val="FF0000"/>
                </a:solidFill>
              </a:rPr>
              <a:t>. 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    Which activities will help you strengthen leadership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    and guide YOUR schools to implement effective and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    equitable partnership programs.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>
              <a:solidFill>
                <a:schemeClr val="accent2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ts val="0"/>
              </a:spcBef>
              <a:buFontTx/>
              <a:buAutoNum type="arabicPeriod" startAt="3"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With your ZOOM partners, agree on activities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       you want to conduct in the 21-22 school year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  <a:endParaRPr lang="en-US" altLang="en-US" sz="800" b="1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*   </a:t>
            </a:r>
            <a:r>
              <a:rPr lang="en-US" altLang="en-US" sz="2400" b="1" dirty="0"/>
              <a:t>Look over the list of leadership and facilitation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      strategies. </a:t>
            </a:r>
            <a:endParaRPr lang="en-US" altLang="en-US" sz="400" b="1" dirty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400" b="1" dirty="0"/>
              <a:t> </a:t>
            </a:r>
            <a:r>
              <a:rPr lang="en-US" altLang="en-US" sz="2400" b="1" dirty="0"/>
              <a:t> *    Check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n-US" altLang="en-US" sz="2400" dirty="0"/>
              <a:t> </a:t>
            </a:r>
            <a:r>
              <a:rPr lang="en-US" altLang="en-US" sz="2400" b="1" dirty="0"/>
              <a:t>at least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</a:rPr>
              <a:t>ONE activity for each strategy</a:t>
            </a:r>
            <a:r>
              <a:rPr lang="en-US" altLang="en-US" sz="2400" b="1" dirty="0">
                <a:solidFill>
                  <a:srgbClr val="0000FF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b="1" dirty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/>
              <a:t>*    Select </a:t>
            </a:r>
            <a:r>
              <a:rPr lang="en-US" altLang="en-US" sz="2400" b="1" u="sng" dirty="0">
                <a:solidFill>
                  <a:srgbClr val="FF0000"/>
                </a:solidFill>
              </a:rPr>
              <a:t>NO MORE THAN 14 activities TOTAL</a:t>
            </a:r>
            <a:r>
              <a:rPr lang="en-US" altLang="en-US" sz="2400" b="1" dirty="0"/>
              <a:t>.</a:t>
            </a:r>
          </a:p>
          <a:p>
            <a:pPr marL="609600" indent="-60960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dirty="0"/>
          </a:p>
          <a:p>
            <a:pPr marL="609600" indent="-60960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altLang="en-US" sz="400" dirty="0"/>
          </a:p>
          <a:p>
            <a:pPr marL="609600" indent="-60960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You will have </a:t>
            </a:r>
            <a:r>
              <a:rPr lang="en-US" altLang="en-US" sz="2400" b="1" dirty="0">
                <a:solidFill>
                  <a:srgbClr val="0000FF"/>
                </a:solidFill>
              </a:rPr>
              <a:t>25 minutes </a:t>
            </a:r>
          </a:p>
          <a:p>
            <a:pPr marL="609600" indent="-60960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b="1" dirty="0"/>
              <a:t>to come to a consensus on a proposed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2C50CE24-2ABA-4175-9EA0-F4B118D1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38200"/>
            <a:ext cx="86106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NEXT WEEK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prepare your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schools’ to strengthen their programs with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the NNPS One-Day Team Training Workshop.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your district’s expert on partnerships.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By attending </a:t>
            </a:r>
            <a:r>
              <a:rPr lang="en-US" altLang="en-US" sz="2800" b="1" dirty="0">
                <a:solidFill>
                  <a:srgbClr val="000000"/>
                </a:solidFill>
              </a:rPr>
              <a:t>next week </a:t>
            </a:r>
            <a:r>
              <a:rPr lang="en-US" altLang="en-US" sz="2800" b="1" u="sng" dirty="0">
                <a:solidFill>
                  <a:srgbClr val="000000"/>
                </a:solidFill>
              </a:rPr>
              <a:t>with your project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    </a:t>
            </a:r>
            <a:r>
              <a:rPr lang="en-US" altLang="en-US" sz="2800" b="1" u="sng" dirty="0">
                <a:solidFill>
                  <a:srgbClr val="000000"/>
                </a:solidFill>
              </a:rPr>
              <a:t>schools</a:t>
            </a:r>
            <a:r>
              <a:rPr lang="en-US" altLang="en-US" sz="2800" b="1" dirty="0">
                <a:solidFill>
                  <a:srgbClr val="000000"/>
                </a:solidFill>
              </a:rPr>
              <a:t>, you will know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guide them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(and other schools) to use research-based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structures and processes to ensure effective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equitable programs of family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community engagement.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>
            <a:extLst>
              <a:ext uri="{FF2B5EF4-FFF2-40B4-BE49-F238E27FC236}">
                <a16:creationId xmlns:a16="http://schemas.microsoft.com/office/drawing/2014/main" id="{CF18FB12-BE0A-4F81-9281-6B16D2B25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991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i="1" dirty="0">
                <a:solidFill>
                  <a:srgbClr val="FF0000"/>
                </a:solidFill>
              </a:rPr>
              <a:t>“Pluck”</a:t>
            </a:r>
            <a:r>
              <a:rPr lang="en-US" altLang="en-US" sz="4000" b="1" dirty="0">
                <a:solidFill>
                  <a:srgbClr val="FF0000"/>
                </a:solidFill>
              </a:rPr>
              <a:t>          ONE</a:t>
            </a:r>
            <a:r>
              <a:rPr lang="en-US" altLang="en-US" sz="3200" b="1" dirty="0">
                <a:solidFill>
                  <a:srgbClr val="FF0000"/>
                </a:solidFill>
              </a:rPr>
              <a:t> Important Activity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                             to Explain</a:t>
            </a:r>
          </a:p>
        </p:txBody>
      </p:sp>
      <p:sp>
        <p:nvSpPr>
          <p:cNvPr id="560131" name="Rectangle 3">
            <a:extLst>
              <a:ext uri="{FF2B5EF4-FFF2-40B4-BE49-F238E27FC236}">
                <a16:creationId xmlns:a16="http://schemas.microsoft.com/office/drawing/2014/main" id="{38E0C3CE-54DB-44C2-AA32-B7168DE1B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51906"/>
            <a:ext cx="6669087" cy="4151312"/>
          </a:xfrm>
          <a:solidFill>
            <a:schemeClr val="accent3"/>
          </a:solidFill>
          <a:ln>
            <a:solidFill>
              <a:srgbClr val="FF9966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FF66FF"/>
                </a:solidFill>
              </a:rPr>
              <a:t>  1</a:t>
            </a:r>
            <a:r>
              <a:rPr lang="en-US" altLang="en-US" sz="2800" b="1" dirty="0">
                <a:solidFill>
                  <a:srgbClr val="FF66FF"/>
                </a:solidFill>
              </a:rPr>
              <a:t>:    Create awareness</a:t>
            </a:r>
            <a:r>
              <a:rPr lang="en-US" altLang="en-US" sz="800" b="1" dirty="0">
                <a:solidFill>
                  <a:srgbClr val="FF66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800" b="1" u="sng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FF5050"/>
                </a:solidFill>
              </a:rPr>
              <a:t>  2</a:t>
            </a:r>
            <a:r>
              <a:rPr lang="en-US" altLang="en-US" sz="2800" b="1" dirty="0">
                <a:solidFill>
                  <a:srgbClr val="FF5050"/>
                </a:solidFill>
              </a:rPr>
              <a:t>:    Align program and policy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         Guide learning and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            program development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008080"/>
                </a:solidFill>
              </a:rPr>
              <a:t>  4</a:t>
            </a:r>
            <a:r>
              <a:rPr lang="en-US" altLang="en-US" sz="2800" b="1" dirty="0">
                <a:solidFill>
                  <a:srgbClr val="008080"/>
                </a:solidFill>
              </a:rPr>
              <a:t>:    Share knowledge</a:t>
            </a:r>
            <a:endParaRPr lang="en-US" altLang="en-US" sz="800" b="1" dirty="0">
              <a:solidFill>
                <a:srgbClr val="00808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en-US" sz="1200" b="1" dirty="0">
              <a:solidFill>
                <a:srgbClr val="0066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0000FF"/>
                </a:solidFill>
              </a:rPr>
              <a:t>  5:</a:t>
            </a:r>
            <a:r>
              <a:rPr lang="en-US" altLang="en-US" sz="2800" b="1" dirty="0">
                <a:solidFill>
                  <a:srgbClr val="0000FF"/>
                </a:solidFill>
              </a:rPr>
              <a:t>    Celebrate milestones</a:t>
            </a:r>
            <a:endParaRPr lang="en-US" altLang="en-US" sz="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b="1" u="sng" dirty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b="1" u="sng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rgbClr val="9933FF"/>
                </a:solidFill>
              </a:rPr>
              <a:t>  6:</a:t>
            </a:r>
            <a:r>
              <a:rPr lang="en-US" altLang="en-US" sz="2800" b="1" dirty="0">
                <a:solidFill>
                  <a:srgbClr val="9933FF"/>
                </a:solidFill>
              </a:rPr>
              <a:t> 	Document progress &amp;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9933FF"/>
                </a:solidFill>
              </a:rPr>
              <a:t>		      evaluate outcomes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000" b="1" u="sng" dirty="0">
              <a:solidFill>
                <a:srgbClr val="C00000"/>
              </a:solidFill>
            </a:endParaRPr>
          </a:p>
        </p:txBody>
      </p:sp>
      <p:pic>
        <p:nvPicPr>
          <p:cNvPr id="560132" name="Picture 4" descr="MCj03710140000[1]">
            <a:extLst>
              <a:ext uri="{FF2B5EF4-FFF2-40B4-BE49-F238E27FC236}">
                <a16:creationId xmlns:a16="http://schemas.microsoft.com/office/drawing/2014/main" id="{9B3BE7F9-31EA-48F3-B469-59BD170C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140" flipH="1">
            <a:off x="1905000" y="-1588"/>
            <a:ext cx="1751013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0133" name="Picture 5" descr="MCj03316090000[1]">
            <a:extLst>
              <a:ext uri="{FF2B5EF4-FFF2-40B4-BE49-F238E27FC236}">
                <a16:creationId xmlns:a16="http://schemas.microsoft.com/office/drawing/2014/main" id="{680F99A9-AB7F-4C70-94C3-EE9DA11B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245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4" name="Text Box 6">
            <a:extLst>
              <a:ext uri="{FF2B5EF4-FFF2-40B4-BE49-F238E27FC236}">
                <a16:creationId xmlns:a16="http://schemas.microsoft.com/office/drawing/2014/main" id="{DA8F89EC-0988-401F-956B-2C95FB9A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51000"/>
            <a:ext cx="9144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activity did you and your ZOOM partners think is most important to conduct in the</a:t>
            </a:r>
            <a:r>
              <a:rPr kumimoji="0" lang="en-US" altLang="en-US" sz="23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21-22 school year 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why? </a:t>
            </a:r>
            <a:endParaRPr kumimoji="0" lang="en-US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94350-E8AC-48CC-944E-CADFD7B4715F}"/>
              </a:ext>
            </a:extLst>
          </p:cNvPr>
          <p:cNvSpPr txBox="1"/>
          <p:nvPr/>
        </p:nvSpPr>
        <p:spPr>
          <a:xfrm>
            <a:off x="838200" y="3635417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/>
      <p:bldP spid="560131" grpId="0" build="p" animBg="1"/>
      <p:bldP spid="56013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>
            <a:extLst>
              <a:ext uri="{FF2B5EF4-FFF2-40B4-BE49-F238E27FC236}">
                <a16:creationId xmlns:a16="http://schemas.microsoft.com/office/drawing/2014/main" id="{B21EEE5C-02D6-447B-A7AC-43761A77E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" y="2209800"/>
            <a:ext cx="8915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000" b="1" dirty="0"/>
              <a:t>	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Activity 3 </a:t>
            </a:r>
            <a:r>
              <a:rPr lang="en-US" altLang="en-US" sz="2800" b="1" dirty="0">
                <a:solidFill>
                  <a:srgbClr val="FF0000"/>
                </a:solidFill>
              </a:rPr>
              <a:t>for this Workshop</a:t>
            </a:r>
            <a:endParaRPr lang="en-US" altLang="en-US" sz="2800" b="1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b="1" dirty="0">
                <a:solidFill>
                  <a:srgbClr val="3333CC"/>
                </a:solidFill>
              </a:rPr>
              <a:t>   Page 1:  Leadership Activities</a:t>
            </a:r>
            <a:endParaRPr lang="en-US" altLang="en-US" sz="1200" b="1" dirty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1200" b="1" dirty="0">
                <a:solidFill>
                  <a:srgbClr val="3333CC"/>
                </a:solidFill>
              </a:rPr>
              <a:t>				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1000" b="1" dirty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  Page 2:  Facilitate Your Schools’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                 Action Teams for Partnerships</a:t>
            </a:r>
          </a:p>
          <a:p>
            <a:pPr eaLnBrk="1" hangingPunct="1">
              <a:lnSpc>
                <a:spcPct val="70000"/>
              </a:lnSpc>
              <a:buClr>
                <a:srgbClr val="E62C00"/>
              </a:buClr>
              <a:buFontTx/>
              <a:buNone/>
            </a:pPr>
            <a:r>
              <a:rPr lang="en-US" altLang="en-US" sz="800" b="1" dirty="0"/>
              <a:t>			</a:t>
            </a:r>
            <a:r>
              <a:rPr lang="en-US" altLang="en-US" sz="800" b="1" dirty="0">
                <a:solidFill>
                  <a:srgbClr val="FF0000"/>
                </a:solidFill>
              </a:rPr>
              <a:t>	      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400" b="1" dirty="0"/>
              <a:t> 	         * Check activities 1A and 1B.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400" b="1" dirty="0"/>
              <a:t>		  * Check your ZOOM Room Activity 2 for your 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400" b="1" dirty="0"/>
              <a:t>                selection of essential activities. 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400" b="1" dirty="0"/>
              <a:t>	         * See the full </a:t>
            </a:r>
            <a:r>
              <a:rPr lang="en-US" altLang="en-US" sz="2400" b="1" i="1" dirty="0">
                <a:solidFill>
                  <a:srgbClr val="FF0000"/>
                </a:solidFill>
              </a:rPr>
              <a:t>Lead and Succeed Inventory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400" b="1" dirty="0"/>
              <a:t>             * See the resource: </a:t>
            </a:r>
            <a:r>
              <a:rPr lang="en-US" altLang="en-US" sz="2400" b="1" i="1" dirty="0">
                <a:solidFill>
                  <a:srgbClr val="FF0000"/>
                </a:solidFill>
              </a:rPr>
              <a:t>What DO Facilitators DO? 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400" b="1" dirty="0"/>
              <a:t>			</a:t>
            </a:r>
            <a:r>
              <a:rPr lang="en-US" altLang="en-US" sz="800" b="1" dirty="0"/>
              <a:t>	</a:t>
            </a:r>
            <a:r>
              <a:rPr lang="en-US" altLang="en-US" sz="2000" b="1" dirty="0"/>
              <a:t>              </a:t>
            </a:r>
          </a:p>
          <a:p>
            <a:pPr eaLnBrk="1" hangingPunct="1">
              <a:buClr>
                <a:srgbClr val="E62C00"/>
              </a:buClr>
              <a:buFontTx/>
              <a:buNone/>
            </a:pPr>
            <a:endParaRPr lang="en-US" altLang="en-US" sz="2000" b="1" dirty="0"/>
          </a:p>
          <a:p>
            <a:pPr eaLnBrk="1" hangingPunct="1">
              <a:buClr>
                <a:srgbClr val="E62C00"/>
              </a:buClr>
              <a:buFontTx/>
              <a:buNone/>
            </a:pPr>
            <a:r>
              <a:rPr lang="en-US" altLang="en-US" sz="2000" b="1" dirty="0"/>
              <a:t>	 </a:t>
            </a:r>
          </a:p>
        </p:txBody>
      </p:sp>
      <p:sp>
        <p:nvSpPr>
          <p:cNvPr id="420868" name="Rectangle 4">
            <a:extLst>
              <a:ext uri="{FF2B5EF4-FFF2-40B4-BE49-F238E27FC236}">
                <a16:creationId xmlns:a16="http://schemas.microsoft.com/office/drawing/2014/main" id="{3ED379CF-8924-4FF4-B84D-69BD457C0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br>
              <a:rPr lang="en-US" altLang="en-US" sz="3200" b="1" dirty="0">
                <a:solidFill>
                  <a:srgbClr val="0000FF"/>
                </a:solidFill>
              </a:rPr>
            </a:br>
            <a:r>
              <a:rPr lang="en-US" altLang="en-US" sz="3200" b="1" dirty="0">
                <a:solidFill>
                  <a:srgbClr val="0000FF"/>
                </a:solidFill>
              </a:rPr>
              <a:t>    DRAFT YOUR 2021-22</a:t>
            </a:r>
            <a:br>
              <a:rPr lang="en-US" altLang="en-US" sz="800" b="1" dirty="0">
                <a:solidFill>
                  <a:srgbClr val="0000FF"/>
                </a:solidFill>
              </a:rPr>
            </a:br>
            <a:br>
              <a:rPr lang="en-US" altLang="en-US" sz="800" b="1" dirty="0">
                <a:solidFill>
                  <a:srgbClr val="0000FF"/>
                </a:solidFill>
              </a:rPr>
            </a:br>
            <a:r>
              <a:rPr lang="en-US" altLang="en-US" sz="3200" b="1" dirty="0">
                <a:solidFill>
                  <a:srgbClr val="0000FF"/>
                </a:solidFill>
              </a:rPr>
              <a:t>      LEADERSHIP PLAN FOR</a:t>
            </a:r>
            <a:br>
              <a:rPr lang="en-US" altLang="en-US" sz="3200" b="1" dirty="0">
                <a:solidFill>
                  <a:srgbClr val="0000FF"/>
                </a:solidFill>
              </a:rPr>
            </a:br>
            <a:r>
              <a:rPr lang="en-US" altLang="en-US" sz="3200" b="1" dirty="0">
                <a:solidFill>
                  <a:srgbClr val="0000FF"/>
                </a:solidFill>
              </a:rPr>
              <a:t>    PARTNERSHIPS</a:t>
            </a:r>
          </a:p>
        </p:txBody>
      </p:sp>
      <p:pic>
        <p:nvPicPr>
          <p:cNvPr id="420870" name="Picture 6" descr="MCj04099430000[1]">
            <a:extLst>
              <a:ext uri="{FF2B5EF4-FFF2-40B4-BE49-F238E27FC236}">
                <a16:creationId xmlns:a16="http://schemas.microsoft.com/office/drawing/2014/main" id="{4E44C130-DEF0-4B2E-851F-FD2582AC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9838" flipH="1">
            <a:off x="539750" y="503238"/>
            <a:ext cx="177323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5">
            <a:extLst>
              <a:ext uri="{FF2B5EF4-FFF2-40B4-BE49-F238E27FC236}">
                <a16:creationId xmlns:a16="http://schemas.microsoft.com/office/drawing/2014/main" id="{A853FC76-E12F-4104-A990-C45F69645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3" y="12700"/>
          <a:ext cx="8745537" cy="726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362736" imgH="7772404" progId="Word.Document.8">
                  <p:embed/>
                </p:oleObj>
              </mc:Choice>
              <mc:Fallback>
                <p:oleObj name="Document" r:id="rId3" imgW="9362736" imgH="7772404" progId="Word.Document.8">
                  <p:embed/>
                  <p:pic>
                    <p:nvPicPr>
                      <p:cNvPr id="82946" name="Object 5">
                        <a:extLst>
                          <a:ext uri="{FF2B5EF4-FFF2-40B4-BE49-F238E27FC236}">
                            <a16:creationId xmlns:a16="http://schemas.microsoft.com/office/drawing/2014/main" id="{A853FC76-E12F-4104-A990-C45F696451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2700"/>
                        <a:ext cx="8745537" cy="726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6">
            <a:extLst>
              <a:ext uri="{FF2B5EF4-FFF2-40B4-BE49-F238E27FC236}">
                <a16:creationId xmlns:a16="http://schemas.microsoft.com/office/drawing/2014/main" id="{DBA6B03E-E2FA-469B-AB31-3A597730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1343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>
            <a:extLst>
              <a:ext uri="{FF2B5EF4-FFF2-40B4-BE49-F238E27FC236}">
                <a16:creationId xmlns:a16="http://schemas.microsoft.com/office/drawing/2014/main" id="{61DA6648-C6BD-47F3-A992-884D98B07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12263"/>
              </p:ext>
            </p:extLst>
          </p:nvPr>
        </p:nvGraphicFramePr>
        <p:xfrm>
          <a:off x="76200" y="-190500"/>
          <a:ext cx="9385300" cy="720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55400" imgH="7943760" progId="Word.Document.8">
                  <p:embed/>
                </p:oleObj>
              </mc:Choice>
              <mc:Fallback>
                <p:oleObj name="Document" r:id="rId2" imgW="10355400" imgH="7943760" progId="Word.Document.8">
                  <p:embed/>
                  <p:pic>
                    <p:nvPicPr>
                      <p:cNvPr id="84994" name="Object 2">
                        <a:extLst>
                          <a:ext uri="{FF2B5EF4-FFF2-40B4-BE49-F238E27FC236}">
                            <a16:creationId xmlns:a16="http://schemas.microsoft.com/office/drawing/2014/main" id="{61DA6648-C6BD-47F3-A992-884D98B07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190500"/>
                        <a:ext cx="9385300" cy="720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ext Box 3">
            <a:extLst>
              <a:ext uri="{FF2B5EF4-FFF2-40B4-BE49-F238E27FC236}">
                <a16:creationId xmlns:a16="http://schemas.microsoft.com/office/drawing/2014/main" id="{97172307-371B-4594-8AE7-B96AA82F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0"/>
            <a:ext cx="1343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2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C73D5E08-6ED7-4CC3-840C-F92F0AB1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148388"/>
            <a:ext cx="8362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CONTINUATION PAGES to list more activities!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>
            <a:extLst>
              <a:ext uri="{FF2B5EF4-FFF2-40B4-BE49-F238E27FC236}">
                <a16:creationId xmlns:a16="http://schemas.microsoft.com/office/drawing/2014/main" id="{C6B86A96-418D-49DC-A9A8-17E6AE49E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295400"/>
            <a:ext cx="8153400" cy="4602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YOUR HOMEWORK (REQUIRED)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Complete YOUR Leadership Plan for Partnerships for 2021-22.</a:t>
            </a:r>
            <a:endParaRPr lang="en-US" altLang="en-US" sz="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800" b="1" dirty="0">
                <a:solidFill>
                  <a:srgbClr val="0000FF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Clr>
                <a:srgbClr val="E62C00"/>
              </a:buClr>
              <a:buFontTx/>
              <a:buNone/>
            </a:pPr>
            <a:endParaRPr lang="en-US" altLang="en-US" sz="8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FontTx/>
              <a:buNone/>
            </a:pPr>
            <a:r>
              <a:rPr lang="en-US" altLang="en-US" sz="2800" b="1" dirty="0"/>
              <a:t>	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r>
              <a:rPr lang="en-US" altLang="en-US" sz="2800" b="1" dirty="0"/>
              <a:t>E-Mail a copy of YOUR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r>
              <a:rPr lang="en-US" altLang="en-US" sz="2800" b="1" dirty="0"/>
              <a:t>Leadership Plan for Partnerships for 21-22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r>
              <a:rPr lang="en-US" altLang="en-US" sz="2800" b="1" dirty="0"/>
              <a:t> to your SST Coach.  </a:t>
            </a:r>
            <a:r>
              <a:rPr lang="en-US" altLang="en-US" sz="1800" b="1" dirty="0"/>
              <a:t> 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endParaRPr lang="en-US" altLang="en-US" sz="1800" b="1" dirty="0"/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endParaRPr lang="en-US" altLang="en-US" sz="1800" b="1" dirty="0"/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endParaRPr lang="en-US" altLang="en-US" sz="1800" b="1" dirty="0"/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endParaRPr lang="en-US" altLang="en-US" sz="1800" b="1" dirty="0"/>
          </a:p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buClr>
                <a:srgbClr val="E62C00"/>
              </a:buClr>
              <a:buNone/>
            </a:pPr>
            <a:r>
              <a:rPr lang="en-US" altLang="en-US" sz="2000" b="1" dirty="0"/>
              <a:t>See IMPORTANT REMINDERS from </a:t>
            </a:r>
            <a:r>
              <a:rPr lang="en-US" altLang="en-US" sz="2000" b="1" dirty="0" err="1"/>
              <a:t>OhSFEC</a:t>
            </a:r>
            <a:r>
              <a:rPr lang="en-US" altLang="en-US" sz="2000" b="1" dirty="0"/>
              <a:t>, coming up.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0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en-US" altLang="en-US" sz="2800" b="1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20E93185-A109-4FA7-8A90-60AB0EFF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6143625"/>
            <a:ext cx="167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340FDDB-D6ED-416D-A51D-435A6333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95400"/>
            <a:ext cx="662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D6756002-D1AE-4CD4-972D-0E005EFC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292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082685A6-4DFC-4CCA-BF5B-D72C750B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8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6AF1A5F8-5C90-4ED1-AECA-0C398D28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292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5" name="Rectangle 9">
            <a:extLst>
              <a:ext uri="{FF2B5EF4-FFF2-40B4-BE49-F238E27FC236}">
                <a16:creationId xmlns:a16="http://schemas.microsoft.com/office/drawing/2014/main" id="{C34DB6E6-3025-425D-A6FD-BFC66F2B59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0738" y="2781300"/>
            <a:ext cx="7772400" cy="1905000"/>
          </a:xfrm>
          <a:solidFill>
            <a:srgbClr val="E1E1FF">
              <a:alpha val="74901"/>
            </a:srgbClr>
          </a:solidFill>
        </p:spPr>
        <p:txBody>
          <a:bodyPr/>
          <a:lstStyle/>
          <a:p>
            <a:pPr eaLnBrk="1" hangingPunct="1"/>
            <a:r>
              <a:rPr lang="en-US" altLang="en-US" b="1" u="sng" dirty="0"/>
              <a:t>5 Minute Quick Stretch</a:t>
            </a:r>
            <a:endParaRPr lang="en-US" altLang="en-US" sz="3200" b="1" u="sng" dirty="0"/>
          </a:p>
        </p:txBody>
      </p:sp>
      <p:sp>
        <p:nvSpPr>
          <p:cNvPr id="58376" name="TextBox 3">
            <a:extLst>
              <a:ext uri="{FF2B5EF4-FFF2-40B4-BE49-F238E27FC236}">
                <a16:creationId xmlns:a16="http://schemas.microsoft.com/office/drawing/2014/main" id="{F7B3AC98-9468-42FF-8DFA-CFD44126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567113"/>
            <a:ext cx="2743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Rest Area Stretching Park · Free vector graphic on Pixabay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85" y="1738313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541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>
            <a:extLst>
              <a:ext uri="{FF2B5EF4-FFF2-40B4-BE49-F238E27FC236}">
                <a16:creationId xmlns:a16="http://schemas.microsoft.com/office/drawing/2014/main" id="{DDF3F3FD-1675-4089-9799-A12BA30C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C0B8C-FF7F-47D6-82CD-28C116F8078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8F22791-CA06-4AE7-B4BF-9119C71B8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0" y="801688"/>
            <a:ext cx="6705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Whole Group 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Activity 4</a:t>
            </a:r>
            <a:br>
              <a:rPr lang="en-US" altLang="en-US" sz="3200" b="1" dirty="0">
                <a:solidFill>
                  <a:srgbClr val="FF0000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Think Quick! </a:t>
            </a:r>
            <a:br>
              <a:rPr lang="en-US" altLang="en-US" sz="4000" b="1" dirty="0">
                <a:solidFill>
                  <a:schemeClr val="accent2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COMMON CHALLENGES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FACED BY FACILITATORS</a:t>
            </a: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33888CE-2679-4EEE-A8EA-D5DE12C1A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46400" y="2590800"/>
            <a:ext cx="5791200" cy="6096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dirty="0"/>
              <a:t>WHAT WOULD </a:t>
            </a:r>
            <a:r>
              <a:rPr lang="en-US" altLang="en-US" sz="4000" b="1" dirty="0">
                <a:solidFill>
                  <a:srgbClr val="FF0000"/>
                </a:solidFill>
              </a:rPr>
              <a:t>YOU</a:t>
            </a:r>
            <a:r>
              <a:rPr lang="en-US" altLang="en-US" dirty="0"/>
              <a:t> DO??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118789" name="Text Box 10">
            <a:extLst>
              <a:ext uri="{FF2B5EF4-FFF2-40B4-BE49-F238E27FC236}">
                <a16:creationId xmlns:a16="http://schemas.microsoft.com/office/drawing/2014/main" id="{7FB5071B-5AF6-4D71-A350-17C3E1B23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905645"/>
            <a:ext cx="8686800" cy="36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Here are 8 common challenges that district facilitators have faced.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Quick!  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might you solve this challenge? 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000000"/>
                </a:solidFill>
              </a:rPr>
              <a:t>Select challenge and THINK QUICK. 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srgbClr val="000000"/>
                </a:solidFill>
              </a:rPr>
              <a:t>Volunteer in chat box to share an idea.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He's not speaking my language - It's OK to be WEIRD! — It ...">
            <a:extLst>
              <a:ext uri="{FF2B5EF4-FFF2-40B4-BE49-F238E27FC236}">
                <a16:creationId xmlns:a16="http://schemas.microsoft.com/office/drawing/2014/main" id="{CDADE95C-0BD4-476D-B358-C9CA84A0B0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50" y="533400"/>
            <a:ext cx="1905000" cy="248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20AA1E21-3441-49DB-A02C-2698C762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71600"/>
            <a:ext cx="601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4614432A-1992-44A8-A6EC-B1F1761C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5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UP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NNPS help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Lead and Succeed?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Share the NNPS website as a useful resource: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	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www.partnershipschools.org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Participate in quarterly calls from an NNPS Facilitator. 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NNPS monthly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E-Briefs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occasional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E-Alerts.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Check that NNPS e-mail is approved by IT for delivery. 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Call or e-mail an NNPS facilitator, coordinator, or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researcher at any time.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lang="en-US" altLang="en-US" sz="2400" b="1" baseline="0" dirty="0">
                <a:solidFill>
                  <a:srgbClr val="000000"/>
                </a:solidFill>
              </a:rPr>
              <a:t>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(On-call Technical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Assistance is a member benefit.)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432ED47-F67C-48DF-8C66-05601EE24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3333FF"/>
                </a:solidFill>
              </a:rPr>
              <a:t>What Does NNPS Ask of </a:t>
            </a:r>
            <a:br>
              <a:rPr lang="en-US" altLang="en-US" sz="2800" b="1" dirty="0">
                <a:solidFill>
                  <a:srgbClr val="3333FF"/>
                </a:solidFill>
              </a:rPr>
            </a:br>
            <a:r>
              <a:rPr lang="en-US" altLang="en-US" sz="2800" b="1" dirty="0">
                <a:solidFill>
                  <a:srgbClr val="3333FF"/>
                </a:solidFill>
              </a:rPr>
              <a:t>District Leaders and Their Schools?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D91D533-0B41-4B66-97CB-6E695F37F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Use the NNPS approaches</a:t>
            </a:r>
            <a:r>
              <a:rPr lang="en-US" sz="2400" b="1" dirty="0"/>
              <a:t>. </a:t>
            </a:r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/>
              <a:t>Implement research-based structures and processes.  </a:t>
            </a:r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2400" b="1" dirty="0"/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/>
              <a:t>Tailor practices to fit YOUR local needs and goals.</a:t>
            </a:r>
            <a:endParaRPr lang="en-US" sz="800" b="1" dirty="0"/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/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/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/>
          </a:p>
          <a:p>
            <a:pPr marL="395288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Participate actively.</a:t>
            </a:r>
            <a:r>
              <a:rPr lang="en-US" sz="2800" b="1" dirty="0"/>
              <a:t> </a:t>
            </a:r>
            <a:r>
              <a:rPr lang="en-US" sz="2400" b="1" dirty="0"/>
              <a:t>Write annual plans for partnerships, </a:t>
            </a:r>
            <a:r>
              <a:rPr lang="en-US" sz="2400" b="1" dirty="0">
                <a:solidFill>
                  <a:srgbClr val="FF0000"/>
                </a:solidFill>
              </a:rPr>
              <a:t>implement</a:t>
            </a:r>
            <a:r>
              <a:rPr lang="en-US" sz="2400" b="1" dirty="0"/>
              <a:t> activities, </a:t>
            </a:r>
            <a:r>
              <a:rPr lang="en-US" sz="2400" b="1" dirty="0">
                <a:solidFill>
                  <a:srgbClr val="FF0000"/>
                </a:solidFill>
              </a:rPr>
              <a:t>evaluate</a:t>
            </a:r>
            <a:r>
              <a:rPr lang="en-US" sz="2400" b="1" dirty="0"/>
              <a:t> activities, return UPDATE, </a:t>
            </a:r>
            <a:r>
              <a:rPr lang="en-US" sz="2400" b="1" dirty="0">
                <a:solidFill>
                  <a:srgbClr val="FF0000"/>
                </a:solidFill>
              </a:rPr>
              <a:t>submit</a:t>
            </a:r>
            <a:r>
              <a:rPr lang="en-US" sz="2400" b="1" dirty="0"/>
              <a:t> </a:t>
            </a:r>
            <a:r>
              <a:rPr lang="en-US" sz="2400" b="1" i="1" dirty="0"/>
              <a:t>Promising Partnership Practices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aim</a:t>
            </a:r>
            <a:r>
              <a:rPr lang="en-US" sz="2400" b="1" dirty="0"/>
              <a:t> for NNPS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/>
              <a:t>    Partnership Awards. 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>
              <a:solidFill>
                <a:srgbClr val="3333FF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>
              <a:solidFill>
                <a:srgbClr val="3333FF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>
              <a:solidFill>
                <a:srgbClr val="3333FF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>
              <a:solidFill>
                <a:srgbClr val="3333FF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en-US" sz="800" b="1" dirty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</a:rPr>
              <a:t>EVALUATE progress </a:t>
            </a:r>
            <a:r>
              <a:rPr lang="en-US" sz="2400" b="1" dirty="0"/>
              <a:t>on the NNPS annual, 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/>
              <a:t>    end-of-year UPDATE survey.   Renew membership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1" dirty="0"/>
              <a:t>    ($250) each year to continue benefits and services.  </a:t>
            </a:r>
            <a:endParaRPr lang="en-US" sz="300" b="1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D95A9B4-782E-440A-9CE6-44B807F7D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chemeClr val="accent2"/>
                </a:solidFill>
              </a:rPr>
              <a:t>Let’s Check the Goals of This </a:t>
            </a:r>
            <a:br>
              <a:rPr lang="en-US" altLang="en-US" sz="3200" b="1" dirty="0">
                <a:solidFill>
                  <a:schemeClr val="accent2"/>
                </a:solidFill>
              </a:rPr>
            </a:br>
            <a:r>
              <a:rPr lang="en-US" altLang="en-US" sz="3200" b="1" dirty="0">
                <a:solidFill>
                  <a:schemeClr val="accent2"/>
                </a:solidFill>
              </a:rPr>
              <a:t>Leadership Institute: </a:t>
            </a:r>
            <a:r>
              <a:rPr lang="en-US" altLang="en-US" sz="3200" b="1" dirty="0">
                <a:solidFill>
                  <a:srgbClr val="FF0000"/>
                </a:solidFill>
              </a:rPr>
              <a:t>YES or NO?</a:t>
            </a:r>
          </a:p>
        </p:txBody>
      </p:sp>
      <p:sp>
        <p:nvSpPr>
          <p:cNvPr id="91139" name="Text Box 4">
            <a:extLst>
              <a:ext uri="{FF2B5EF4-FFF2-40B4-BE49-F238E27FC236}">
                <a16:creationId xmlns:a16="http://schemas.microsoft.com/office/drawing/2014/main" id="{68356A82-E529-4640-8411-B3DFAFE5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881062"/>
            <a:ext cx="906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you able to. .  .</a:t>
            </a:r>
          </a:p>
        </p:txBody>
      </p:sp>
      <p:sp>
        <p:nvSpPr>
          <p:cNvPr id="373765" name="Rectangle 5">
            <a:extLst>
              <a:ext uri="{FF2B5EF4-FFF2-40B4-BE49-F238E27FC236}">
                <a16:creationId xmlns:a16="http://schemas.microsoft.com/office/drawing/2014/main" id="{F4E58855-3CAB-44D1-ABF7-6C0B522C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397317"/>
            <a:ext cx="891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 the NNPS model?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 the roles and responsibilities of a District Facilitator for Partnerships?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strategies for effective leadership and facilitation on partnerships for your location?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(Next Step) Draft YOUR Leadership Plan for 21-22?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NNPS resources to help you with your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WEEK,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will learn to conduct the NNPS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One-Day Team Training Workshop. You will be able to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 the NNPS workshop if </a:t>
            </a:r>
            <a:r>
              <a:rPr lang="en-US" altLang="en-US" sz="2600" b="1" dirty="0">
                <a:solidFill>
                  <a:srgbClr val="000000"/>
                </a:solidFill>
              </a:rPr>
              <a:t>your project schools need a “refresher,” or with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schools in YOUR district’s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network linked to NNPS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3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73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73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73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73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73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73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>
            <a:extLst>
              <a:ext uri="{FF2B5EF4-FFF2-40B4-BE49-F238E27FC236}">
                <a16:creationId xmlns:a16="http://schemas.microsoft.com/office/drawing/2014/main" id="{4DD2A435-75B8-4322-94DB-4D6B6368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9919"/>
            <a:ext cx="82248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is it important to have LEADERS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for Partnership Program Development?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9459" name="Text Box 3">
            <a:extLst>
              <a:ext uri="{FF2B5EF4-FFF2-40B4-BE49-F238E27FC236}">
                <a16:creationId xmlns:a16="http://schemas.microsoft.com/office/drawing/2014/main" id="{06EA60F5-F774-4F58-8CBF-246D9E288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050811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shows that:</a:t>
            </a:r>
          </a:p>
        </p:txBody>
      </p:sp>
      <p:sp>
        <p:nvSpPr>
          <p:cNvPr id="659460" name="Text Box 4">
            <a:extLst>
              <a:ext uri="{FF2B5EF4-FFF2-40B4-BE49-F238E27FC236}">
                <a16:creationId xmlns:a16="http://schemas.microsoft.com/office/drawing/2014/main" id="{DA81B5B3-8452-48E3-BDD4-F3D65500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612111"/>
            <a:ext cx="8305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leaders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provide training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facilitation to schools’ Action Teams for Partnerships,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schools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59461" name="Text Box 5">
            <a:extLst>
              <a:ext uri="{FF2B5EF4-FFF2-40B4-BE49-F238E27FC236}">
                <a16:creationId xmlns:a16="http://schemas.microsoft.com/office/drawing/2014/main" id="{CADCA704-67EB-4D58-80D6-E4423CA1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4018636"/>
            <a:ext cx="87630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 programs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 more challenges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involve all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families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including  those who are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typically “hard to reach.”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9462" name="Text Box 6">
            <a:extLst>
              <a:ext uri="{FF2B5EF4-FFF2-40B4-BE49-F238E27FC236}">
                <a16:creationId xmlns:a16="http://schemas.microsoft.com/office/drawing/2014/main" id="{F2CC8A3A-A31F-4E94-A668-093A3FAB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354763"/>
            <a:ext cx="90820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Epstein &amp; Sheldon, 2016; Epstein, Galindo, &amp; Sheldon, 2011. See summary in notebook pocket.</a:t>
            </a:r>
          </a:p>
        </p:txBody>
      </p:sp>
      <p:sp>
        <p:nvSpPr>
          <p:cNvPr id="38919" name="Text Box 3">
            <a:extLst>
              <a:ext uri="{FF2B5EF4-FFF2-40B4-BE49-F238E27FC236}">
                <a16:creationId xmlns:a16="http://schemas.microsoft.com/office/drawing/2014/main" id="{6684A71C-7901-43B2-AA77-3592C37F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95262"/>
            <a:ext cx="47037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research base—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>
            <a:extLst>
              <a:ext uri="{FF2B5EF4-FFF2-40B4-BE49-F238E27FC236}">
                <a16:creationId xmlns:a16="http://schemas.microsoft.com/office/drawing/2014/main" id="{4307FFBB-68E6-4EDD-8DE3-CFFD6DD67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-47625"/>
            <a:ext cx="393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NNPS PUBLICATIONS</a:t>
            </a:r>
          </a:p>
        </p:txBody>
      </p:sp>
      <p:sp>
        <p:nvSpPr>
          <p:cNvPr id="93187" name="Text Box 4">
            <a:extLst>
              <a:ext uri="{FF2B5EF4-FFF2-40B4-BE49-F238E27FC236}">
                <a16:creationId xmlns:a16="http://schemas.microsoft.com/office/drawing/2014/main" id="{06002F7B-8979-4508-BA5B-C4756FD9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677863"/>
            <a:ext cx="3021012" cy="366712"/>
          </a:xfrm>
          <a:prstGeom prst="rect">
            <a:avLst/>
          </a:prstGeom>
          <a:solidFill>
            <a:srgbClr val="F8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Edition and CD  2019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3188" name="Picture 7" descr="25331_Sanders_Principals_Matter_72ppiRGB_150pixw">
            <a:extLst>
              <a:ext uri="{FF2B5EF4-FFF2-40B4-BE49-F238E27FC236}">
                <a16:creationId xmlns:a16="http://schemas.microsoft.com/office/drawing/2014/main" id="{0425C623-D658-46EE-81E9-96CE08AF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22350"/>
            <a:ext cx="2046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8">
            <a:extLst>
              <a:ext uri="{FF2B5EF4-FFF2-40B4-BE49-F238E27FC236}">
                <a16:creationId xmlns:a16="http://schemas.microsoft.com/office/drawing/2014/main" id="{3DF6CB76-2CC8-4287-B9B9-E43500EEC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Corwin Press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2009 </a:t>
            </a:r>
          </a:p>
        </p:txBody>
      </p:sp>
      <p:sp>
        <p:nvSpPr>
          <p:cNvPr id="93190" name="Text Box 9">
            <a:extLst>
              <a:ext uri="{FF2B5EF4-FFF2-40B4-BE49-F238E27FC236}">
                <a16:creationId xmlns:a16="http://schemas.microsoft.com/office/drawing/2014/main" id="{EB37F0FB-A9A7-40DC-A426-8106F96B1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Corwin Press</a:t>
            </a:r>
          </a:p>
        </p:txBody>
      </p:sp>
      <p:sp>
        <p:nvSpPr>
          <p:cNvPr id="93191" name="Text Box 11">
            <a:extLst>
              <a:ext uri="{FF2B5EF4-FFF2-40B4-BE49-F238E27FC236}">
                <a16:creationId xmlns:a16="http://schemas.microsoft.com/office/drawing/2014/main" id="{A25CBC83-7EB4-4BBA-AA45-B9A44F946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368300"/>
            <a:ext cx="2860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Taylor and Francis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2012</a:t>
            </a:r>
          </a:p>
        </p:txBody>
      </p:sp>
      <p:sp>
        <p:nvSpPr>
          <p:cNvPr id="93192" name="Text Box 13">
            <a:extLst>
              <a:ext uri="{FF2B5EF4-FFF2-40B4-BE49-F238E27FC236}">
                <a16:creationId xmlns:a16="http://schemas.microsoft.com/office/drawing/2014/main" id="{D42629AC-9661-4A63-B930-1C13F098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191000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93" name="Text Box 15">
            <a:extLst>
              <a:ext uri="{FF2B5EF4-FFF2-40B4-BE49-F238E27FC236}">
                <a16:creationId xmlns:a16="http://schemas.microsoft.com/office/drawing/2014/main" id="{27DADDA9-E89A-435E-8CCA-97ECB608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51313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94" name="Rectangle 16">
            <a:extLst>
              <a:ext uri="{FF2B5EF4-FFF2-40B4-BE49-F238E27FC236}">
                <a16:creationId xmlns:a16="http://schemas.microsoft.com/office/drawing/2014/main" id="{3E8C585A-462A-4676-8491-768BAE31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95" name="Rectangle 17">
            <a:extLst>
              <a:ext uri="{FF2B5EF4-FFF2-40B4-BE49-F238E27FC236}">
                <a16:creationId xmlns:a16="http://schemas.microsoft.com/office/drawing/2014/main" id="{B3ECE09D-DBC6-49BD-873E-C69CB89D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484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96" name="Text Box 18">
            <a:extLst>
              <a:ext uri="{FF2B5EF4-FFF2-40B4-BE49-F238E27FC236}">
                <a16:creationId xmlns:a16="http://schemas.microsoft.com/office/drawing/2014/main" id="{402FA916-AA9D-452C-B54B-551B477C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29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97" name="Text Box 5">
            <a:extLst>
              <a:ext uri="{FF2B5EF4-FFF2-40B4-BE49-F238E27FC236}">
                <a16:creationId xmlns:a16="http://schemas.microsoft.com/office/drawing/2014/main" id="{69F8C3BA-FFAB-4519-A851-E9A5483F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81400"/>
            <a:ext cx="289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TEXT, SECOND EDITION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Westview Press-2011 </a:t>
            </a:r>
          </a:p>
        </p:txBody>
      </p:sp>
      <p:pic>
        <p:nvPicPr>
          <p:cNvPr id="93198" name="jacketImage" descr="School, Family, and Community Partnerships">
            <a:extLst>
              <a:ext uri="{FF2B5EF4-FFF2-40B4-BE49-F238E27FC236}">
                <a16:creationId xmlns:a16="http://schemas.microsoft.com/office/drawing/2014/main" id="{2E3DEEF6-0E05-4569-98EF-FDB3C931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4176713"/>
            <a:ext cx="21224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Text Box 11">
            <a:extLst>
              <a:ext uri="{FF2B5EF4-FFF2-40B4-BE49-F238E27FC236}">
                <a16:creationId xmlns:a16="http://schemas.microsoft.com/office/drawing/2014/main" id="{182273F1-8425-43F2-861B-106347540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3581400"/>
            <a:ext cx="2860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Taylor and Francis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Edition, 2015  </a:t>
            </a:r>
          </a:p>
        </p:txBody>
      </p:sp>
      <p:pic>
        <p:nvPicPr>
          <p:cNvPr id="93200" name="Picture 23" descr="http://www.eyeoneducation.com/bookstore/client/Products/ProdimageLg/7210-9.jpg">
            <a:extLst>
              <a:ext uri="{FF2B5EF4-FFF2-40B4-BE49-F238E27FC236}">
                <a16:creationId xmlns:a16="http://schemas.microsoft.com/office/drawing/2014/main" id="{60D88140-7AC9-4BDE-8006-D6271CB9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69975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1" name="Picture 18" descr="http://ecx.images-amazon.com/images/I/51fjwsbh3vL.jpg">
            <a:extLst>
              <a:ext uri="{FF2B5EF4-FFF2-40B4-BE49-F238E27FC236}">
                <a16:creationId xmlns:a16="http://schemas.microsoft.com/office/drawing/2014/main" id="{097D8924-95F0-4774-9CF1-BA5201FD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191000"/>
            <a:ext cx="2152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2" name="Picture 2" descr="School, Family, and Community Partnerships: Your Handbook for Action">
            <a:extLst>
              <a:ext uri="{FF2B5EF4-FFF2-40B4-BE49-F238E27FC236}">
                <a16:creationId xmlns:a16="http://schemas.microsoft.com/office/drawing/2014/main" id="{CEC308AB-039A-44C2-9706-F014544A2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96950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">
            <a:extLst>
              <a:ext uri="{FF2B5EF4-FFF2-40B4-BE49-F238E27FC236}">
                <a16:creationId xmlns:a16="http://schemas.microsoft.com/office/drawing/2014/main" id="{47D06E33-6C02-44D3-8AB8-E983E96B1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513" y="709613"/>
            <a:ext cx="2971800" cy="701675"/>
          </a:xfrm>
        </p:spPr>
        <p:txBody>
          <a:bodyPr>
            <a:spAutoFit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cs typeface="Arial" panose="020B0604020202020204" pitchFamily="34" charset="0"/>
              </a:rPr>
              <a:t>FROM NNPS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cs typeface="Arial" panose="020B0604020202020204" pitchFamily="34" charset="0"/>
              </a:rPr>
              <a:t>2020  </a:t>
            </a:r>
          </a:p>
        </p:txBody>
      </p:sp>
      <p:sp>
        <p:nvSpPr>
          <p:cNvPr id="95235" name="Text Box 5">
            <a:extLst>
              <a:ext uri="{FF2B5EF4-FFF2-40B4-BE49-F238E27FC236}">
                <a16:creationId xmlns:a16="http://schemas.microsoft.com/office/drawing/2014/main" id="{25D8CD14-D105-4206-9AA9-9EB36CDB6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644525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NNPS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Booklets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5236" name="Picture 19">
            <a:extLst>
              <a:ext uri="{FF2B5EF4-FFF2-40B4-BE49-F238E27FC236}">
                <a16:creationId xmlns:a16="http://schemas.microsoft.com/office/drawing/2014/main" id="{68F0F0EA-F3ED-483F-9FA5-2D8DBB54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233488"/>
            <a:ext cx="1371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3">
            <a:extLst>
              <a:ext uri="{FF2B5EF4-FFF2-40B4-BE49-F238E27FC236}">
                <a16:creationId xmlns:a16="http://schemas.microsoft.com/office/drawing/2014/main" id="{0ACD7CA9-AE7D-438F-A697-2F7BB7EC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114300"/>
            <a:ext cx="532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 NNPS  PUBLICATIONS</a:t>
            </a:r>
          </a:p>
        </p:txBody>
      </p:sp>
      <p:sp>
        <p:nvSpPr>
          <p:cNvPr id="95238" name="Text Box 5">
            <a:extLst>
              <a:ext uri="{FF2B5EF4-FFF2-40B4-BE49-F238E27FC236}">
                <a16:creationId xmlns:a16="http://schemas.microsoft.com/office/drawing/2014/main" id="{EC033CDF-55BA-4887-AA8C-82BA81EF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876300"/>
            <a:ext cx="2286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NNPS  </a:t>
            </a:r>
          </a:p>
        </p:txBody>
      </p:sp>
      <p:sp>
        <p:nvSpPr>
          <p:cNvPr id="95239" name="TextBox 1">
            <a:extLst>
              <a:ext uri="{FF2B5EF4-FFF2-40B4-BE49-F238E27FC236}">
                <a16:creationId xmlns:a16="http://schemas.microsoft.com/office/drawing/2014/main" id="{3F4699B5-AE7F-4124-BA2C-275BAED5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1233488"/>
            <a:ext cx="29718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SAMPLERS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of Research &amp; Sample Engagement Activities 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READING,   MATH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SCIENCE,   WRITING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ARTS,   HEALTH,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ATTENDANCE,   BEHAVIOR, HOMEWORK, TRANSITIONS,   FATHERS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COLLEGE and CAREERS, 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PRESCHOOLS,  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SCHOOLS,   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SCHOOLS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GRANDPARENTS,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SUMMER LEARNING,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&amp; ASSESSMENTS </a:t>
            </a:r>
          </a:p>
        </p:txBody>
      </p:sp>
      <p:sp>
        <p:nvSpPr>
          <p:cNvPr id="95240" name="TextBox 3">
            <a:extLst>
              <a:ext uri="{FF2B5EF4-FFF2-40B4-BE49-F238E27FC236}">
                <a16:creationId xmlns:a16="http://schemas.microsoft.com/office/drawing/2014/main" id="{26205372-01B9-4EDD-8293-C5DE7DACE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975" y="1246188"/>
            <a:ext cx="2709863" cy="469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Interactive Homework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 Literacy K-3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 K-5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Middle Grades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Arts 6-8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Science 6-8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 6-8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TIPS RESOURCES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NNPS website</a:t>
            </a:r>
          </a:p>
        </p:txBody>
      </p:sp>
      <p:grpSp>
        <p:nvGrpSpPr>
          <p:cNvPr id="95241" name="Group 4">
            <a:extLst>
              <a:ext uri="{FF2B5EF4-FFF2-40B4-BE49-F238E27FC236}">
                <a16:creationId xmlns:a16="http://schemas.microsoft.com/office/drawing/2014/main" id="{876A65CA-A957-4241-A8B3-0752F8A6CB7A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1233488"/>
            <a:ext cx="1295400" cy="1219200"/>
            <a:chOff x="1434" y="1784"/>
            <a:chExt cx="1504" cy="1500"/>
          </a:xfrm>
        </p:grpSpPr>
        <p:sp>
          <p:nvSpPr>
            <p:cNvPr id="95245" name="Freeform 5">
              <a:extLst>
                <a:ext uri="{FF2B5EF4-FFF2-40B4-BE49-F238E27FC236}">
                  <a16:creationId xmlns:a16="http://schemas.microsoft.com/office/drawing/2014/main" id="{7B2B28CA-3700-4770-9D75-B3BA7C262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784"/>
              <a:ext cx="752" cy="752"/>
            </a:xfrm>
            <a:custGeom>
              <a:avLst/>
              <a:gdLst>
                <a:gd name="T0" fmla="*/ 0 w 1505"/>
                <a:gd name="T1" fmla="*/ 0 h 1505"/>
                <a:gd name="T2" fmla="*/ 0 w 1505"/>
                <a:gd name="T3" fmla="*/ 0 h 1505"/>
                <a:gd name="T4" fmla="*/ 0 w 1505"/>
                <a:gd name="T5" fmla="*/ 0 h 1505"/>
                <a:gd name="T6" fmla="*/ 0 w 1505"/>
                <a:gd name="T7" fmla="*/ 0 h 1505"/>
                <a:gd name="T8" fmla="*/ 0 w 1505"/>
                <a:gd name="T9" fmla="*/ 0 h 1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5" h="1505">
                  <a:moveTo>
                    <a:pt x="737" y="0"/>
                  </a:moveTo>
                  <a:lnTo>
                    <a:pt x="0" y="766"/>
                  </a:lnTo>
                  <a:lnTo>
                    <a:pt x="766" y="1505"/>
                  </a:lnTo>
                  <a:lnTo>
                    <a:pt x="1505" y="73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246" name="Freeform 6">
              <a:extLst>
                <a:ext uri="{FF2B5EF4-FFF2-40B4-BE49-F238E27FC236}">
                  <a16:creationId xmlns:a16="http://schemas.microsoft.com/office/drawing/2014/main" id="{2E2EBB7D-FF9F-41E9-BBE6-CD483F0B1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2141"/>
              <a:ext cx="752" cy="752"/>
            </a:xfrm>
            <a:custGeom>
              <a:avLst/>
              <a:gdLst>
                <a:gd name="T0" fmla="*/ 0 w 1505"/>
                <a:gd name="T1" fmla="*/ 0 h 1505"/>
                <a:gd name="T2" fmla="*/ 0 w 1505"/>
                <a:gd name="T3" fmla="*/ 0 h 1505"/>
                <a:gd name="T4" fmla="*/ 0 w 1505"/>
                <a:gd name="T5" fmla="*/ 0 h 1505"/>
                <a:gd name="T6" fmla="*/ 0 w 1505"/>
                <a:gd name="T7" fmla="*/ 0 h 1505"/>
                <a:gd name="T8" fmla="*/ 0 w 1505"/>
                <a:gd name="T9" fmla="*/ 0 h 1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5" h="1505">
                  <a:moveTo>
                    <a:pt x="739" y="0"/>
                  </a:moveTo>
                  <a:lnTo>
                    <a:pt x="0" y="766"/>
                  </a:lnTo>
                  <a:lnTo>
                    <a:pt x="768" y="1505"/>
                  </a:lnTo>
                  <a:lnTo>
                    <a:pt x="1505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247" name="Freeform 7">
              <a:extLst>
                <a:ext uri="{FF2B5EF4-FFF2-40B4-BE49-F238E27FC236}">
                  <a16:creationId xmlns:a16="http://schemas.microsoft.com/office/drawing/2014/main" id="{E8CF3DA1-93C4-4335-9537-5C80999B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2531"/>
              <a:ext cx="752" cy="753"/>
            </a:xfrm>
            <a:custGeom>
              <a:avLst/>
              <a:gdLst>
                <a:gd name="T0" fmla="*/ 0 w 1505"/>
                <a:gd name="T1" fmla="*/ 0 h 1505"/>
                <a:gd name="T2" fmla="*/ 0 w 1505"/>
                <a:gd name="T3" fmla="*/ 1 h 1505"/>
                <a:gd name="T4" fmla="*/ 0 w 1505"/>
                <a:gd name="T5" fmla="*/ 1 h 1505"/>
                <a:gd name="T6" fmla="*/ 0 w 1505"/>
                <a:gd name="T7" fmla="*/ 1 h 1505"/>
                <a:gd name="T8" fmla="*/ 0 w 1505"/>
                <a:gd name="T9" fmla="*/ 0 h 1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5" h="1505">
                  <a:moveTo>
                    <a:pt x="739" y="0"/>
                  </a:moveTo>
                  <a:lnTo>
                    <a:pt x="0" y="768"/>
                  </a:lnTo>
                  <a:lnTo>
                    <a:pt x="766" y="1505"/>
                  </a:lnTo>
                  <a:lnTo>
                    <a:pt x="1505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248" name="Freeform 8">
              <a:extLst>
                <a:ext uri="{FF2B5EF4-FFF2-40B4-BE49-F238E27FC236}">
                  <a16:creationId xmlns:a16="http://schemas.microsoft.com/office/drawing/2014/main" id="{24F19897-EC4B-4C8A-A6D4-C4A314FA2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162"/>
              <a:ext cx="752" cy="752"/>
            </a:xfrm>
            <a:custGeom>
              <a:avLst/>
              <a:gdLst>
                <a:gd name="T0" fmla="*/ 0 w 1505"/>
                <a:gd name="T1" fmla="*/ 0 h 1505"/>
                <a:gd name="T2" fmla="*/ 0 w 1505"/>
                <a:gd name="T3" fmla="*/ 0 h 1505"/>
                <a:gd name="T4" fmla="*/ 0 w 1505"/>
                <a:gd name="T5" fmla="*/ 0 h 1505"/>
                <a:gd name="T6" fmla="*/ 0 w 1505"/>
                <a:gd name="T7" fmla="*/ 0 h 1505"/>
                <a:gd name="T8" fmla="*/ 0 w 1505"/>
                <a:gd name="T9" fmla="*/ 0 h 1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5" h="1505">
                  <a:moveTo>
                    <a:pt x="737" y="0"/>
                  </a:moveTo>
                  <a:lnTo>
                    <a:pt x="0" y="766"/>
                  </a:lnTo>
                  <a:lnTo>
                    <a:pt x="766" y="1505"/>
                  </a:lnTo>
                  <a:lnTo>
                    <a:pt x="1505" y="739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5249" name="Group 9">
              <a:extLst>
                <a:ext uri="{FF2B5EF4-FFF2-40B4-BE49-F238E27FC236}">
                  <a16:creationId xmlns:a16="http://schemas.microsoft.com/office/drawing/2014/main" id="{88B26014-0508-4990-9B71-80563D1F3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1" y="2337"/>
              <a:ext cx="887" cy="444"/>
              <a:chOff x="1721" y="2337"/>
              <a:chExt cx="887" cy="444"/>
            </a:xfrm>
          </p:grpSpPr>
          <p:sp>
            <p:nvSpPr>
              <p:cNvPr id="95250" name="Freeform 10">
                <a:extLst>
                  <a:ext uri="{FF2B5EF4-FFF2-40B4-BE49-F238E27FC236}">
                    <a16:creationId xmlns:a16="http://schemas.microsoft.com/office/drawing/2014/main" id="{58A17D9C-F734-40C1-B930-39AFA7F9E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345"/>
                <a:ext cx="239" cy="428"/>
              </a:xfrm>
              <a:custGeom>
                <a:avLst/>
                <a:gdLst>
                  <a:gd name="T0" fmla="*/ 0 w 478"/>
                  <a:gd name="T1" fmla="*/ 0 h 856"/>
                  <a:gd name="T2" fmla="*/ 1 w 478"/>
                  <a:gd name="T3" fmla="*/ 0 h 856"/>
                  <a:gd name="T4" fmla="*/ 1 w 478"/>
                  <a:gd name="T5" fmla="*/ 1 h 856"/>
                  <a:gd name="T6" fmla="*/ 1 w 478"/>
                  <a:gd name="T7" fmla="*/ 1 h 856"/>
                  <a:gd name="T8" fmla="*/ 1 w 478"/>
                  <a:gd name="T9" fmla="*/ 1 h 856"/>
                  <a:gd name="T10" fmla="*/ 1 w 478"/>
                  <a:gd name="T11" fmla="*/ 1 h 856"/>
                  <a:gd name="T12" fmla="*/ 1 w 478"/>
                  <a:gd name="T13" fmla="*/ 1 h 856"/>
                  <a:gd name="T14" fmla="*/ 1 w 478"/>
                  <a:gd name="T15" fmla="*/ 1 h 856"/>
                  <a:gd name="T16" fmla="*/ 1 w 478"/>
                  <a:gd name="T17" fmla="*/ 1 h 856"/>
                  <a:gd name="T18" fmla="*/ 1 w 478"/>
                  <a:gd name="T19" fmla="*/ 1 h 856"/>
                  <a:gd name="T20" fmla="*/ 0 w 478"/>
                  <a:gd name="T21" fmla="*/ 1 h 856"/>
                  <a:gd name="T22" fmla="*/ 0 w 478"/>
                  <a:gd name="T23" fmla="*/ 1 h 856"/>
                  <a:gd name="T24" fmla="*/ 0 w 478"/>
                  <a:gd name="T25" fmla="*/ 0 h 8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8" h="856">
                    <a:moveTo>
                      <a:pt x="0" y="0"/>
                    </a:moveTo>
                    <a:lnTo>
                      <a:pt x="478" y="0"/>
                    </a:lnTo>
                    <a:lnTo>
                      <a:pt x="478" y="106"/>
                    </a:lnTo>
                    <a:lnTo>
                      <a:pt x="478" y="211"/>
                    </a:lnTo>
                    <a:lnTo>
                      <a:pt x="399" y="211"/>
                    </a:lnTo>
                    <a:lnTo>
                      <a:pt x="319" y="211"/>
                    </a:lnTo>
                    <a:lnTo>
                      <a:pt x="319" y="856"/>
                    </a:lnTo>
                    <a:lnTo>
                      <a:pt x="240" y="856"/>
                    </a:lnTo>
                    <a:lnTo>
                      <a:pt x="161" y="856"/>
                    </a:lnTo>
                    <a:lnTo>
                      <a:pt x="161" y="211"/>
                    </a:lnTo>
                    <a:lnTo>
                      <a:pt x="0" y="211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251" name="Freeform 11">
                <a:extLst>
                  <a:ext uri="{FF2B5EF4-FFF2-40B4-BE49-F238E27FC236}">
                    <a16:creationId xmlns:a16="http://schemas.microsoft.com/office/drawing/2014/main" id="{0E5DD5E2-C051-4A60-94D2-1066DFC1B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2345"/>
                <a:ext cx="79" cy="428"/>
              </a:xfrm>
              <a:custGeom>
                <a:avLst/>
                <a:gdLst>
                  <a:gd name="T0" fmla="*/ 0 w 157"/>
                  <a:gd name="T1" fmla="*/ 0 h 856"/>
                  <a:gd name="T2" fmla="*/ 1 w 157"/>
                  <a:gd name="T3" fmla="*/ 0 h 856"/>
                  <a:gd name="T4" fmla="*/ 1 w 157"/>
                  <a:gd name="T5" fmla="*/ 0 h 856"/>
                  <a:gd name="T6" fmla="*/ 1 w 157"/>
                  <a:gd name="T7" fmla="*/ 1 h 856"/>
                  <a:gd name="T8" fmla="*/ 1 w 157"/>
                  <a:gd name="T9" fmla="*/ 1 h 856"/>
                  <a:gd name="T10" fmla="*/ 1 w 157"/>
                  <a:gd name="T11" fmla="*/ 1 h 856"/>
                  <a:gd name="T12" fmla="*/ 0 w 157"/>
                  <a:gd name="T13" fmla="*/ 1 h 856"/>
                  <a:gd name="T14" fmla="*/ 0 w 157"/>
                  <a:gd name="T15" fmla="*/ 1 h 856"/>
                  <a:gd name="T16" fmla="*/ 0 w 157"/>
                  <a:gd name="T17" fmla="*/ 0 h 8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856">
                    <a:moveTo>
                      <a:pt x="0" y="0"/>
                    </a:moveTo>
                    <a:lnTo>
                      <a:pt x="78" y="0"/>
                    </a:lnTo>
                    <a:lnTo>
                      <a:pt x="157" y="0"/>
                    </a:lnTo>
                    <a:lnTo>
                      <a:pt x="157" y="428"/>
                    </a:lnTo>
                    <a:lnTo>
                      <a:pt x="157" y="856"/>
                    </a:lnTo>
                    <a:lnTo>
                      <a:pt x="78" y="856"/>
                    </a:lnTo>
                    <a:lnTo>
                      <a:pt x="0" y="856"/>
                    </a:lnTo>
                    <a:lnTo>
                      <a:pt x="0" y="4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252" name="Freeform 12">
                <a:extLst>
                  <a:ext uri="{FF2B5EF4-FFF2-40B4-BE49-F238E27FC236}">
                    <a16:creationId xmlns:a16="http://schemas.microsoft.com/office/drawing/2014/main" id="{8FB20AC8-13F6-4C3D-B93A-10ACBA510B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4" y="2345"/>
                <a:ext cx="216" cy="428"/>
              </a:xfrm>
              <a:custGeom>
                <a:avLst/>
                <a:gdLst>
                  <a:gd name="T0" fmla="*/ 0 w 432"/>
                  <a:gd name="T1" fmla="*/ 0 h 856"/>
                  <a:gd name="T2" fmla="*/ 1 w 432"/>
                  <a:gd name="T3" fmla="*/ 0 h 856"/>
                  <a:gd name="T4" fmla="*/ 1 w 432"/>
                  <a:gd name="T5" fmla="*/ 0 h 856"/>
                  <a:gd name="T6" fmla="*/ 1 w 432"/>
                  <a:gd name="T7" fmla="*/ 1 h 856"/>
                  <a:gd name="T8" fmla="*/ 1 w 432"/>
                  <a:gd name="T9" fmla="*/ 1 h 856"/>
                  <a:gd name="T10" fmla="*/ 1 w 432"/>
                  <a:gd name="T11" fmla="*/ 1 h 856"/>
                  <a:gd name="T12" fmla="*/ 1 w 432"/>
                  <a:gd name="T13" fmla="*/ 1 h 856"/>
                  <a:gd name="T14" fmla="*/ 1 w 432"/>
                  <a:gd name="T15" fmla="*/ 1 h 856"/>
                  <a:gd name="T16" fmla="*/ 1 w 432"/>
                  <a:gd name="T17" fmla="*/ 1 h 856"/>
                  <a:gd name="T18" fmla="*/ 1 w 432"/>
                  <a:gd name="T19" fmla="*/ 1 h 856"/>
                  <a:gd name="T20" fmla="*/ 1 w 432"/>
                  <a:gd name="T21" fmla="*/ 1 h 856"/>
                  <a:gd name="T22" fmla="*/ 1 w 432"/>
                  <a:gd name="T23" fmla="*/ 1 h 856"/>
                  <a:gd name="T24" fmla="*/ 1 w 432"/>
                  <a:gd name="T25" fmla="*/ 1 h 856"/>
                  <a:gd name="T26" fmla="*/ 1 w 432"/>
                  <a:gd name="T27" fmla="*/ 1 h 856"/>
                  <a:gd name="T28" fmla="*/ 1 w 432"/>
                  <a:gd name="T29" fmla="*/ 1 h 856"/>
                  <a:gd name="T30" fmla="*/ 1 w 432"/>
                  <a:gd name="T31" fmla="*/ 1 h 856"/>
                  <a:gd name="T32" fmla="*/ 1 w 432"/>
                  <a:gd name="T33" fmla="*/ 1 h 856"/>
                  <a:gd name="T34" fmla="*/ 1 w 432"/>
                  <a:gd name="T35" fmla="*/ 1 h 856"/>
                  <a:gd name="T36" fmla="*/ 1 w 432"/>
                  <a:gd name="T37" fmla="*/ 1 h 856"/>
                  <a:gd name="T38" fmla="*/ 1 w 432"/>
                  <a:gd name="T39" fmla="*/ 1 h 856"/>
                  <a:gd name="T40" fmla="*/ 1 w 432"/>
                  <a:gd name="T41" fmla="*/ 1 h 856"/>
                  <a:gd name="T42" fmla="*/ 1 w 432"/>
                  <a:gd name="T43" fmla="*/ 1 h 856"/>
                  <a:gd name="T44" fmla="*/ 1 w 432"/>
                  <a:gd name="T45" fmla="*/ 1 h 856"/>
                  <a:gd name="T46" fmla="*/ 1 w 432"/>
                  <a:gd name="T47" fmla="*/ 1 h 856"/>
                  <a:gd name="T48" fmla="*/ 1 w 432"/>
                  <a:gd name="T49" fmla="*/ 1 h 856"/>
                  <a:gd name="T50" fmla="*/ 1 w 432"/>
                  <a:gd name="T51" fmla="*/ 1 h 856"/>
                  <a:gd name="T52" fmla="*/ 1 w 432"/>
                  <a:gd name="T53" fmla="*/ 1 h 856"/>
                  <a:gd name="T54" fmla="*/ 1 w 432"/>
                  <a:gd name="T55" fmla="*/ 1 h 856"/>
                  <a:gd name="T56" fmla="*/ 1 w 432"/>
                  <a:gd name="T57" fmla="*/ 1 h 856"/>
                  <a:gd name="T58" fmla="*/ 1 w 432"/>
                  <a:gd name="T59" fmla="*/ 1 h 856"/>
                  <a:gd name="T60" fmla="*/ 1 w 432"/>
                  <a:gd name="T61" fmla="*/ 1 h 856"/>
                  <a:gd name="T62" fmla="*/ 0 w 432"/>
                  <a:gd name="T63" fmla="*/ 1 h 856"/>
                  <a:gd name="T64" fmla="*/ 0 w 432"/>
                  <a:gd name="T65" fmla="*/ 1 h 856"/>
                  <a:gd name="T66" fmla="*/ 0 w 432"/>
                  <a:gd name="T67" fmla="*/ 0 h 856"/>
                  <a:gd name="T68" fmla="*/ 1 w 432"/>
                  <a:gd name="T69" fmla="*/ 1 h 856"/>
                  <a:gd name="T70" fmla="*/ 1 w 432"/>
                  <a:gd name="T71" fmla="*/ 1 h 856"/>
                  <a:gd name="T72" fmla="*/ 1 w 432"/>
                  <a:gd name="T73" fmla="*/ 1 h 856"/>
                  <a:gd name="T74" fmla="*/ 1 w 432"/>
                  <a:gd name="T75" fmla="*/ 1 h 856"/>
                  <a:gd name="T76" fmla="*/ 1 w 432"/>
                  <a:gd name="T77" fmla="*/ 1 h 856"/>
                  <a:gd name="T78" fmla="*/ 1 w 432"/>
                  <a:gd name="T79" fmla="*/ 1 h 856"/>
                  <a:gd name="T80" fmla="*/ 1 w 432"/>
                  <a:gd name="T81" fmla="*/ 1 h 856"/>
                  <a:gd name="T82" fmla="*/ 1 w 432"/>
                  <a:gd name="T83" fmla="*/ 1 h 856"/>
                  <a:gd name="T84" fmla="*/ 1 w 432"/>
                  <a:gd name="T85" fmla="*/ 1 h 856"/>
                  <a:gd name="T86" fmla="*/ 1 w 432"/>
                  <a:gd name="T87" fmla="*/ 1 h 856"/>
                  <a:gd name="T88" fmla="*/ 1 w 432"/>
                  <a:gd name="T89" fmla="*/ 1 h 856"/>
                  <a:gd name="T90" fmla="*/ 1 w 432"/>
                  <a:gd name="T91" fmla="*/ 1 h 856"/>
                  <a:gd name="T92" fmla="*/ 1 w 432"/>
                  <a:gd name="T93" fmla="*/ 1 h 856"/>
                  <a:gd name="T94" fmla="*/ 1 w 432"/>
                  <a:gd name="T95" fmla="*/ 1 h 856"/>
                  <a:gd name="T96" fmla="*/ 1 w 432"/>
                  <a:gd name="T97" fmla="*/ 1 h 856"/>
                  <a:gd name="T98" fmla="*/ 1 w 432"/>
                  <a:gd name="T99" fmla="*/ 1 h 856"/>
                  <a:gd name="T100" fmla="*/ 1 w 432"/>
                  <a:gd name="T101" fmla="*/ 1 h 856"/>
                  <a:gd name="T102" fmla="*/ 1 w 432"/>
                  <a:gd name="T103" fmla="*/ 1 h 856"/>
                  <a:gd name="T104" fmla="*/ 1 w 432"/>
                  <a:gd name="T105" fmla="*/ 1 h 856"/>
                  <a:gd name="T106" fmla="*/ 1 w 432"/>
                  <a:gd name="T107" fmla="*/ 1 h 856"/>
                  <a:gd name="T108" fmla="*/ 1 w 432"/>
                  <a:gd name="T109" fmla="*/ 1 h 85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32" h="856">
                    <a:moveTo>
                      <a:pt x="0" y="0"/>
                    </a:moveTo>
                    <a:lnTo>
                      <a:pt x="131" y="0"/>
                    </a:lnTo>
                    <a:lnTo>
                      <a:pt x="261" y="0"/>
                    </a:lnTo>
                    <a:lnTo>
                      <a:pt x="283" y="2"/>
                    </a:lnTo>
                    <a:lnTo>
                      <a:pt x="302" y="4"/>
                    </a:lnTo>
                    <a:lnTo>
                      <a:pt x="319" y="10"/>
                    </a:lnTo>
                    <a:lnTo>
                      <a:pt x="336" y="18"/>
                    </a:lnTo>
                    <a:lnTo>
                      <a:pt x="352" y="25"/>
                    </a:lnTo>
                    <a:lnTo>
                      <a:pt x="365" y="37"/>
                    </a:lnTo>
                    <a:lnTo>
                      <a:pt x="379" y="52"/>
                    </a:lnTo>
                    <a:lnTo>
                      <a:pt x="390" y="68"/>
                    </a:lnTo>
                    <a:lnTo>
                      <a:pt x="407" y="106"/>
                    </a:lnTo>
                    <a:lnTo>
                      <a:pt x="421" y="152"/>
                    </a:lnTo>
                    <a:lnTo>
                      <a:pt x="430" y="204"/>
                    </a:lnTo>
                    <a:lnTo>
                      <a:pt x="432" y="263"/>
                    </a:lnTo>
                    <a:lnTo>
                      <a:pt x="430" y="325"/>
                    </a:lnTo>
                    <a:lnTo>
                      <a:pt x="421" y="378"/>
                    </a:lnTo>
                    <a:lnTo>
                      <a:pt x="407" y="425"/>
                    </a:lnTo>
                    <a:lnTo>
                      <a:pt x="386" y="465"/>
                    </a:lnTo>
                    <a:lnTo>
                      <a:pt x="375" y="482"/>
                    </a:lnTo>
                    <a:lnTo>
                      <a:pt x="359" y="497"/>
                    </a:lnTo>
                    <a:lnTo>
                      <a:pt x="344" y="509"/>
                    </a:lnTo>
                    <a:lnTo>
                      <a:pt x="327" y="521"/>
                    </a:lnTo>
                    <a:lnTo>
                      <a:pt x="309" y="528"/>
                    </a:lnTo>
                    <a:lnTo>
                      <a:pt x="288" y="534"/>
                    </a:lnTo>
                    <a:lnTo>
                      <a:pt x="267" y="536"/>
                    </a:lnTo>
                    <a:lnTo>
                      <a:pt x="244" y="538"/>
                    </a:lnTo>
                    <a:lnTo>
                      <a:pt x="158" y="538"/>
                    </a:lnTo>
                    <a:lnTo>
                      <a:pt x="158" y="697"/>
                    </a:lnTo>
                    <a:lnTo>
                      <a:pt x="158" y="856"/>
                    </a:lnTo>
                    <a:lnTo>
                      <a:pt x="79" y="856"/>
                    </a:lnTo>
                    <a:lnTo>
                      <a:pt x="0" y="856"/>
                    </a:lnTo>
                    <a:lnTo>
                      <a:pt x="0" y="428"/>
                    </a:lnTo>
                    <a:lnTo>
                      <a:pt x="0" y="0"/>
                    </a:lnTo>
                    <a:close/>
                    <a:moveTo>
                      <a:pt x="158" y="365"/>
                    </a:moveTo>
                    <a:lnTo>
                      <a:pt x="198" y="365"/>
                    </a:lnTo>
                    <a:lnTo>
                      <a:pt x="219" y="363"/>
                    </a:lnTo>
                    <a:lnTo>
                      <a:pt x="236" y="357"/>
                    </a:lnTo>
                    <a:lnTo>
                      <a:pt x="250" y="350"/>
                    </a:lnTo>
                    <a:lnTo>
                      <a:pt x="261" y="338"/>
                    </a:lnTo>
                    <a:lnTo>
                      <a:pt x="269" y="325"/>
                    </a:lnTo>
                    <a:lnTo>
                      <a:pt x="275" y="307"/>
                    </a:lnTo>
                    <a:lnTo>
                      <a:pt x="277" y="290"/>
                    </a:lnTo>
                    <a:lnTo>
                      <a:pt x="279" y="271"/>
                    </a:lnTo>
                    <a:lnTo>
                      <a:pt x="279" y="252"/>
                    </a:lnTo>
                    <a:lnTo>
                      <a:pt x="275" y="235"/>
                    </a:lnTo>
                    <a:lnTo>
                      <a:pt x="271" y="217"/>
                    </a:lnTo>
                    <a:lnTo>
                      <a:pt x="263" y="202"/>
                    </a:lnTo>
                    <a:lnTo>
                      <a:pt x="254" y="188"/>
                    </a:lnTo>
                    <a:lnTo>
                      <a:pt x="240" y="181"/>
                    </a:lnTo>
                    <a:lnTo>
                      <a:pt x="225" y="175"/>
                    </a:lnTo>
                    <a:lnTo>
                      <a:pt x="204" y="173"/>
                    </a:lnTo>
                    <a:lnTo>
                      <a:pt x="158" y="173"/>
                    </a:lnTo>
                    <a:lnTo>
                      <a:pt x="158" y="269"/>
                    </a:lnTo>
                    <a:lnTo>
                      <a:pt x="158" y="3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253" name="Freeform 13">
                <a:extLst>
                  <a:ext uri="{FF2B5EF4-FFF2-40B4-BE49-F238E27FC236}">
                    <a16:creationId xmlns:a16="http://schemas.microsoft.com/office/drawing/2014/main" id="{4D1E095E-7D16-476C-802E-1B298E7BC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" y="2337"/>
                <a:ext cx="231" cy="444"/>
              </a:xfrm>
              <a:custGeom>
                <a:avLst/>
                <a:gdLst>
                  <a:gd name="T0" fmla="*/ 1 w 461"/>
                  <a:gd name="T1" fmla="*/ 1 h 887"/>
                  <a:gd name="T2" fmla="*/ 1 w 461"/>
                  <a:gd name="T3" fmla="*/ 1 h 887"/>
                  <a:gd name="T4" fmla="*/ 1 w 461"/>
                  <a:gd name="T5" fmla="*/ 1 h 887"/>
                  <a:gd name="T6" fmla="*/ 1 w 461"/>
                  <a:gd name="T7" fmla="*/ 1 h 887"/>
                  <a:gd name="T8" fmla="*/ 1 w 461"/>
                  <a:gd name="T9" fmla="*/ 1 h 887"/>
                  <a:gd name="T10" fmla="*/ 1 w 461"/>
                  <a:gd name="T11" fmla="*/ 1 h 887"/>
                  <a:gd name="T12" fmla="*/ 1 w 461"/>
                  <a:gd name="T13" fmla="*/ 1 h 887"/>
                  <a:gd name="T14" fmla="*/ 1 w 461"/>
                  <a:gd name="T15" fmla="*/ 1 h 887"/>
                  <a:gd name="T16" fmla="*/ 1 w 461"/>
                  <a:gd name="T17" fmla="*/ 1 h 887"/>
                  <a:gd name="T18" fmla="*/ 1 w 461"/>
                  <a:gd name="T19" fmla="*/ 1 h 887"/>
                  <a:gd name="T20" fmla="*/ 1 w 461"/>
                  <a:gd name="T21" fmla="*/ 1 h 887"/>
                  <a:gd name="T22" fmla="*/ 1 w 461"/>
                  <a:gd name="T23" fmla="*/ 1 h 887"/>
                  <a:gd name="T24" fmla="*/ 1 w 461"/>
                  <a:gd name="T25" fmla="*/ 1 h 887"/>
                  <a:gd name="T26" fmla="*/ 1 w 461"/>
                  <a:gd name="T27" fmla="*/ 1 h 887"/>
                  <a:gd name="T28" fmla="*/ 1 w 461"/>
                  <a:gd name="T29" fmla="*/ 1 h 887"/>
                  <a:gd name="T30" fmla="*/ 1 w 461"/>
                  <a:gd name="T31" fmla="*/ 1 h 887"/>
                  <a:gd name="T32" fmla="*/ 1 w 461"/>
                  <a:gd name="T33" fmla="*/ 1 h 887"/>
                  <a:gd name="T34" fmla="*/ 1 w 461"/>
                  <a:gd name="T35" fmla="*/ 1 h 887"/>
                  <a:gd name="T36" fmla="*/ 1 w 461"/>
                  <a:gd name="T37" fmla="*/ 1 h 887"/>
                  <a:gd name="T38" fmla="*/ 1 w 461"/>
                  <a:gd name="T39" fmla="*/ 1 h 887"/>
                  <a:gd name="T40" fmla="*/ 1 w 461"/>
                  <a:gd name="T41" fmla="*/ 1 h 887"/>
                  <a:gd name="T42" fmla="*/ 1 w 461"/>
                  <a:gd name="T43" fmla="*/ 1 h 887"/>
                  <a:gd name="T44" fmla="*/ 1 w 461"/>
                  <a:gd name="T45" fmla="*/ 1 h 887"/>
                  <a:gd name="T46" fmla="*/ 1 w 461"/>
                  <a:gd name="T47" fmla="*/ 1 h 887"/>
                  <a:gd name="T48" fmla="*/ 1 w 461"/>
                  <a:gd name="T49" fmla="*/ 1 h 887"/>
                  <a:gd name="T50" fmla="*/ 1 w 461"/>
                  <a:gd name="T51" fmla="*/ 1 h 887"/>
                  <a:gd name="T52" fmla="*/ 1 w 461"/>
                  <a:gd name="T53" fmla="*/ 1 h 887"/>
                  <a:gd name="T54" fmla="*/ 1 w 461"/>
                  <a:gd name="T55" fmla="*/ 1 h 887"/>
                  <a:gd name="T56" fmla="*/ 1 w 461"/>
                  <a:gd name="T57" fmla="*/ 1 h 887"/>
                  <a:gd name="T58" fmla="*/ 1 w 461"/>
                  <a:gd name="T59" fmla="*/ 1 h 887"/>
                  <a:gd name="T60" fmla="*/ 1 w 461"/>
                  <a:gd name="T61" fmla="*/ 1 h 887"/>
                  <a:gd name="T62" fmla="*/ 1 w 461"/>
                  <a:gd name="T63" fmla="*/ 1 h 887"/>
                  <a:gd name="T64" fmla="*/ 1 w 461"/>
                  <a:gd name="T65" fmla="*/ 1 h 887"/>
                  <a:gd name="T66" fmla="*/ 1 w 461"/>
                  <a:gd name="T67" fmla="*/ 1 h 887"/>
                  <a:gd name="T68" fmla="*/ 1 w 461"/>
                  <a:gd name="T69" fmla="*/ 1 h 887"/>
                  <a:gd name="T70" fmla="*/ 1 w 461"/>
                  <a:gd name="T71" fmla="*/ 1 h 887"/>
                  <a:gd name="T72" fmla="*/ 1 w 461"/>
                  <a:gd name="T73" fmla="*/ 1 h 887"/>
                  <a:gd name="T74" fmla="*/ 1 w 461"/>
                  <a:gd name="T75" fmla="*/ 1 h 887"/>
                  <a:gd name="T76" fmla="*/ 1 w 461"/>
                  <a:gd name="T77" fmla="*/ 1 h 887"/>
                  <a:gd name="T78" fmla="*/ 1 w 461"/>
                  <a:gd name="T79" fmla="*/ 1 h 887"/>
                  <a:gd name="T80" fmla="*/ 1 w 461"/>
                  <a:gd name="T81" fmla="*/ 1 h 887"/>
                  <a:gd name="T82" fmla="*/ 1 w 461"/>
                  <a:gd name="T83" fmla="*/ 1 h 887"/>
                  <a:gd name="T84" fmla="*/ 1 w 461"/>
                  <a:gd name="T85" fmla="*/ 1 h 887"/>
                  <a:gd name="T86" fmla="*/ 1 w 461"/>
                  <a:gd name="T87" fmla="*/ 1 h 887"/>
                  <a:gd name="T88" fmla="*/ 1 w 461"/>
                  <a:gd name="T89" fmla="*/ 1 h 887"/>
                  <a:gd name="T90" fmla="*/ 1 w 461"/>
                  <a:gd name="T91" fmla="*/ 1 h 887"/>
                  <a:gd name="T92" fmla="*/ 1 w 461"/>
                  <a:gd name="T93" fmla="*/ 1 h 887"/>
                  <a:gd name="T94" fmla="*/ 1 w 461"/>
                  <a:gd name="T95" fmla="*/ 1 h 887"/>
                  <a:gd name="T96" fmla="*/ 1 w 461"/>
                  <a:gd name="T97" fmla="*/ 1 h 887"/>
                  <a:gd name="T98" fmla="*/ 1 w 461"/>
                  <a:gd name="T99" fmla="*/ 1 h 887"/>
                  <a:gd name="T100" fmla="*/ 1 w 461"/>
                  <a:gd name="T101" fmla="*/ 1 h 887"/>
                  <a:gd name="T102" fmla="*/ 1 w 461"/>
                  <a:gd name="T103" fmla="*/ 1 h 887"/>
                  <a:gd name="T104" fmla="*/ 1 w 461"/>
                  <a:gd name="T105" fmla="*/ 1 h 887"/>
                  <a:gd name="T106" fmla="*/ 1 w 461"/>
                  <a:gd name="T107" fmla="*/ 1 h 887"/>
                  <a:gd name="T108" fmla="*/ 1 w 461"/>
                  <a:gd name="T109" fmla="*/ 1 h 887"/>
                  <a:gd name="T110" fmla="*/ 1 w 461"/>
                  <a:gd name="T111" fmla="*/ 1 h 887"/>
                  <a:gd name="T112" fmla="*/ 1 w 461"/>
                  <a:gd name="T113" fmla="*/ 1 h 887"/>
                  <a:gd name="T114" fmla="*/ 1 w 461"/>
                  <a:gd name="T115" fmla="*/ 1 h 887"/>
                  <a:gd name="T116" fmla="*/ 1 w 461"/>
                  <a:gd name="T117" fmla="*/ 1 h 887"/>
                  <a:gd name="T118" fmla="*/ 1 w 461"/>
                  <a:gd name="T119" fmla="*/ 1 h 887"/>
                  <a:gd name="T120" fmla="*/ 1 w 461"/>
                  <a:gd name="T121" fmla="*/ 1 h 8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1" h="887">
                    <a:moveTo>
                      <a:pt x="0" y="587"/>
                    </a:moveTo>
                    <a:lnTo>
                      <a:pt x="75" y="580"/>
                    </a:lnTo>
                    <a:lnTo>
                      <a:pt x="150" y="572"/>
                    </a:lnTo>
                    <a:lnTo>
                      <a:pt x="152" y="601"/>
                    </a:lnTo>
                    <a:lnTo>
                      <a:pt x="157" y="626"/>
                    </a:lnTo>
                    <a:lnTo>
                      <a:pt x="163" y="649"/>
                    </a:lnTo>
                    <a:lnTo>
                      <a:pt x="169" y="666"/>
                    </a:lnTo>
                    <a:lnTo>
                      <a:pt x="182" y="689"/>
                    </a:lnTo>
                    <a:lnTo>
                      <a:pt x="198" y="704"/>
                    </a:lnTo>
                    <a:lnTo>
                      <a:pt x="217" y="714"/>
                    </a:lnTo>
                    <a:lnTo>
                      <a:pt x="238" y="718"/>
                    </a:lnTo>
                    <a:lnTo>
                      <a:pt x="253" y="716"/>
                    </a:lnTo>
                    <a:lnTo>
                      <a:pt x="269" y="710"/>
                    </a:lnTo>
                    <a:lnTo>
                      <a:pt x="280" y="703"/>
                    </a:lnTo>
                    <a:lnTo>
                      <a:pt x="290" y="691"/>
                    </a:lnTo>
                    <a:lnTo>
                      <a:pt x="297" y="678"/>
                    </a:lnTo>
                    <a:lnTo>
                      <a:pt x="303" y="662"/>
                    </a:lnTo>
                    <a:lnTo>
                      <a:pt x="307" y="647"/>
                    </a:lnTo>
                    <a:lnTo>
                      <a:pt x="309" y="630"/>
                    </a:lnTo>
                    <a:lnTo>
                      <a:pt x="307" y="612"/>
                    </a:lnTo>
                    <a:lnTo>
                      <a:pt x="303" y="597"/>
                    </a:lnTo>
                    <a:lnTo>
                      <a:pt x="297" y="584"/>
                    </a:lnTo>
                    <a:lnTo>
                      <a:pt x="290" y="570"/>
                    </a:lnTo>
                    <a:lnTo>
                      <a:pt x="278" y="557"/>
                    </a:lnTo>
                    <a:lnTo>
                      <a:pt x="263" y="545"/>
                    </a:lnTo>
                    <a:lnTo>
                      <a:pt x="240" y="532"/>
                    </a:lnTo>
                    <a:lnTo>
                      <a:pt x="211" y="520"/>
                    </a:lnTo>
                    <a:lnTo>
                      <a:pt x="163" y="499"/>
                    </a:lnTo>
                    <a:lnTo>
                      <a:pt x="123" y="474"/>
                    </a:lnTo>
                    <a:lnTo>
                      <a:pt x="104" y="461"/>
                    </a:lnTo>
                    <a:lnTo>
                      <a:pt x="88" y="447"/>
                    </a:lnTo>
                    <a:lnTo>
                      <a:pt x="75" y="432"/>
                    </a:lnTo>
                    <a:lnTo>
                      <a:pt x="63" y="417"/>
                    </a:lnTo>
                    <a:lnTo>
                      <a:pt x="44" y="382"/>
                    </a:lnTo>
                    <a:lnTo>
                      <a:pt x="31" y="344"/>
                    </a:lnTo>
                    <a:lnTo>
                      <a:pt x="23" y="299"/>
                    </a:lnTo>
                    <a:lnTo>
                      <a:pt x="19" y="251"/>
                    </a:lnTo>
                    <a:lnTo>
                      <a:pt x="21" y="219"/>
                    </a:lnTo>
                    <a:lnTo>
                      <a:pt x="25" y="186"/>
                    </a:lnTo>
                    <a:lnTo>
                      <a:pt x="33" y="155"/>
                    </a:lnTo>
                    <a:lnTo>
                      <a:pt x="42" y="125"/>
                    </a:lnTo>
                    <a:lnTo>
                      <a:pt x="54" y="98"/>
                    </a:lnTo>
                    <a:lnTo>
                      <a:pt x="69" y="73"/>
                    </a:lnTo>
                    <a:lnTo>
                      <a:pt x="88" y="52"/>
                    </a:lnTo>
                    <a:lnTo>
                      <a:pt x="109" y="33"/>
                    </a:lnTo>
                    <a:lnTo>
                      <a:pt x="134" y="19"/>
                    </a:lnTo>
                    <a:lnTo>
                      <a:pt x="163" y="8"/>
                    </a:lnTo>
                    <a:lnTo>
                      <a:pt x="198" y="2"/>
                    </a:lnTo>
                    <a:lnTo>
                      <a:pt x="234" y="0"/>
                    </a:lnTo>
                    <a:lnTo>
                      <a:pt x="280" y="4"/>
                    </a:lnTo>
                    <a:lnTo>
                      <a:pt x="301" y="8"/>
                    </a:lnTo>
                    <a:lnTo>
                      <a:pt x="320" y="15"/>
                    </a:lnTo>
                    <a:lnTo>
                      <a:pt x="338" y="23"/>
                    </a:lnTo>
                    <a:lnTo>
                      <a:pt x="355" y="35"/>
                    </a:lnTo>
                    <a:lnTo>
                      <a:pt x="370" y="46"/>
                    </a:lnTo>
                    <a:lnTo>
                      <a:pt x="384" y="61"/>
                    </a:lnTo>
                    <a:lnTo>
                      <a:pt x="395" y="79"/>
                    </a:lnTo>
                    <a:lnTo>
                      <a:pt x="407" y="96"/>
                    </a:lnTo>
                    <a:lnTo>
                      <a:pt x="416" y="117"/>
                    </a:lnTo>
                    <a:lnTo>
                      <a:pt x="424" y="140"/>
                    </a:lnTo>
                    <a:lnTo>
                      <a:pt x="430" y="165"/>
                    </a:lnTo>
                    <a:lnTo>
                      <a:pt x="436" y="194"/>
                    </a:lnTo>
                    <a:lnTo>
                      <a:pt x="441" y="223"/>
                    </a:lnTo>
                    <a:lnTo>
                      <a:pt x="443" y="255"/>
                    </a:lnTo>
                    <a:lnTo>
                      <a:pt x="370" y="263"/>
                    </a:lnTo>
                    <a:lnTo>
                      <a:pt x="296" y="271"/>
                    </a:lnTo>
                    <a:lnTo>
                      <a:pt x="292" y="244"/>
                    </a:lnTo>
                    <a:lnTo>
                      <a:pt x="286" y="221"/>
                    </a:lnTo>
                    <a:lnTo>
                      <a:pt x="280" y="202"/>
                    </a:lnTo>
                    <a:lnTo>
                      <a:pt x="271" y="186"/>
                    </a:lnTo>
                    <a:lnTo>
                      <a:pt x="261" y="175"/>
                    </a:lnTo>
                    <a:lnTo>
                      <a:pt x="249" y="167"/>
                    </a:lnTo>
                    <a:lnTo>
                      <a:pt x="234" y="161"/>
                    </a:lnTo>
                    <a:lnTo>
                      <a:pt x="219" y="159"/>
                    </a:lnTo>
                    <a:lnTo>
                      <a:pt x="205" y="161"/>
                    </a:lnTo>
                    <a:lnTo>
                      <a:pt x="194" y="163"/>
                    </a:lnTo>
                    <a:lnTo>
                      <a:pt x="186" y="171"/>
                    </a:lnTo>
                    <a:lnTo>
                      <a:pt x="178" y="178"/>
                    </a:lnTo>
                    <a:lnTo>
                      <a:pt x="167" y="200"/>
                    </a:lnTo>
                    <a:lnTo>
                      <a:pt x="165" y="213"/>
                    </a:lnTo>
                    <a:lnTo>
                      <a:pt x="163" y="226"/>
                    </a:lnTo>
                    <a:lnTo>
                      <a:pt x="167" y="246"/>
                    </a:lnTo>
                    <a:lnTo>
                      <a:pt x="175" y="263"/>
                    </a:lnTo>
                    <a:lnTo>
                      <a:pt x="182" y="271"/>
                    </a:lnTo>
                    <a:lnTo>
                      <a:pt x="194" y="280"/>
                    </a:lnTo>
                    <a:lnTo>
                      <a:pt x="209" y="288"/>
                    </a:lnTo>
                    <a:lnTo>
                      <a:pt x="228" y="296"/>
                    </a:lnTo>
                    <a:lnTo>
                      <a:pt x="276" y="315"/>
                    </a:lnTo>
                    <a:lnTo>
                      <a:pt x="317" y="334"/>
                    </a:lnTo>
                    <a:lnTo>
                      <a:pt x="349" y="351"/>
                    </a:lnTo>
                    <a:lnTo>
                      <a:pt x="376" y="370"/>
                    </a:lnTo>
                    <a:lnTo>
                      <a:pt x="397" y="392"/>
                    </a:lnTo>
                    <a:lnTo>
                      <a:pt x="415" y="415"/>
                    </a:lnTo>
                    <a:lnTo>
                      <a:pt x="430" y="440"/>
                    </a:lnTo>
                    <a:lnTo>
                      <a:pt x="441" y="466"/>
                    </a:lnTo>
                    <a:lnTo>
                      <a:pt x="451" y="495"/>
                    </a:lnTo>
                    <a:lnTo>
                      <a:pt x="457" y="526"/>
                    </a:lnTo>
                    <a:lnTo>
                      <a:pt x="459" y="559"/>
                    </a:lnTo>
                    <a:lnTo>
                      <a:pt x="461" y="593"/>
                    </a:lnTo>
                    <a:lnTo>
                      <a:pt x="459" y="633"/>
                    </a:lnTo>
                    <a:lnTo>
                      <a:pt x="453" y="672"/>
                    </a:lnTo>
                    <a:lnTo>
                      <a:pt x="445" y="710"/>
                    </a:lnTo>
                    <a:lnTo>
                      <a:pt x="434" y="745"/>
                    </a:lnTo>
                    <a:lnTo>
                      <a:pt x="418" y="777"/>
                    </a:lnTo>
                    <a:lnTo>
                      <a:pt x="401" y="806"/>
                    </a:lnTo>
                    <a:lnTo>
                      <a:pt x="382" y="829"/>
                    </a:lnTo>
                    <a:lnTo>
                      <a:pt x="359" y="850"/>
                    </a:lnTo>
                    <a:lnTo>
                      <a:pt x="332" y="866"/>
                    </a:lnTo>
                    <a:lnTo>
                      <a:pt x="303" y="877"/>
                    </a:lnTo>
                    <a:lnTo>
                      <a:pt x="271" y="885"/>
                    </a:lnTo>
                    <a:lnTo>
                      <a:pt x="236" y="887"/>
                    </a:lnTo>
                    <a:lnTo>
                      <a:pt x="205" y="885"/>
                    </a:lnTo>
                    <a:lnTo>
                      <a:pt x="177" y="881"/>
                    </a:lnTo>
                    <a:lnTo>
                      <a:pt x="150" y="875"/>
                    </a:lnTo>
                    <a:lnTo>
                      <a:pt x="127" y="866"/>
                    </a:lnTo>
                    <a:lnTo>
                      <a:pt x="104" y="854"/>
                    </a:lnTo>
                    <a:lnTo>
                      <a:pt x="86" y="839"/>
                    </a:lnTo>
                    <a:lnTo>
                      <a:pt x="69" y="822"/>
                    </a:lnTo>
                    <a:lnTo>
                      <a:pt x="56" y="802"/>
                    </a:lnTo>
                    <a:lnTo>
                      <a:pt x="34" y="756"/>
                    </a:lnTo>
                    <a:lnTo>
                      <a:pt x="17" y="706"/>
                    </a:lnTo>
                    <a:lnTo>
                      <a:pt x="6" y="649"/>
                    </a:lnTo>
                    <a:lnTo>
                      <a:pt x="0" y="5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5242" name="TextBox 1">
            <a:extLst>
              <a:ext uri="{FF2B5EF4-FFF2-40B4-BE49-F238E27FC236}">
                <a16:creationId xmlns:a16="http://schemas.microsoft.com/office/drawing/2014/main" id="{A3AB67DD-9AF5-4687-9907-957A55F3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25780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 charset="0"/>
                <a:ea typeface="+mn-ea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95243" name="Picture 20">
            <a:extLst>
              <a:ext uri="{FF2B5EF4-FFF2-40B4-BE49-F238E27FC236}">
                <a16:creationId xmlns:a16="http://schemas.microsoft.com/office/drawing/2014/main" id="{5A7886E3-31C1-4062-9FF0-BBD4159F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346200"/>
            <a:ext cx="3240088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7C80BB4F-118E-4A85-BE14-AD5250D3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6424613"/>
            <a:ext cx="75644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NNPS Member-Only Code: 21NNPSmem  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EBCE8F2F-729C-49C8-A4E5-84B6D75F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2584450"/>
            <a:ext cx="20828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 &amp; A</a:t>
            </a:r>
          </a:p>
        </p:txBody>
      </p:sp>
      <p:sp>
        <p:nvSpPr>
          <p:cNvPr id="504837" name="WordArt 5">
            <a:extLst>
              <a:ext uri="{FF2B5EF4-FFF2-40B4-BE49-F238E27FC236}">
                <a16:creationId xmlns:a16="http://schemas.microsoft.com/office/drawing/2014/main" id="{A644C095-10CF-4D55-8594-200443377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434158">
            <a:off x="4662488" y="1341438"/>
            <a:ext cx="1295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igi" panose="04040504061007020D02" pitchFamily="82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4838" name="WordArt 6">
            <a:extLst>
              <a:ext uri="{FF2B5EF4-FFF2-40B4-BE49-F238E27FC236}">
                <a16:creationId xmlns:a16="http://schemas.microsoft.com/office/drawing/2014/main" id="{1E6467C7-0093-4D33-AC94-932169AAB0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434158">
            <a:off x="5299075" y="2241550"/>
            <a:ext cx="12954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Gigi" panose="04040504061007020D02" pitchFamily="82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151438" y="4429125"/>
            <a:ext cx="1889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66" name="Picture 9" descr="logo in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61" y="663116"/>
            <a:ext cx="3512792" cy="6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1193237" y="1437984"/>
            <a:ext cx="624840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</a:rPr>
              <a:t>Connect with NNPS!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00FF"/>
                </a:solidFill>
              </a:rPr>
              <a:t>www.partnershipschools.org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6972A7-1293-45C6-9C3B-CCFA7EC79003}"/>
              </a:ext>
            </a:extLst>
          </p:cNvPr>
          <p:cNvSpPr/>
          <p:nvPr/>
        </p:nvSpPr>
        <p:spPr>
          <a:xfrm>
            <a:off x="983527" y="4638264"/>
            <a:ext cx="7429787" cy="1817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https://www.facebook.com/partnershipschools</a:t>
            </a:r>
            <a:endParaRPr lang="en-US" sz="2400" b="1" dirty="0">
              <a:solidFill>
                <a:srgbClr val="0000FF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800" b="1" dirty="0">
              <a:solidFill>
                <a:srgbClr val="3661BD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E-mail:  </a:t>
            </a:r>
            <a:r>
              <a:rPr lang="en-US" sz="2400" b="1" dirty="0">
                <a:latin typeface="+mn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nnps@jhu.edu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</a:pPr>
            <a:endParaRPr lang="en-US" sz="8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https://twitter.com/NNPS_JHU</a:t>
            </a:r>
            <a:endParaRPr lang="en-US" sz="2400" dirty="0">
              <a:solidFill>
                <a:srgbClr val="0000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A7FFA5D7-457D-4A94-A058-4561288C7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629" y="3088753"/>
            <a:ext cx="1228273" cy="122827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1349DD2-D5D9-4E2E-BBBE-A69E40D75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6996" y="2829593"/>
            <a:ext cx="1624442" cy="1624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3CAB80-F88A-4EAC-B5A8-84F7A1B92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194" y="2853202"/>
            <a:ext cx="1624443" cy="16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4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EC7D-842D-41C9-AC74-49B6A276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906" y="4081103"/>
            <a:ext cx="9659810" cy="1220385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en-US" sz="3600" dirty="0"/>
              <a:t>Connect with Us!</a:t>
            </a:r>
            <a:br>
              <a:rPr lang="en-US" sz="3600" dirty="0"/>
            </a:br>
            <a:r>
              <a:rPr lang="en-US" sz="3600" dirty="0"/>
              <a:t>Ohiofamiliesengage.osu.edu</a:t>
            </a:r>
            <a:br>
              <a:rPr lang="en-US" sz="3600" dirty="0"/>
            </a:br>
            <a:r>
              <a:rPr lang="en-US" sz="3600" dirty="0"/>
              <a:t>Twitter: @OhioEngage</a:t>
            </a:r>
            <a:br>
              <a:rPr lang="en-US" sz="3600" dirty="0"/>
            </a:br>
            <a:r>
              <a:rPr lang="en-US" sz="3600" dirty="0"/>
              <a:t>Email: OhioSFEC@osu.edu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58" y="1481921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502" y="1605365"/>
            <a:ext cx="2228850" cy="2228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132" y="1481921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7576" y="1605365"/>
            <a:ext cx="2228850" cy="2228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E84D8E-5032-42F2-BE96-EAF1FCFD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47" y="2030306"/>
            <a:ext cx="1378458" cy="137845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205" y="1481921"/>
            <a:ext cx="2475738" cy="247573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3649" y="1605365"/>
            <a:ext cx="2228850" cy="2228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748AAD-6DA5-4402-A206-E38C242D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845" y="2030306"/>
            <a:ext cx="1378458" cy="137845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30CEE4-DEA8-48B2-931D-06F9235E0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018" y="2000801"/>
            <a:ext cx="1407964" cy="14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5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74C905B-1570-4D17-B52F-74CFAFCBB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17688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4000" b="1" dirty="0">
                <a:solidFill>
                  <a:srgbClr val="FF0000"/>
                </a:solidFill>
              </a:rPr>
              <a:t>     Leaders for Partnerships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2CE45FCA-654E-4466-B9A5-5895EB32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9600"/>
            <a:ext cx="6708775" cy="1323975"/>
          </a:xfrm>
          <a:prstGeom prst="rect">
            <a:avLst/>
          </a:prstGeom>
          <a:solidFill>
            <a:srgbClr val="E7E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Roles and Responsibilities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2ADD8F62-E1CB-4D2D-B46C-F4C49C99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350" y="609600"/>
            <a:ext cx="5022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2">
            <a:extLst>
              <a:ext uri="{FF2B5EF4-FFF2-40B4-BE49-F238E27FC236}">
                <a16:creationId xmlns:a16="http://schemas.microsoft.com/office/drawing/2014/main" id="{28A8C277-EBBB-47A0-935D-F6066CCF2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0" y="1447800"/>
            <a:ext cx="5022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7">
            <a:extLst>
              <a:ext uri="{FF2B5EF4-FFF2-40B4-BE49-F238E27FC236}">
                <a16:creationId xmlns:a16="http://schemas.microsoft.com/office/drawing/2014/main" id="{FA23A933-3699-4A5E-9161-4103DEF3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5859463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Richland School District One, 2019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Richland, SC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328" name="Picture 1">
            <a:extLst>
              <a:ext uri="{FF2B5EF4-FFF2-40B4-BE49-F238E27FC236}">
                <a16:creationId xmlns:a16="http://schemas.microsoft.com/office/drawing/2014/main" id="{F51917A3-1022-48FE-8FE4-6D70F0FA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28134"/>
          <a:stretch>
            <a:fillRect/>
          </a:stretch>
        </p:blipFill>
        <p:spPr bwMode="auto">
          <a:xfrm>
            <a:off x="0" y="3429000"/>
            <a:ext cx="9144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5675B5F-F0E5-41BB-8E5F-D1BA7086A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1613" y="-76200"/>
            <a:ext cx="5943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What’s in a name?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D923D507-2271-40B1-AFED-83887B0DE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52400" y="2760663"/>
            <a:ext cx="9144000" cy="2973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/>
              <a:t>  </a:t>
            </a:r>
            <a:r>
              <a:rPr lang="en-US" altLang="en-US" sz="2500" b="1" dirty="0"/>
              <a:t> </a:t>
            </a:r>
            <a:r>
              <a:rPr lang="en-US" altLang="en-US" sz="2500" b="1" dirty="0">
                <a:solidFill>
                  <a:srgbClr val="0000FF"/>
                </a:solidFill>
              </a:rPr>
              <a:t>is a </a:t>
            </a:r>
            <a:r>
              <a:rPr lang="en-US" altLang="en-US" sz="2500" b="1" dirty="0">
                <a:solidFill>
                  <a:srgbClr val="FF0000"/>
                </a:solidFill>
              </a:rPr>
              <a:t>specialist </a:t>
            </a:r>
            <a:r>
              <a:rPr lang="en-US" altLang="en-US" sz="2500" b="1" dirty="0">
                <a:solidFill>
                  <a:srgbClr val="0000FF"/>
                </a:solidFill>
              </a:rPr>
              <a:t>who will </a:t>
            </a:r>
            <a:r>
              <a:rPr lang="en-US" altLang="en-US" sz="2500" b="1" dirty="0">
                <a:solidFill>
                  <a:srgbClr val="FF0000"/>
                </a:solidFill>
              </a:rPr>
              <a:t>lead the agenda for partnership </a:t>
            </a:r>
            <a:r>
              <a:rPr lang="en-US" altLang="en-US" sz="2500" b="1" dirty="0">
                <a:solidFill>
                  <a:srgbClr val="0000FF"/>
                </a:solidFill>
              </a:rPr>
              <a:t>program development in their location,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/>
              <a:t>   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/>
              <a:t>    </a:t>
            </a:r>
            <a:r>
              <a:rPr lang="en-US" altLang="en-US" sz="2800" b="1" u="sng" dirty="0"/>
              <a:t>and</a:t>
            </a:r>
            <a:r>
              <a:rPr lang="en-US" altLang="en-US" sz="28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   </a:t>
            </a:r>
            <a:r>
              <a:rPr lang="en-US" altLang="en-US" sz="2600" b="1" dirty="0">
                <a:solidFill>
                  <a:srgbClr val="FF0000"/>
                </a:solidFill>
              </a:rPr>
              <a:t>directly facilitate schools</a:t>
            </a:r>
            <a:r>
              <a:rPr lang="en-US" altLang="en-US" sz="2600" b="1" dirty="0"/>
              <a:t> to help them strengthen </a:t>
            </a:r>
            <a:r>
              <a:rPr lang="en-US" altLang="en-US" sz="2600" b="1" u="sng" dirty="0"/>
              <a:t>their</a:t>
            </a:r>
            <a:endParaRPr lang="en-US" altLang="en-US" sz="26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00" b="1" dirty="0"/>
              <a:t>   school-based programs and practices of family and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00" b="1" dirty="0"/>
              <a:t>   community engagement.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400" b="1" dirty="0"/>
          </a:p>
          <a:p>
            <a:pPr marL="230188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NOTE: Regional SST Coaches will</a:t>
            </a:r>
          </a:p>
          <a:p>
            <a:pPr marL="230188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</a:rPr>
              <a:t>facilitate DISTRICT leaders’ work and progress.  </a:t>
            </a:r>
          </a:p>
        </p:txBody>
      </p:sp>
      <p:grpSp>
        <p:nvGrpSpPr>
          <p:cNvPr id="43012" name="Group 6">
            <a:extLst>
              <a:ext uri="{FF2B5EF4-FFF2-40B4-BE49-F238E27FC236}">
                <a16:creationId xmlns:a16="http://schemas.microsoft.com/office/drawing/2014/main" id="{90D099C2-39B9-44B2-8069-84AE197BC6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" y="26988"/>
            <a:ext cx="2589213" cy="2514600"/>
            <a:chOff x="528" y="0"/>
            <a:chExt cx="1152" cy="1153"/>
          </a:xfrm>
        </p:grpSpPr>
        <p:sp>
          <p:nvSpPr>
            <p:cNvPr id="43014" name="AutoShape 5">
              <a:extLst>
                <a:ext uri="{FF2B5EF4-FFF2-40B4-BE49-F238E27FC236}">
                  <a16:creationId xmlns:a16="http://schemas.microsoft.com/office/drawing/2014/main" id="{10AF073E-8DF9-438E-B5EE-804E244713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0"/>
              <a:ext cx="1152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15" name="Rectangle 7">
              <a:extLst>
                <a:ext uri="{FF2B5EF4-FFF2-40B4-BE49-F238E27FC236}">
                  <a16:creationId xmlns:a16="http://schemas.microsoft.com/office/drawing/2014/main" id="{C8C4D065-116A-4D45-B59E-7130CE0EF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0"/>
              <a:ext cx="1152" cy="1153"/>
            </a:xfrm>
            <a:prstGeom prst="rect">
              <a:avLst/>
            </a:prstGeom>
            <a:solidFill>
              <a:srgbClr val="FED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16" name="Freeform 8">
              <a:extLst>
                <a:ext uri="{FF2B5EF4-FFF2-40B4-BE49-F238E27FC236}">
                  <a16:creationId xmlns:a16="http://schemas.microsoft.com/office/drawing/2014/main" id="{473D34BD-3B62-4D83-8C28-E368FD9A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4"/>
              <a:ext cx="385" cy="302"/>
            </a:xfrm>
            <a:custGeom>
              <a:avLst/>
              <a:gdLst>
                <a:gd name="T0" fmla="*/ 0 w 771"/>
                <a:gd name="T1" fmla="*/ 0 h 605"/>
                <a:gd name="T2" fmla="*/ 0 w 771"/>
                <a:gd name="T3" fmla="*/ 0 h 605"/>
                <a:gd name="T4" fmla="*/ 0 w 771"/>
                <a:gd name="T5" fmla="*/ 0 h 605"/>
                <a:gd name="T6" fmla="*/ 0 w 771"/>
                <a:gd name="T7" fmla="*/ 0 h 605"/>
                <a:gd name="T8" fmla="*/ 0 w 771"/>
                <a:gd name="T9" fmla="*/ 0 h 605"/>
                <a:gd name="T10" fmla="*/ 0 w 771"/>
                <a:gd name="T11" fmla="*/ 0 h 605"/>
                <a:gd name="T12" fmla="*/ 0 w 771"/>
                <a:gd name="T13" fmla="*/ 0 h 605"/>
                <a:gd name="T14" fmla="*/ 0 w 771"/>
                <a:gd name="T15" fmla="*/ 0 h 605"/>
                <a:gd name="T16" fmla="*/ 0 w 771"/>
                <a:gd name="T17" fmla="*/ 0 h 605"/>
                <a:gd name="T18" fmla="*/ 0 w 771"/>
                <a:gd name="T19" fmla="*/ 0 h 605"/>
                <a:gd name="T20" fmla="*/ 0 w 771"/>
                <a:gd name="T21" fmla="*/ 0 h 605"/>
                <a:gd name="T22" fmla="*/ 0 w 771"/>
                <a:gd name="T23" fmla="*/ 0 h 605"/>
                <a:gd name="T24" fmla="*/ 0 w 771"/>
                <a:gd name="T25" fmla="*/ 0 h 605"/>
                <a:gd name="T26" fmla="*/ 0 w 771"/>
                <a:gd name="T27" fmla="*/ 0 h 605"/>
                <a:gd name="T28" fmla="*/ 0 w 771"/>
                <a:gd name="T29" fmla="*/ 0 h 605"/>
                <a:gd name="T30" fmla="*/ 0 w 771"/>
                <a:gd name="T31" fmla="*/ 0 h 605"/>
                <a:gd name="T32" fmla="*/ 0 w 771"/>
                <a:gd name="T33" fmla="*/ 0 h 605"/>
                <a:gd name="T34" fmla="*/ 0 w 771"/>
                <a:gd name="T35" fmla="*/ 0 h 605"/>
                <a:gd name="T36" fmla="*/ 0 w 771"/>
                <a:gd name="T37" fmla="*/ 0 h 605"/>
                <a:gd name="T38" fmla="*/ 0 w 771"/>
                <a:gd name="T39" fmla="*/ 0 h 605"/>
                <a:gd name="T40" fmla="*/ 0 w 771"/>
                <a:gd name="T41" fmla="*/ 0 h 605"/>
                <a:gd name="T42" fmla="*/ 0 w 771"/>
                <a:gd name="T43" fmla="*/ 0 h 605"/>
                <a:gd name="T44" fmla="*/ 0 w 771"/>
                <a:gd name="T45" fmla="*/ 0 h 605"/>
                <a:gd name="T46" fmla="*/ 0 w 771"/>
                <a:gd name="T47" fmla="*/ 0 h 605"/>
                <a:gd name="T48" fmla="*/ 0 w 771"/>
                <a:gd name="T49" fmla="*/ 0 h 605"/>
                <a:gd name="T50" fmla="*/ 0 w 771"/>
                <a:gd name="T51" fmla="*/ 0 h 605"/>
                <a:gd name="T52" fmla="*/ 0 w 771"/>
                <a:gd name="T53" fmla="*/ 0 h 605"/>
                <a:gd name="T54" fmla="*/ 0 w 771"/>
                <a:gd name="T55" fmla="*/ 0 h 605"/>
                <a:gd name="T56" fmla="*/ 0 w 771"/>
                <a:gd name="T57" fmla="*/ 0 h 605"/>
                <a:gd name="T58" fmla="*/ 0 w 771"/>
                <a:gd name="T59" fmla="*/ 0 h 605"/>
                <a:gd name="T60" fmla="*/ 0 w 771"/>
                <a:gd name="T61" fmla="*/ 0 h 605"/>
                <a:gd name="T62" fmla="*/ 0 w 771"/>
                <a:gd name="T63" fmla="*/ 0 h 605"/>
                <a:gd name="T64" fmla="*/ 0 w 771"/>
                <a:gd name="T65" fmla="*/ 0 h 605"/>
                <a:gd name="T66" fmla="*/ 0 w 771"/>
                <a:gd name="T67" fmla="*/ 0 h 605"/>
                <a:gd name="T68" fmla="*/ 0 w 771"/>
                <a:gd name="T69" fmla="*/ 0 h 605"/>
                <a:gd name="T70" fmla="*/ 0 w 771"/>
                <a:gd name="T71" fmla="*/ 0 h 605"/>
                <a:gd name="T72" fmla="*/ 0 w 771"/>
                <a:gd name="T73" fmla="*/ 0 h 605"/>
                <a:gd name="T74" fmla="*/ 0 w 771"/>
                <a:gd name="T75" fmla="*/ 0 h 605"/>
                <a:gd name="T76" fmla="*/ 0 w 771"/>
                <a:gd name="T77" fmla="*/ 0 h 605"/>
                <a:gd name="T78" fmla="*/ 0 w 771"/>
                <a:gd name="T79" fmla="*/ 0 h 605"/>
                <a:gd name="T80" fmla="*/ 0 w 771"/>
                <a:gd name="T81" fmla="*/ 0 h 605"/>
                <a:gd name="T82" fmla="*/ 0 w 771"/>
                <a:gd name="T83" fmla="*/ 0 h 605"/>
                <a:gd name="T84" fmla="*/ 0 w 771"/>
                <a:gd name="T85" fmla="*/ 0 h 605"/>
                <a:gd name="T86" fmla="*/ 0 w 771"/>
                <a:gd name="T87" fmla="*/ 0 h 605"/>
                <a:gd name="T88" fmla="*/ 0 w 771"/>
                <a:gd name="T89" fmla="*/ 0 h 605"/>
                <a:gd name="T90" fmla="*/ 0 w 771"/>
                <a:gd name="T91" fmla="*/ 0 h 605"/>
                <a:gd name="T92" fmla="*/ 0 w 771"/>
                <a:gd name="T93" fmla="*/ 0 h 605"/>
                <a:gd name="T94" fmla="*/ 0 w 771"/>
                <a:gd name="T95" fmla="*/ 0 h 605"/>
                <a:gd name="T96" fmla="*/ 0 w 771"/>
                <a:gd name="T97" fmla="*/ 0 h 605"/>
                <a:gd name="T98" fmla="*/ 0 w 771"/>
                <a:gd name="T99" fmla="*/ 0 h 605"/>
                <a:gd name="T100" fmla="*/ 0 w 771"/>
                <a:gd name="T101" fmla="*/ 0 h 6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71" h="605">
                  <a:moveTo>
                    <a:pt x="453" y="0"/>
                  </a:moveTo>
                  <a:lnTo>
                    <a:pt x="449" y="1"/>
                  </a:lnTo>
                  <a:lnTo>
                    <a:pt x="444" y="3"/>
                  </a:lnTo>
                  <a:lnTo>
                    <a:pt x="441" y="6"/>
                  </a:lnTo>
                  <a:lnTo>
                    <a:pt x="438" y="9"/>
                  </a:lnTo>
                  <a:lnTo>
                    <a:pt x="439" y="14"/>
                  </a:lnTo>
                  <a:lnTo>
                    <a:pt x="442" y="19"/>
                  </a:lnTo>
                  <a:lnTo>
                    <a:pt x="444" y="22"/>
                  </a:lnTo>
                  <a:lnTo>
                    <a:pt x="449" y="24"/>
                  </a:lnTo>
                  <a:lnTo>
                    <a:pt x="450" y="19"/>
                  </a:lnTo>
                  <a:lnTo>
                    <a:pt x="474" y="27"/>
                  </a:lnTo>
                  <a:lnTo>
                    <a:pt x="498" y="37"/>
                  </a:lnTo>
                  <a:lnTo>
                    <a:pt x="521" y="49"/>
                  </a:lnTo>
                  <a:lnTo>
                    <a:pt x="544" y="60"/>
                  </a:lnTo>
                  <a:lnTo>
                    <a:pt x="567" y="74"/>
                  </a:lnTo>
                  <a:lnTo>
                    <a:pt x="588" y="88"/>
                  </a:lnTo>
                  <a:lnTo>
                    <a:pt x="609" y="104"/>
                  </a:lnTo>
                  <a:lnTo>
                    <a:pt x="628" y="121"/>
                  </a:lnTo>
                  <a:lnTo>
                    <a:pt x="647" y="140"/>
                  </a:lnTo>
                  <a:lnTo>
                    <a:pt x="663" y="158"/>
                  </a:lnTo>
                  <a:lnTo>
                    <a:pt x="678" y="179"/>
                  </a:lnTo>
                  <a:lnTo>
                    <a:pt x="691" y="201"/>
                  </a:lnTo>
                  <a:lnTo>
                    <a:pt x="701" y="224"/>
                  </a:lnTo>
                  <a:lnTo>
                    <a:pt x="709" y="247"/>
                  </a:lnTo>
                  <a:lnTo>
                    <a:pt x="715" y="272"/>
                  </a:lnTo>
                  <a:lnTo>
                    <a:pt x="718" y="299"/>
                  </a:lnTo>
                  <a:lnTo>
                    <a:pt x="718" y="325"/>
                  </a:lnTo>
                  <a:lnTo>
                    <a:pt x="715" y="349"/>
                  </a:lnTo>
                  <a:lnTo>
                    <a:pt x="708" y="374"/>
                  </a:lnTo>
                  <a:lnTo>
                    <a:pt x="699" y="394"/>
                  </a:lnTo>
                  <a:lnTo>
                    <a:pt x="687" y="415"/>
                  </a:lnTo>
                  <a:lnTo>
                    <a:pt x="673" y="434"/>
                  </a:lnTo>
                  <a:lnTo>
                    <a:pt x="657" y="451"/>
                  </a:lnTo>
                  <a:lnTo>
                    <a:pt x="639" y="467"/>
                  </a:lnTo>
                  <a:lnTo>
                    <a:pt x="619" y="482"/>
                  </a:lnTo>
                  <a:lnTo>
                    <a:pt x="597" y="495"/>
                  </a:lnTo>
                  <a:lnTo>
                    <a:pt x="575" y="506"/>
                  </a:lnTo>
                  <a:lnTo>
                    <a:pt x="552" y="517"/>
                  </a:lnTo>
                  <a:lnTo>
                    <a:pt x="528" y="526"/>
                  </a:lnTo>
                  <a:lnTo>
                    <a:pt x="504" y="534"/>
                  </a:lnTo>
                  <a:lnTo>
                    <a:pt x="479" y="540"/>
                  </a:lnTo>
                  <a:lnTo>
                    <a:pt x="454" y="545"/>
                  </a:lnTo>
                  <a:lnTo>
                    <a:pt x="419" y="550"/>
                  </a:lnTo>
                  <a:lnTo>
                    <a:pt x="382" y="550"/>
                  </a:lnTo>
                  <a:lnTo>
                    <a:pt x="346" y="546"/>
                  </a:lnTo>
                  <a:lnTo>
                    <a:pt x="310" y="538"/>
                  </a:lnTo>
                  <a:lnTo>
                    <a:pt x="276" y="527"/>
                  </a:lnTo>
                  <a:lnTo>
                    <a:pt x="242" y="512"/>
                  </a:lnTo>
                  <a:lnTo>
                    <a:pt x="210" y="493"/>
                  </a:lnTo>
                  <a:lnTo>
                    <a:pt x="181" y="473"/>
                  </a:lnTo>
                  <a:lnTo>
                    <a:pt x="154" y="449"/>
                  </a:lnTo>
                  <a:lnTo>
                    <a:pt x="129" y="422"/>
                  </a:lnTo>
                  <a:lnTo>
                    <a:pt x="109" y="393"/>
                  </a:lnTo>
                  <a:lnTo>
                    <a:pt x="91" y="361"/>
                  </a:lnTo>
                  <a:lnTo>
                    <a:pt x="78" y="329"/>
                  </a:lnTo>
                  <a:lnTo>
                    <a:pt x="68" y="293"/>
                  </a:lnTo>
                  <a:lnTo>
                    <a:pt x="64" y="257"/>
                  </a:lnTo>
                  <a:lnTo>
                    <a:pt x="65" y="219"/>
                  </a:lnTo>
                  <a:lnTo>
                    <a:pt x="77" y="203"/>
                  </a:lnTo>
                  <a:lnTo>
                    <a:pt x="90" y="188"/>
                  </a:lnTo>
                  <a:lnTo>
                    <a:pt x="104" y="177"/>
                  </a:lnTo>
                  <a:lnTo>
                    <a:pt x="120" y="166"/>
                  </a:lnTo>
                  <a:lnTo>
                    <a:pt x="136" y="158"/>
                  </a:lnTo>
                  <a:lnTo>
                    <a:pt x="154" y="152"/>
                  </a:lnTo>
                  <a:lnTo>
                    <a:pt x="172" y="147"/>
                  </a:lnTo>
                  <a:lnTo>
                    <a:pt x="191" y="144"/>
                  </a:lnTo>
                  <a:lnTo>
                    <a:pt x="209" y="142"/>
                  </a:lnTo>
                  <a:lnTo>
                    <a:pt x="229" y="142"/>
                  </a:lnTo>
                  <a:lnTo>
                    <a:pt x="248" y="143"/>
                  </a:lnTo>
                  <a:lnTo>
                    <a:pt x="268" y="145"/>
                  </a:lnTo>
                  <a:lnTo>
                    <a:pt x="286" y="149"/>
                  </a:lnTo>
                  <a:lnTo>
                    <a:pt x="306" y="152"/>
                  </a:lnTo>
                  <a:lnTo>
                    <a:pt x="324" y="158"/>
                  </a:lnTo>
                  <a:lnTo>
                    <a:pt x="341" y="164"/>
                  </a:lnTo>
                  <a:lnTo>
                    <a:pt x="360" y="171"/>
                  </a:lnTo>
                  <a:lnTo>
                    <a:pt x="378" y="179"/>
                  </a:lnTo>
                  <a:lnTo>
                    <a:pt x="397" y="187"/>
                  </a:lnTo>
                  <a:lnTo>
                    <a:pt x="415" y="195"/>
                  </a:lnTo>
                  <a:lnTo>
                    <a:pt x="432" y="204"/>
                  </a:lnTo>
                  <a:lnTo>
                    <a:pt x="450" y="215"/>
                  </a:lnTo>
                  <a:lnTo>
                    <a:pt x="467" y="225"/>
                  </a:lnTo>
                  <a:lnTo>
                    <a:pt x="482" y="236"/>
                  </a:lnTo>
                  <a:lnTo>
                    <a:pt x="498" y="249"/>
                  </a:lnTo>
                  <a:lnTo>
                    <a:pt x="512" y="263"/>
                  </a:lnTo>
                  <a:lnTo>
                    <a:pt x="526" y="277"/>
                  </a:lnTo>
                  <a:lnTo>
                    <a:pt x="538" y="292"/>
                  </a:lnTo>
                  <a:lnTo>
                    <a:pt x="550" y="308"/>
                  </a:lnTo>
                  <a:lnTo>
                    <a:pt x="560" y="325"/>
                  </a:lnTo>
                  <a:lnTo>
                    <a:pt x="570" y="344"/>
                  </a:lnTo>
                  <a:lnTo>
                    <a:pt x="578" y="363"/>
                  </a:lnTo>
                  <a:lnTo>
                    <a:pt x="566" y="378"/>
                  </a:lnTo>
                  <a:lnTo>
                    <a:pt x="552" y="392"/>
                  </a:lnTo>
                  <a:lnTo>
                    <a:pt x="537" y="405"/>
                  </a:lnTo>
                  <a:lnTo>
                    <a:pt x="521" y="415"/>
                  </a:lnTo>
                  <a:lnTo>
                    <a:pt x="504" y="423"/>
                  </a:lnTo>
                  <a:lnTo>
                    <a:pt x="487" y="431"/>
                  </a:lnTo>
                  <a:lnTo>
                    <a:pt x="467" y="436"/>
                  </a:lnTo>
                  <a:lnTo>
                    <a:pt x="449" y="439"/>
                  </a:lnTo>
                  <a:lnTo>
                    <a:pt x="429" y="442"/>
                  </a:lnTo>
                  <a:lnTo>
                    <a:pt x="409" y="443"/>
                  </a:lnTo>
                  <a:lnTo>
                    <a:pt x="390" y="442"/>
                  </a:lnTo>
                  <a:lnTo>
                    <a:pt x="370" y="438"/>
                  </a:lnTo>
                  <a:lnTo>
                    <a:pt x="351" y="434"/>
                  </a:lnTo>
                  <a:lnTo>
                    <a:pt x="333" y="428"/>
                  </a:lnTo>
                  <a:lnTo>
                    <a:pt x="315" y="421"/>
                  </a:lnTo>
                  <a:lnTo>
                    <a:pt x="299" y="412"/>
                  </a:lnTo>
                  <a:lnTo>
                    <a:pt x="293" y="407"/>
                  </a:lnTo>
                  <a:lnTo>
                    <a:pt x="287" y="402"/>
                  </a:lnTo>
                  <a:lnTo>
                    <a:pt x="282" y="397"/>
                  </a:lnTo>
                  <a:lnTo>
                    <a:pt x="277" y="390"/>
                  </a:lnTo>
                  <a:lnTo>
                    <a:pt x="275" y="382"/>
                  </a:lnTo>
                  <a:lnTo>
                    <a:pt x="275" y="371"/>
                  </a:lnTo>
                  <a:lnTo>
                    <a:pt x="277" y="360"/>
                  </a:lnTo>
                  <a:lnTo>
                    <a:pt x="283" y="347"/>
                  </a:lnTo>
                  <a:lnTo>
                    <a:pt x="302" y="343"/>
                  </a:lnTo>
                  <a:lnTo>
                    <a:pt x="320" y="339"/>
                  </a:lnTo>
                  <a:lnTo>
                    <a:pt x="335" y="339"/>
                  </a:lnTo>
                  <a:lnTo>
                    <a:pt x="350" y="345"/>
                  </a:lnTo>
                  <a:lnTo>
                    <a:pt x="363" y="352"/>
                  </a:lnTo>
                  <a:lnTo>
                    <a:pt x="377" y="360"/>
                  </a:lnTo>
                  <a:lnTo>
                    <a:pt x="391" y="368"/>
                  </a:lnTo>
                  <a:lnTo>
                    <a:pt x="405" y="375"/>
                  </a:lnTo>
                  <a:lnTo>
                    <a:pt x="421" y="379"/>
                  </a:lnTo>
                  <a:lnTo>
                    <a:pt x="429" y="382"/>
                  </a:lnTo>
                  <a:lnTo>
                    <a:pt x="437" y="382"/>
                  </a:lnTo>
                  <a:lnTo>
                    <a:pt x="444" y="378"/>
                  </a:lnTo>
                  <a:lnTo>
                    <a:pt x="450" y="372"/>
                  </a:lnTo>
                  <a:lnTo>
                    <a:pt x="452" y="366"/>
                  </a:lnTo>
                  <a:lnTo>
                    <a:pt x="452" y="358"/>
                  </a:lnTo>
                  <a:lnTo>
                    <a:pt x="449" y="349"/>
                  </a:lnTo>
                  <a:lnTo>
                    <a:pt x="443" y="344"/>
                  </a:lnTo>
                  <a:lnTo>
                    <a:pt x="432" y="333"/>
                  </a:lnTo>
                  <a:lnTo>
                    <a:pt x="422" y="323"/>
                  </a:lnTo>
                  <a:lnTo>
                    <a:pt x="411" y="315"/>
                  </a:lnTo>
                  <a:lnTo>
                    <a:pt x="398" y="307"/>
                  </a:lnTo>
                  <a:lnTo>
                    <a:pt x="385" y="301"/>
                  </a:lnTo>
                  <a:lnTo>
                    <a:pt x="373" y="295"/>
                  </a:lnTo>
                  <a:lnTo>
                    <a:pt x="359" y="292"/>
                  </a:lnTo>
                  <a:lnTo>
                    <a:pt x="344" y="288"/>
                  </a:lnTo>
                  <a:lnTo>
                    <a:pt x="267" y="299"/>
                  </a:lnTo>
                  <a:lnTo>
                    <a:pt x="263" y="301"/>
                  </a:lnTo>
                  <a:lnTo>
                    <a:pt x="260" y="302"/>
                  </a:lnTo>
                  <a:lnTo>
                    <a:pt x="256" y="304"/>
                  </a:lnTo>
                  <a:lnTo>
                    <a:pt x="253" y="308"/>
                  </a:lnTo>
                  <a:lnTo>
                    <a:pt x="237" y="333"/>
                  </a:lnTo>
                  <a:lnTo>
                    <a:pt x="233" y="348"/>
                  </a:lnTo>
                  <a:lnTo>
                    <a:pt x="232" y="364"/>
                  </a:lnTo>
                  <a:lnTo>
                    <a:pt x="233" y="379"/>
                  </a:lnTo>
                  <a:lnTo>
                    <a:pt x="237" y="396"/>
                  </a:lnTo>
                  <a:lnTo>
                    <a:pt x="244" y="411"/>
                  </a:lnTo>
                  <a:lnTo>
                    <a:pt x="253" y="424"/>
                  </a:lnTo>
                  <a:lnTo>
                    <a:pt x="267" y="438"/>
                  </a:lnTo>
                  <a:lnTo>
                    <a:pt x="284" y="450"/>
                  </a:lnTo>
                  <a:lnTo>
                    <a:pt x="305" y="460"/>
                  </a:lnTo>
                  <a:lnTo>
                    <a:pt x="328" y="468"/>
                  </a:lnTo>
                  <a:lnTo>
                    <a:pt x="351" y="476"/>
                  </a:lnTo>
                  <a:lnTo>
                    <a:pt x="375" y="481"/>
                  </a:lnTo>
                  <a:lnTo>
                    <a:pt x="400" y="484"/>
                  </a:lnTo>
                  <a:lnTo>
                    <a:pt x="426" y="485"/>
                  </a:lnTo>
                  <a:lnTo>
                    <a:pt x="450" y="485"/>
                  </a:lnTo>
                  <a:lnTo>
                    <a:pt x="474" y="483"/>
                  </a:lnTo>
                  <a:lnTo>
                    <a:pt x="498" y="479"/>
                  </a:lnTo>
                  <a:lnTo>
                    <a:pt x="520" y="470"/>
                  </a:lnTo>
                  <a:lnTo>
                    <a:pt x="541" y="461"/>
                  </a:lnTo>
                  <a:lnTo>
                    <a:pt x="560" y="450"/>
                  </a:lnTo>
                  <a:lnTo>
                    <a:pt x="576" y="435"/>
                  </a:lnTo>
                  <a:lnTo>
                    <a:pt x="591" y="419"/>
                  </a:lnTo>
                  <a:lnTo>
                    <a:pt x="603" y="399"/>
                  </a:lnTo>
                  <a:lnTo>
                    <a:pt x="611" y="376"/>
                  </a:lnTo>
                  <a:lnTo>
                    <a:pt x="616" y="354"/>
                  </a:lnTo>
                  <a:lnTo>
                    <a:pt x="616" y="333"/>
                  </a:lnTo>
                  <a:lnTo>
                    <a:pt x="613" y="314"/>
                  </a:lnTo>
                  <a:lnTo>
                    <a:pt x="608" y="295"/>
                  </a:lnTo>
                  <a:lnTo>
                    <a:pt x="600" y="278"/>
                  </a:lnTo>
                  <a:lnTo>
                    <a:pt x="588" y="261"/>
                  </a:lnTo>
                  <a:lnTo>
                    <a:pt x="575" y="245"/>
                  </a:lnTo>
                  <a:lnTo>
                    <a:pt x="561" y="230"/>
                  </a:lnTo>
                  <a:lnTo>
                    <a:pt x="545" y="215"/>
                  </a:lnTo>
                  <a:lnTo>
                    <a:pt x="528" y="201"/>
                  </a:lnTo>
                  <a:lnTo>
                    <a:pt x="510" y="188"/>
                  </a:lnTo>
                  <a:lnTo>
                    <a:pt x="491" y="175"/>
                  </a:lnTo>
                  <a:lnTo>
                    <a:pt x="472" y="164"/>
                  </a:lnTo>
                  <a:lnTo>
                    <a:pt x="453" y="152"/>
                  </a:lnTo>
                  <a:lnTo>
                    <a:pt x="435" y="142"/>
                  </a:lnTo>
                  <a:lnTo>
                    <a:pt x="416" y="132"/>
                  </a:lnTo>
                  <a:lnTo>
                    <a:pt x="394" y="120"/>
                  </a:lnTo>
                  <a:lnTo>
                    <a:pt x="373" y="110"/>
                  </a:lnTo>
                  <a:lnTo>
                    <a:pt x="350" y="99"/>
                  </a:lnTo>
                  <a:lnTo>
                    <a:pt x="326" y="91"/>
                  </a:lnTo>
                  <a:lnTo>
                    <a:pt x="302" y="84"/>
                  </a:lnTo>
                  <a:lnTo>
                    <a:pt x="278" y="79"/>
                  </a:lnTo>
                  <a:lnTo>
                    <a:pt x="255" y="75"/>
                  </a:lnTo>
                  <a:lnTo>
                    <a:pt x="231" y="73"/>
                  </a:lnTo>
                  <a:lnTo>
                    <a:pt x="207" y="73"/>
                  </a:lnTo>
                  <a:lnTo>
                    <a:pt x="182" y="75"/>
                  </a:lnTo>
                  <a:lnTo>
                    <a:pt x="159" y="80"/>
                  </a:lnTo>
                  <a:lnTo>
                    <a:pt x="136" y="87"/>
                  </a:lnTo>
                  <a:lnTo>
                    <a:pt x="115" y="97"/>
                  </a:lnTo>
                  <a:lnTo>
                    <a:pt x="93" y="109"/>
                  </a:lnTo>
                  <a:lnTo>
                    <a:pt x="72" y="124"/>
                  </a:lnTo>
                  <a:lnTo>
                    <a:pt x="52" y="142"/>
                  </a:lnTo>
                  <a:lnTo>
                    <a:pt x="32" y="166"/>
                  </a:lnTo>
                  <a:lnTo>
                    <a:pt x="17" y="193"/>
                  </a:lnTo>
                  <a:lnTo>
                    <a:pt x="6" y="220"/>
                  </a:lnTo>
                  <a:lnTo>
                    <a:pt x="2" y="248"/>
                  </a:lnTo>
                  <a:lnTo>
                    <a:pt x="0" y="276"/>
                  </a:lnTo>
                  <a:lnTo>
                    <a:pt x="5" y="304"/>
                  </a:lnTo>
                  <a:lnTo>
                    <a:pt x="12" y="333"/>
                  </a:lnTo>
                  <a:lnTo>
                    <a:pt x="24" y="362"/>
                  </a:lnTo>
                  <a:lnTo>
                    <a:pt x="37" y="390"/>
                  </a:lnTo>
                  <a:lnTo>
                    <a:pt x="53" y="416"/>
                  </a:lnTo>
                  <a:lnTo>
                    <a:pt x="73" y="443"/>
                  </a:lnTo>
                  <a:lnTo>
                    <a:pt x="94" y="467"/>
                  </a:lnTo>
                  <a:lnTo>
                    <a:pt x="116" y="490"/>
                  </a:lnTo>
                  <a:lnTo>
                    <a:pt x="139" y="511"/>
                  </a:lnTo>
                  <a:lnTo>
                    <a:pt x="163" y="529"/>
                  </a:lnTo>
                  <a:lnTo>
                    <a:pt x="187" y="545"/>
                  </a:lnTo>
                  <a:lnTo>
                    <a:pt x="218" y="563"/>
                  </a:lnTo>
                  <a:lnTo>
                    <a:pt x="249" y="576"/>
                  </a:lnTo>
                  <a:lnTo>
                    <a:pt x="282" y="588"/>
                  </a:lnTo>
                  <a:lnTo>
                    <a:pt x="314" y="597"/>
                  </a:lnTo>
                  <a:lnTo>
                    <a:pt x="347" y="602"/>
                  </a:lnTo>
                  <a:lnTo>
                    <a:pt x="379" y="605"/>
                  </a:lnTo>
                  <a:lnTo>
                    <a:pt x="413" y="605"/>
                  </a:lnTo>
                  <a:lnTo>
                    <a:pt x="446" y="603"/>
                  </a:lnTo>
                  <a:lnTo>
                    <a:pt x="479" y="597"/>
                  </a:lnTo>
                  <a:lnTo>
                    <a:pt x="511" y="589"/>
                  </a:lnTo>
                  <a:lnTo>
                    <a:pt x="542" y="579"/>
                  </a:lnTo>
                  <a:lnTo>
                    <a:pt x="573" y="566"/>
                  </a:lnTo>
                  <a:lnTo>
                    <a:pt x="604" y="551"/>
                  </a:lnTo>
                  <a:lnTo>
                    <a:pt x="633" y="534"/>
                  </a:lnTo>
                  <a:lnTo>
                    <a:pt x="662" y="513"/>
                  </a:lnTo>
                  <a:lnTo>
                    <a:pt x="688" y="491"/>
                  </a:lnTo>
                  <a:lnTo>
                    <a:pt x="708" y="472"/>
                  </a:lnTo>
                  <a:lnTo>
                    <a:pt x="726" y="450"/>
                  </a:lnTo>
                  <a:lnTo>
                    <a:pt x="741" y="427"/>
                  </a:lnTo>
                  <a:lnTo>
                    <a:pt x="754" y="401"/>
                  </a:lnTo>
                  <a:lnTo>
                    <a:pt x="763" y="375"/>
                  </a:lnTo>
                  <a:lnTo>
                    <a:pt x="769" y="347"/>
                  </a:lnTo>
                  <a:lnTo>
                    <a:pt x="771" y="318"/>
                  </a:lnTo>
                  <a:lnTo>
                    <a:pt x="769" y="287"/>
                  </a:lnTo>
                  <a:lnTo>
                    <a:pt x="763" y="260"/>
                  </a:lnTo>
                  <a:lnTo>
                    <a:pt x="756" y="232"/>
                  </a:lnTo>
                  <a:lnTo>
                    <a:pt x="746" y="205"/>
                  </a:lnTo>
                  <a:lnTo>
                    <a:pt x="733" y="180"/>
                  </a:lnTo>
                  <a:lnTo>
                    <a:pt x="718" y="156"/>
                  </a:lnTo>
                  <a:lnTo>
                    <a:pt x="701" y="132"/>
                  </a:lnTo>
                  <a:lnTo>
                    <a:pt x="682" y="111"/>
                  </a:lnTo>
                  <a:lnTo>
                    <a:pt x="662" y="90"/>
                  </a:lnTo>
                  <a:lnTo>
                    <a:pt x="640" y="72"/>
                  </a:lnTo>
                  <a:lnTo>
                    <a:pt x="616" y="54"/>
                  </a:lnTo>
                  <a:lnTo>
                    <a:pt x="591" y="39"/>
                  </a:lnTo>
                  <a:lnTo>
                    <a:pt x="565" y="27"/>
                  </a:lnTo>
                  <a:lnTo>
                    <a:pt x="538" y="16"/>
                  </a:lnTo>
                  <a:lnTo>
                    <a:pt x="511" y="8"/>
                  </a:lnTo>
                  <a:lnTo>
                    <a:pt x="482" y="4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17" name="Freeform 9">
              <a:extLst>
                <a:ext uri="{FF2B5EF4-FFF2-40B4-BE49-F238E27FC236}">
                  <a16:creationId xmlns:a16="http://schemas.microsoft.com/office/drawing/2014/main" id="{2A45CCA1-0604-4F2B-901A-653FC321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160"/>
              <a:ext cx="752" cy="973"/>
            </a:xfrm>
            <a:custGeom>
              <a:avLst/>
              <a:gdLst>
                <a:gd name="T0" fmla="*/ 1 w 1503"/>
                <a:gd name="T1" fmla="*/ 0 h 1948"/>
                <a:gd name="T2" fmla="*/ 1 w 1503"/>
                <a:gd name="T3" fmla="*/ 0 h 1948"/>
                <a:gd name="T4" fmla="*/ 1 w 1503"/>
                <a:gd name="T5" fmla="*/ 0 h 1948"/>
                <a:gd name="T6" fmla="*/ 1 w 1503"/>
                <a:gd name="T7" fmla="*/ 0 h 1948"/>
                <a:gd name="T8" fmla="*/ 1 w 1503"/>
                <a:gd name="T9" fmla="*/ 0 h 1948"/>
                <a:gd name="T10" fmla="*/ 1 w 1503"/>
                <a:gd name="T11" fmla="*/ 0 h 1948"/>
                <a:gd name="T12" fmla="*/ 1 w 1503"/>
                <a:gd name="T13" fmla="*/ 0 h 1948"/>
                <a:gd name="T14" fmla="*/ 1 w 1503"/>
                <a:gd name="T15" fmla="*/ 0 h 1948"/>
                <a:gd name="T16" fmla="*/ 1 w 1503"/>
                <a:gd name="T17" fmla="*/ 0 h 1948"/>
                <a:gd name="T18" fmla="*/ 1 w 1503"/>
                <a:gd name="T19" fmla="*/ 0 h 1948"/>
                <a:gd name="T20" fmla="*/ 1 w 1503"/>
                <a:gd name="T21" fmla="*/ 0 h 1948"/>
                <a:gd name="T22" fmla="*/ 1 w 1503"/>
                <a:gd name="T23" fmla="*/ 0 h 1948"/>
                <a:gd name="T24" fmla="*/ 1 w 1503"/>
                <a:gd name="T25" fmla="*/ 0 h 1948"/>
                <a:gd name="T26" fmla="*/ 1 w 1503"/>
                <a:gd name="T27" fmla="*/ 0 h 1948"/>
                <a:gd name="T28" fmla="*/ 1 w 1503"/>
                <a:gd name="T29" fmla="*/ 0 h 1948"/>
                <a:gd name="T30" fmla="*/ 1 w 1503"/>
                <a:gd name="T31" fmla="*/ 0 h 1948"/>
                <a:gd name="T32" fmla="*/ 1 w 1503"/>
                <a:gd name="T33" fmla="*/ 0 h 1948"/>
                <a:gd name="T34" fmla="*/ 1 w 1503"/>
                <a:gd name="T35" fmla="*/ 0 h 1948"/>
                <a:gd name="T36" fmla="*/ 1 w 1503"/>
                <a:gd name="T37" fmla="*/ 0 h 1948"/>
                <a:gd name="T38" fmla="*/ 1 w 1503"/>
                <a:gd name="T39" fmla="*/ 0 h 1948"/>
                <a:gd name="T40" fmla="*/ 1 w 1503"/>
                <a:gd name="T41" fmla="*/ 0 h 1948"/>
                <a:gd name="T42" fmla="*/ 1 w 1503"/>
                <a:gd name="T43" fmla="*/ 0 h 1948"/>
                <a:gd name="T44" fmla="*/ 1 w 1503"/>
                <a:gd name="T45" fmla="*/ 0 h 1948"/>
                <a:gd name="T46" fmla="*/ 1 w 1503"/>
                <a:gd name="T47" fmla="*/ 0 h 1948"/>
                <a:gd name="T48" fmla="*/ 1 w 1503"/>
                <a:gd name="T49" fmla="*/ 0 h 1948"/>
                <a:gd name="T50" fmla="*/ 1 w 1503"/>
                <a:gd name="T51" fmla="*/ 0 h 1948"/>
                <a:gd name="T52" fmla="*/ 1 w 1503"/>
                <a:gd name="T53" fmla="*/ 0 h 1948"/>
                <a:gd name="T54" fmla="*/ 1 w 1503"/>
                <a:gd name="T55" fmla="*/ 0 h 1948"/>
                <a:gd name="T56" fmla="*/ 1 w 1503"/>
                <a:gd name="T57" fmla="*/ 0 h 1948"/>
                <a:gd name="T58" fmla="*/ 1 w 1503"/>
                <a:gd name="T59" fmla="*/ 0 h 1948"/>
                <a:gd name="T60" fmla="*/ 1 w 1503"/>
                <a:gd name="T61" fmla="*/ 0 h 1948"/>
                <a:gd name="T62" fmla="*/ 1 w 1503"/>
                <a:gd name="T63" fmla="*/ 0 h 1948"/>
                <a:gd name="T64" fmla="*/ 1 w 1503"/>
                <a:gd name="T65" fmla="*/ 0 h 1948"/>
                <a:gd name="T66" fmla="*/ 1 w 1503"/>
                <a:gd name="T67" fmla="*/ 0 h 1948"/>
                <a:gd name="T68" fmla="*/ 1 w 1503"/>
                <a:gd name="T69" fmla="*/ 0 h 1948"/>
                <a:gd name="T70" fmla="*/ 1 w 1503"/>
                <a:gd name="T71" fmla="*/ 0 h 1948"/>
                <a:gd name="T72" fmla="*/ 1 w 1503"/>
                <a:gd name="T73" fmla="*/ 0 h 1948"/>
                <a:gd name="T74" fmla="*/ 1 w 1503"/>
                <a:gd name="T75" fmla="*/ 0 h 1948"/>
                <a:gd name="T76" fmla="*/ 1 w 1503"/>
                <a:gd name="T77" fmla="*/ 0 h 1948"/>
                <a:gd name="T78" fmla="*/ 1 w 1503"/>
                <a:gd name="T79" fmla="*/ 0 h 1948"/>
                <a:gd name="T80" fmla="*/ 1 w 1503"/>
                <a:gd name="T81" fmla="*/ 0 h 1948"/>
                <a:gd name="T82" fmla="*/ 1 w 1503"/>
                <a:gd name="T83" fmla="*/ 0 h 1948"/>
                <a:gd name="T84" fmla="*/ 1 w 1503"/>
                <a:gd name="T85" fmla="*/ 0 h 1948"/>
                <a:gd name="T86" fmla="*/ 1 w 1503"/>
                <a:gd name="T87" fmla="*/ 0 h 1948"/>
                <a:gd name="T88" fmla="*/ 1 w 1503"/>
                <a:gd name="T89" fmla="*/ 0 h 1948"/>
                <a:gd name="T90" fmla="*/ 1 w 1503"/>
                <a:gd name="T91" fmla="*/ 0 h 1948"/>
                <a:gd name="T92" fmla="*/ 1 w 1503"/>
                <a:gd name="T93" fmla="*/ 0 h 1948"/>
                <a:gd name="T94" fmla="*/ 1 w 1503"/>
                <a:gd name="T95" fmla="*/ 0 h 1948"/>
                <a:gd name="T96" fmla="*/ 1 w 1503"/>
                <a:gd name="T97" fmla="*/ 0 h 1948"/>
                <a:gd name="T98" fmla="*/ 1 w 1503"/>
                <a:gd name="T99" fmla="*/ 0 h 1948"/>
                <a:gd name="T100" fmla="*/ 1 w 1503"/>
                <a:gd name="T101" fmla="*/ 0 h 1948"/>
                <a:gd name="T102" fmla="*/ 1 w 1503"/>
                <a:gd name="T103" fmla="*/ 0 h 1948"/>
                <a:gd name="T104" fmla="*/ 1 w 1503"/>
                <a:gd name="T105" fmla="*/ 0 h 1948"/>
                <a:gd name="T106" fmla="*/ 1 w 1503"/>
                <a:gd name="T107" fmla="*/ 0 h 1948"/>
                <a:gd name="T108" fmla="*/ 1 w 1503"/>
                <a:gd name="T109" fmla="*/ 0 h 1948"/>
                <a:gd name="T110" fmla="*/ 1 w 1503"/>
                <a:gd name="T111" fmla="*/ 0 h 1948"/>
                <a:gd name="T112" fmla="*/ 1 w 1503"/>
                <a:gd name="T113" fmla="*/ 0 h 1948"/>
                <a:gd name="T114" fmla="*/ 1 w 1503"/>
                <a:gd name="T115" fmla="*/ 0 h 1948"/>
                <a:gd name="T116" fmla="*/ 1 w 1503"/>
                <a:gd name="T117" fmla="*/ 0 h 1948"/>
                <a:gd name="T118" fmla="*/ 1 w 1503"/>
                <a:gd name="T119" fmla="*/ 0 h 1948"/>
                <a:gd name="T120" fmla="*/ 1 w 1503"/>
                <a:gd name="T121" fmla="*/ 0 h 19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03" h="1948">
                  <a:moveTo>
                    <a:pt x="1494" y="385"/>
                  </a:moveTo>
                  <a:lnTo>
                    <a:pt x="1484" y="390"/>
                  </a:lnTo>
                  <a:lnTo>
                    <a:pt x="1473" y="396"/>
                  </a:lnTo>
                  <a:lnTo>
                    <a:pt x="1462" y="400"/>
                  </a:lnTo>
                  <a:lnTo>
                    <a:pt x="1451" y="405"/>
                  </a:lnTo>
                  <a:lnTo>
                    <a:pt x="1441" y="410"/>
                  </a:lnTo>
                  <a:lnTo>
                    <a:pt x="1431" y="416"/>
                  </a:lnTo>
                  <a:lnTo>
                    <a:pt x="1420" y="423"/>
                  </a:lnTo>
                  <a:lnTo>
                    <a:pt x="1411" y="430"/>
                  </a:lnTo>
                  <a:lnTo>
                    <a:pt x="1387" y="451"/>
                  </a:lnTo>
                  <a:lnTo>
                    <a:pt x="1361" y="473"/>
                  </a:lnTo>
                  <a:lnTo>
                    <a:pt x="1335" y="497"/>
                  </a:lnTo>
                  <a:lnTo>
                    <a:pt x="1308" y="521"/>
                  </a:lnTo>
                  <a:lnTo>
                    <a:pt x="1280" y="545"/>
                  </a:lnTo>
                  <a:lnTo>
                    <a:pt x="1251" y="568"/>
                  </a:lnTo>
                  <a:lnTo>
                    <a:pt x="1221" y="590"/>
                  </a:lnTo>
                  <a:lnTo>
                    <a:pt x="1191" y="611"/>
                  </a:lnTo>
                  <a:lnTo>
                    <a:pt x="1161" y="629"/>
                  </a:lnTo>
                  <a:lnTo>
                    <a:pt x="1130" y="644"/>
                  </a:lnTo>
                  <a:lnTo>
                    <a:pt x="1100" y="655"/>
                  </a:lnTo>
                  <a:lnTo>
                    <a:pt x="1069" y="662"/>
                  </a:lnTo>
                  <a:lnTo>
                    <a:pt x="1039" y="663"/>
                  </a:lnTo>
                  <a:lnTo>
                    <a:pt x="1008" y="659"/>
                  </a:lnTo>
                  <a:lnTo>
                    <a:pt x="978" y="649"/>
                  </a:lnTo>
                  <a:lnTo>
                    <a:pt x="949" y="632"/>
                  </a:lnTo>
                  <a:lnTo>
                    <a:pt x="950" y="628"/>
                  </a:lnTo>
                  <a:lnTo>
                    <a:pt x="951" y="623"/>
                  </a:lnTo>
                  <a:lnTo>
                    <a:pt x="950" y="617"/>
                  </a:lnTo>
                  <a:lnTo>
                    <a:pt x="949" y="613"/>
                  </a:lnTo>
                  <a:lnTo>
                    <a:pt x="947" y="613"/>
                  </a:lnTo>
                  <a:lnTo>
                    <a:pt x="944" y="613"/>
                  </a:lnTo>
                  <a:lnTo>
                    <a:pt x="943" y="614"/>
                  </a:lnTo>
                  <a:lnTo>
                    <a:pt x="942" y="616"/>
                  </a:lnTo>
                  <a:lnTo>
                    <a:pt x="941" y="618"/>
                  </a:lnTo>
                  <a:lnTo>
                    <a:pt x="940" y="620"/>
                  </a:lnTo>
                  <a:lnTo>
                    <a:pt x="939" y="621"/>
                  </a:lnTo>
                  <a:lnTo>
                    <a:pt x="938" y="624"/>
                  </a:lnTo>
                  <a:lnTo>
                    <a:pt x="929" y="617"/>
                  </a:lnTo>
                  <a:lnTo>
                    <a:pt x="923" y="609"/>
                  </a:lnTo>
                  <a:lnTo>
                    <a:pt x="914" y="601"/>
                  </a:lnTo>
                  <a:lnTo>
                    <a:pt x="906" y="593"/>
                  </a:lnTo>
                  <a:lnTo>
                    <a:pt x="894" y="531"/>
                  </a:lnTo>
                  <a:lnTo>
                    <a:pt x="882" y="469"/>
                  </a:lnTo>
                  <a:lnTo>
                    <a:pt x="873" y="408"/>
                  </a:lnTo>
                  <a:lnTo>
                    <a:pt x="864" y="346"/>
                  </a:lnTo>
                  <a:lnTo>
                    <a:pt x="855" y="284"/>
                  </a:lnTo>
                  <a:lnTo>
                    <a:pt x="844" y="221"/>
                  </a:lnTo>
                  <a:lnTo>
                    <a:pt x="832" y="160"/>
                  </a:lnTo>
                  <a:lnTo>
                    <a:pt x="815" y="99"/>
                  </a:lnTo>
                  <a:lnTo>
                    <a:pt x="842" y="126"/>
                  </a:lnTo>
                  <a:lnTo>
                    <a:pt x="866" y="153"/>
                  </a:lnTo>
                  <a:lnTo>
                    <a:pt x="890" y="183"/>
                  </a:lnTo>
                  <a:lnTo>
                    <a:pt x="912" y="212"/>
                  </a:lnTo>
                  <a:lnTo>
                    <a:pt x="933" y="243"/>
                  </a:lnTo>
                  <a:lnTo>
                    <a:pt x="953" y="276"/>
                  </a:lnTo>
                  <a:lnTo>
                    <a:pt x="971" y="308"/>
                  </a:lnTo>
                  <a:lnTo>
                    <a:pt x="988" y="341"/>
                  </a:lnTo>
                  <a:lnTo>
                    <a:pt x="1004" y="375"/>
                  </a:lnTo>
                  <a:lnTo>
                    <a:pt x="1019" y="409"/>
                  </a:lnTo>
                  <a:lnTo>
                    <a:pt x="1033" y="444"/>
                  </a:lnTo>
                  <a:lnTo>
                    <a:pt x="1046" y="480"/>
                  </a:lnTo>
                  <a:lnTo>
                    <a:pt x="1058" y="514"/>
                  </a:lnTo>
                  <a:lnTo>
                    <a:pt x="1069" y="551"/>
                  </a:lnTo>
                  <a:lnTo>
                    <a:pt x="1079" y="587"/>
                  </a:lnTo>
                  <a:lnTo>
                    <a:pt x="1088" y="623"/>
                  </a:lnTo>
                  <a:lnTo>
                    <a:pt x="1092" y="629"/>
                  </a:lnTo>
                  <a:lnTo>
                    <a:pt x="1097" y="634"/>
                  </a:lnTo>
                  <a:lnTo>
                    <a:pt x="1103" y="636"/>
                  </a:lnTo>
                  <a:lnTo>
                    <a:pt x="1111" y="636"/>
                  </a:lnTo>
                  <a:lnTo>
                    <a:pt x="1118" y="633"/>
                  </a:lnTo>
                  <a:lnTo>
                    <a:pt x="1123" y="627"/>
                  </a:lnTo>
                  <a:lnTo>
                    <a:pt x="1126" y="620"/>
                  </a:lnTo>
                  <a:lnTo>
                    <a:pt x="1126" y="613"/>
                  </a:lnTo>
                  <a:lnTo>
                    <a:pt x="1118" y="574"/>
                  </a:lnTo>
                  <a:lnTo>
                    <a:pt x="1109" y="535"/>
                  </a:lnTo>
                  <a:lnTo>
                    <a:pt x="1098" y="496"/>
                  </a:lnTo>
                  <a:lnTo>
                    <a:pt x="1085" y="458"/>
                  </a:lnTo>
                  <a:lnTo>
                    <a:pt x="1071" y="420"/>
                  </a:lnTo>
                  <a:lnTo>
                    <a:pt x="1055" y="383"/>
                  </a:lnTo>
                  <a:lnTo>
                    <a:pt x="1038" y="347"/>
                  </a:lnTo>
                  <a:lnTo>
                    <a:pt x="1018" y="311"/>
                  </a:lnTo>
                  <a:lnTo>
                    <a:pt x="997" y="277"/>
                  </a:lnTo>
                  <a:lnTo>
                    <a:pt x="976" y="243"/>
                  </a:lnTo>
                  <a:lnTo>
                    <a:pt x="951" y="211"/>
                  </a:lnTo>
                  <a:lnTo>
                    <a:pt x="926" y="181"/>
                  </a:lnTo>
                  <a:lnTo>
                    <a:pt x="898" y="151"/>
                  </a:lnTo>
                  <a:lnTo>
                    <a:pt x="870" y="124"/>
                  </a:lnTo>
                  <a:lnTo>
                    <a:pt x="840" y="97"/>
                  </a:lnTo>
                  <a:lnTo>
                    <a:pt x="807" y="72"/>
                  </a:lnTo>
                  <a:lnTo>
                    <a:pt x="804" y="60"/>
                  </a:lnTo>
                  <a:lnTo>
                    <a:pt x="800" y="49"/>
                  </a:lnTo>
                  <a:lnTo>
                    <a:pt x="797" y="37"/>
                  </a:lnTo>
                  <a:lnTo>
                    <a:pt x="792" y="26"/>
                  </a:lnTo>
                  <a:lnTo>
                    <a:pt x="790" y="20"/>
                  </a:lnTo>
                  <a:lnTo>
                    <a:pt x="785" y="14"/>
                  </a:lnTo>
                  <a:lnTo>
                    <a:pt x="781" y="9"/>
                  </a:lnTo>
                  <a:lnTo>
                    <a:pt x="776" y="5"/>
                  </a:lnTo>
                  <a:lnTo>
                    <a:pt x="770" y="3"/>
                  </a:lnTo>
                  <a:lnTo>
                    <a:pt x="764" y="0"/>
                  </a:lnTo>
                  <a:lnTo>
                    <a:pt x="758" y="0"/>
                  </a:lnTo>
                  <a:lnTo>
                    <a:pt x="751" y="1"/>
                  </a:lnTo>
                  <a:lnTo>
                    <a:pt x="739" y="8"/>
                  </a:lnTo>
                  <a:lnTo>
                    <a:pt x="730" y="18"/>
                  </a:lnTo>
                  <a:lnTo>
                    <a:pt x="726" y="30"/>
                  </a:lnTo>
                  <a:lnTo>
                    <a:pt x="727" y="43"/>
                  </a:lnTo>
                  <a:lnTo>
                    <a:pt x="738" y="118"/>
                  </a:lnTo>
                  <a:lnTo>
                    <a:pt x="746" y="193"/>
                  </a:lnTo>
                  <a:lnTo>
                    <a:pt x="753" y="268"/>
                  </a:lnTo>
                  <a:lnTo>
                    <a:pt x="760" y="342"/>
                  </a:lnTo>
                  <a:lnTo>
                    <a:pt x="769" y="417"/>
                  </a:lnTo>
                  <a:lnTo>
                    <a:pt x="782" y="492"/>
                  </a:lnTo>
                  <a:lnTo>
                    <a:pt x="799" y="566"/>
                  </a:lnTo>
                  <a:lnTo>
                    <a:pt x="823" y="640"/>
                  </a:lnTo>
                  <a:lnTo>
                    <a:pt x="829" y="652"/>
                  </a:lnTo>
                  <a:lnTo>
                    <a:pt x="836" y="664"/>
                  </a:lnTo>
                  <a:lnTo>
                    <a:pt x="843" y="674"/>
                  </a:lnTo>
                  <a:lnTo>
                    <a:pt x="851" y="685"/>
                  </a:lnTo>
                  <a:lnTo>
                    <a:pt x="860" y="694"/>
                  </a:lnTo>
                  <a:lnTo>
                    <a:pt x="871" y="702"/>
                  </a:lnTo>
                  <a:lnTo>
                    <a:pt x="881" y="710"/>
                  </a:lnTo>
                  <a:lnTo>
                    <a:pt x="893" y="717"/>
                  </a:lnTo>
                  <a:lnTo>
                    <a:pt x="874" y="764"/>
                  </a:lnTo>
                  <a:lnTo>
                    <a:pt x="856" y="813"/>
                  </a:lnTo>
                  <a:lnTo>
                    <a:pt x="838" y="861"/>
                  </a:lnTo>
                  <a:lnTo>
                    <a:pt x="821" y="908"/>
                  </a:lnTo>
                  <a:lnTo>
                    <a:pt x="802" y="957"/>
                  </a:lnTo>
                  <a:lnTo>
                    <a:pt x="780" y="1003"/>
                  </a:lnTo>
                  <a:lnTo>
                    <a:pt x="756" y="1049"/>
                  </a:lnTo>
                  <a:lnTo>
                    <a:pt x="728" y="1093"/>
                  </a:lnTo>
                  <a:lnTo>
                    <a:pt x="713" y="1115"/>
                  </a:lnTo>
                  <a:lnTo>
                    <a:pt x="698" y="1137"/>
                  </a:lnTo>
                  <a:lnTo>
                    <a:pt x="683" y="1158"/>
                  </a:lnTo>
                  <a:lnTo>
                    <a:pt x="668" y="1179"/>
                  </a:lnTo>
                  <a:lnTo>
                    <a:pt x="653" y="1201"/>
                  </a:lnTo>
                  <a:lnTo>
                    <a:pt x="638" y="1223"/>
                  </a:lnTo>
                  <a:lnTo>
                    <a:pt x="623" y="1244"/>
                  </a:lnTo>
                  <a:lnTo>
                    <a:pt x="608" y="1266"/>
                  </a:lnTo>
                  <a:lnTo>
                    <a:pt x="592" y="1286"/>
                  </a:lnTo>
                  <a:lnTo>
                    <a:pt x="577" y="1307"/>
                  </a:lnTo>
                  <a:lnTo>
                    <a:pt x="561" y="1329"/>
                  </a:lnTo>
                  <a:lnTo>
                    <a:pt x="544" y="1350"/>
                  </a:lnTo>
                  <a:lnTo>
                    <a:pt x="527" y="1369"/>
                  </a:lnTo>
                  <a:lnTo>
                    <a:pt x="510" y="1390"/>
                  </a:lnTo>
                  <a:lnTo>
                    <a:pt x="493" y="1411"/>
                  </a:lnTo>
                  <a:lnTo>
                    <a:pt x="474" y="1430"/>
                  </a:lnTo>
                  <a:lnTo>
                    <a:pt x="446" y="1460"/>
                  </a:lnTo>
                  <a:lnTo>
                    <a:pt x="416" y="1490"/>
                  </a:lnTo>
                  <a:lnTo>
                    <a:pt x="386" y="1518"/>
                  </a:lnTo>
                  <a:lnTo>
                    <a:pt x="356" y="1547"/>
                  </a:lnTo>
                  <a:lnTo>
                    <a:pt x="325" y="1573"/>
                  </a:lnTo>
                  <a:lnTo>
                    <a:pt x="294" y="1601"/>
                  </a:lnTo>
                  <a:lnTo>
                    <a:pt x="264" y="1629"/>
                  </a:lnTo>
                  <a:lnTo>
                    <a:pt x="233" y="1655"/>
                  </a:lnTo>
                  <a:lnTo>
                    <a:pt x="203" y="1683"/>
                  </a:lnTo>
                  <a:lnTo>
                    <a:pt x="173" y="1710"/>
                  </a:lnTo>
                  <a:lnTo>
                    <a:pt x="143" y="1738"/>
                  </a:lnTo>
                  <a:lnTo>
                    <a:pt x="114" y="1767"/>
                  </a:lnTo>
                  <a:lnTo>
                    <a:pt x="86" y="1797"/>
                  </a:lnTo>
                  <a:lnTo>
                    <a:pt x="59" y="1827"/>
                  </a:lnTo>
                  <a:lnTo>
                    <a:pt x="33" y="1859"/>
                  </a:lnTo>
                  <a:lnTo>
                    <a:pt x="8" y="1891"/>
                  </a:lnTo>
                  <a:lnTo>
                    <a:pt x="1" y="1903"/>
                  </a:lnTo>
                  <a:lnTo>
                    <a:pt x="0" y="1916"/>
                  </a:lnTo>
                  <a:lnTo>
                    <a:pt x="3" y="1928"/>
                  </a:lnTo>
                  <a:lnTo>
                    <a:pt x="11" y="1939"/>
                  </a:lnTo>
                  <a:lnTo>
                    <a:pt x="17" y="1943"/>
                  </a:lnTo>
                  <a:lnTo>
                    <a:pt x="23" y="1946"/>
                  </a:lnTo>
                  <a:lnTo>
                    <a:pt x="29" y="1947"/>
                  </a:lnTo>
                  <a:lnTo>
                    <a:pt x="36" y="1948"/>
                  </a:lnTo>
                  <a:lnTo>
                    <a:pt x="41" y="1947"/>
                  </a:lnTo>
                  <a:lnTo>
                    <a:pt x="48" y="1944"/>
                  </a:lnTo>
                  <a:lnTo>
                    <a:pt x="54" y="1941"/>
                  </a:lnTo>
                  <a:lnTo>
                    <a:pt x="59" y="1936"/>
                  </a:lnTo>
                  <a:lnTo>
                    <a:pt x="95" y="1906"/>
                  </a:lnTo>
                  <a:lnTo>
                    <a:pt x="131" y="1876"/>
                  </a:lnTo>
                  <a:lnTo>
                    <a:pt x="167" y="1845"/>
                  </a:lnTo>
                  <a:lnTo>
                    <a:pt x="203" y="1814"/>
                  </a:lnTo>
                  <a:lnTo>
                    <a:pt x="238" y="1783"/>
                  </a:lnTo>
                  <a:lnTo>
                    <a:pt x="273" y="1751"/>
                  </a:lnTo>
                  <a:lnTo>
                    <a:pt x="307" y="1717"/>
                  </a:lnTo>
                  <a:lnTo>
                    <a:pt x="341" y="1685"/>
                  </a:lnTo>
                  <a:lnTo>
                    <a:pt x="374" y="1650"/>
                  </a:lnTo>
                  <a:lnTo>
                    <a:pt x="408" y="1617"/>
                  </a:lnTo>
                  <a:lnTo>
                    <a:pt x="440" y="1582"/>
                  </a:lnTo>
                  <a:lnTo>
                    <a:pt x="472" y="1547"/>
                  </a:lnTo>
                  <a:lnTo>
                    <a:pt x="503" y="1511"/>
                  </a:lnTo>
                  <a:lnTo>
                    <a:pt x="533" y="1475"/>
                  </a:lnTo>
                  <a:lnTo>
                    <a:pt x="563" y="1438"/>
                  </a:lnTo>
                  <a:lnTo>
                    <a:pt x="593" y="1402"/>
                  </a:lnTo>
                  <a:lnTo>
                    <a:pt x="621" y="1364"/>
                  </a:lnTo>
                  <a:lnTo>
                    <a:pt x="648" y="1326"/>
                  </a:lnTo>
                  <a:lnTo>
                    <a:pt x="675" y="1287"/>
                  </a:lnTo>
                  <a:lnTo>
                    <a:pt x="701" y="1248"/>
                  </a:lnTo>
                  <a:lnTo>
                    <a:pt x="726" y="1208"/>
                  </a:lnTo>
                  <a:lnTo>
                    <a:pt x="750" y="1168"/>
                  </a:lnTo>
                  <a:lnTo>
                    <a:pt x="773" y="1127"/>
                  </a:lnTo>
                  <a:lnTo>
                    <a:pt x="795" y="1086"/>
                  </a:lnTo>
                  <a:lnTo>
                    <a:pt x="815" y="1043"/>
                  </a:lnTo>
                  <a:lnTo>
                    <a:pt x="835" y="1001"/>
                  </a:lnTo>
                  <a:lnTo>
                    <a:pt x="853" y="958"/>
                  </a:lnTo>
                  <a:lnTo>
                    <a:pt x="871" y="914"/>
                  </a:lnTo>
                  <a:lnTo>
                    <a:pt x="887" y="869"/>
                  </a:lnTo>
                  <a:lnTo>
                    <a:pt x="902" y="824"/>
                  </a:lnTo>
                  <a:lnTo>
                    <a:pt x="914" y="779"/>
                  </a:lnTo>
                  <a:lnTo>
                    <a:pt x="927" y="733"/>
                  </a:lnTo>
                  <a:lnTo>
                    <a:pt x="944" y="739"/>
                  </a:lnTo>
                  <a:lnTo>
                    <a:pt x="963" y="744"/>
                  </a:lnTo>
                  <a:lnTo>
                    <a:pt x="981" y="747"/>
                  </a:lnTo>
                  <a:lnTo>
                    <a:pt x="1001" y="748"/>
                  </a:lnTo>
                  <a:lnTo>
                    <a:pt x="1019" y="749"/>
                  </a:lnTo>
                  <a:lnTo>
                    <a:pt x="1038" y="749"/>
                  </a:lnTo>
                  <a:lnTo>
                    <a:pt x="1056" y="748"/>
                  </a:lnTo>
                  <a:lnTo>
                    <a:pt x="1075" y="746"/>
                  </a:lnTo>
                  <a:lnTo>
                    <a:pt x="1102" y="740"/>
                  </a:lnTo>
                  <a:lnTo>
                    <a:pt x="1128" y="732"/>
                  </a:lnTo>
                  <a:lnTo>
                    <a:pt x="1153" y="722"/>
                  </a:lnTo>
                  <a:lnTo>
                    <a:pt x="1176" y="709"/>
                  </a:lnTo>
                  <a:lnTo>
                    <a:pt x="1198" y="694"/>
                  </a:lnTo>
                  <a:lnTo>
                    <a:pt x="1220" y="678"/>
                  </a:lnTo>
                  <a:lnTo>
                    <a:pt x="1239" y="661"/>
                  </a:lnTo>
                  <a:lnTo>
                    <a:pt x="1260" y="642"/>
                  </a:lnTo>
                  <a:lnTo>
                    <a:pt x="1279" y="623"/>
                  </a:lnTo>
                  <a:lnTo>
                    <a:pt x="1297" y="603"/>
                  </a:lnTo>
                  <a:lnTo>
                    <a:pt x="1314" y="581"/>
                  </a:lnTo>
                  <a:lnTo>
                    <a:pt x="1332" y="560"/>
                  </a:lnTo>
                  <a:lnTo>
                    <a:pt x="1349" y="538"/>
                  </a:lnTo>
                  <a:lnTo>
                    <a:pt x="1366" y="518"/>
                  </a:lnTo>
                  <a:lnTo>
                    <a:pt x="1382" y="496"/>
                  </a:lnTo>
                  <a:lnTo>
                    <a:pt x="1399" y="475"/>
                  </a:lnTo>
                  <a:lnTo>
                    <a:pt x="1411" y="462"/>
                  </a:lnTo>
                  <a:lnTo>
                    <a:pt x="1423" y="452"/>
                  </a:lnTo>
                  <a:lnTo>
                    <a:pt x="1435" y="442"/>
                  </a:lnTo>
                  <a:lnTo>
                    <a:pt x="1448" y="432"/>
                  </a:lnTo>
                  <a:lnTo>
                    <a:pt x="1461" y="423"/>
                  </a:lnTo>
                  <a:lnTo>
                    <a:pt x="1474" y="414"/>
                  </a:lnTo>
                  <a:lnTo>
                    <a:pt x="1487" y="405"/>
                  </a:lnTo>
                  <a:lnTo>
                    <a:pt x="1500" y="394"/>
                  </a:lnTo>
                  <a:lnTo>
                    <a:pt x="1502" y="393"/>
                  </a:lnTo>
                  <a:lnTo>
                    <a:pt x="1503" y="392"/>
                  </a:lnTo>
                  <a:lnTo>
                    <a:pt x="1503" y="390"/>
                  </a:lnTo>
                  <a:lnTo>
                    <a:pt x="1502" y="387"/>
                  </a:lnTo>
                  <a:lnTo>
                    <a:pt x="1500" y="385"/>
                  </a:lnTo>
                  <a:lnTo>
                    <a:pt x="1499" y="384"/>
                  </a:lnTo>
                  <a:lnTo>
                    <a:pt x="1496" y="384"/>
                  </a:lnTo>
                  <a:lnTo>
                    <a:pt x="1494" y="38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18" name="Freeform 10">
              <a:extLst>
                <a:ext uri="{FF2B5EF4-FFF2-40B4-BE49-F238E27FC236}">
                  <a16:creationId xmlns:a16="http://schemas.microsoft.com/office/drawing/2014/main" id="{B8EE9E67-9987-46E3-B279-0E00C92BD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312"/>
              <a:ext cx="268" cy="426"/>
            </a:xfrm>
            <a:custGeom>
              <a:avLst/>
              <a:gdLst>
                <a:gd name="T0" fmla="*/ 1 w 536"/>
                <a:gd name="T1" fmla="*/ 0 h 853"/>
                <a:gd name="T2" fmla="*/ 1 w 536"/>
                <a:gd name="T3" fmla="*/ 0 h 853"/>
                <a:gd name="T4" fmla="*/ 1 w 536"/>
                <a:gd name="T5" fmla="*/ 0 h 853"/>
                <a:gd name="T6" fmla="*/ 1 w 536"/>
                <a:gd name="T7" fmla="*/ 0 h 853"/>
                <a:gd name="T8" fmla="*/ 1 w 536"/>
                <a:gd name="T9" fmla="*/ 0 h 853"/>
                <a:gd name="T10" fmla="*/ 1 w 536"/>
                <a:gd name="T11" fmla="*/ 0 h 853"/>
                <a:gd name="T12" fmla="*/ 1 w 536"/>
                <a:gd name="T13" fmla="*/ 0 h 853"/>
                <a:gd name="T14" fmla="*/ 1 w 536"/>
                <a:gd name="T15" fmla="*/ 0 h 853"/>
                <a:gd name="T16" fmla="*/ 1 w 536"/>
                <a:gd name="T17" fmla="*/ 0 h 853"/>
                <a:gd name="T18" fmla="*/ 1 w 536"/>
                <a:gd name="T19" fmla="*/ 0 h 853"/>
                <a:gd name="T20" fmla="*/ 1 w 536"/>
                <a:gd name="T21" fmla="*/ 0 h 853"/>
                <a:gd name="T22" fmla="*/ 1 w 536"/>
                <a:gd name="T23" fmla="*/ 0 h 853"/>
                <a:gd name="T24" fmla="*/ 1 w 536"/>
                <a:gd name="T25" fmla="*/ 0 h 853"/>
                <a:gd name="T26" fmla="*/ 1 w 536"/>
                <a:gd name="T27" fmla="*/ 0 h 853"/>
                <a:gd name="T28" fmla="*/ 1 w 536"/>
                <a:gd name="T29" fmla="*/ 0 h 853"/>
                <a:gd name="T30" fmla="*/ 1 w 536"/>
                <a:gd name="T31" fmla="*/ 0 h 853"/>
                <a:gd name="T32" fmla="*/ 1 w 536"/>
                <a:gd name="T33" fmla="*/ 0 h 853"/>
                <a:gd name="T34" fmla="*/ 1 w 536"/>
                <a:gd name="T35" fmla="*/ 0 h 853"/>
                <a:gd name="T36" fmla="*/ 1 w 536"/>
                <a:gd name="T37" fmla="*/ 0 h 853"/>
                <a:gd name="T38" fmla="*/ 1 w 536"/>
                <a:gd name="T39" fmla="*/ 0 h 853"/>
                <a:gd name="T40" fmla="*/ 1 w 536"/>
                <a:gd name="T41" fmla="*/ 0 h 853"/>
                <a:gd name="T42" fmla="*/ 1 w 536"/>
                <a:gd name="T43" fmla="*/ 0 h 853"/>
                <a:gd name="T44" fmla="*/ 1 w 536"/>
                <a:gd name="T45" fmla="*/ 0 h 853"/>
                <a:gd name="T46" fmla="*/ 1 w 536"/>
                <a:gd name="T47" fmla="*/ 0 h 853"/>
                <a:gd name="T48" fmla="*/ 1 w 536"/>
                <a:gd name="T49" fmla="*/ 0 h 853"/>
                <a:gd name="T50" fmla="*/ 1 w 536"/>
                <a:gd name="T51" fmla="*/ 0 h 853"/>
                <a:gd name="T52" fmla="*/ 1 w 536"/>
                <a:gd name="T53" fmla="*/ 0 h 853"/>
                <a:gd name="T54" fmla="*/ 1 w 536"/>
                <a:gd name="T55" fmla="*/ 0 h 853"/>
                <a:gd name="T56" fmla="*/ 1 w 536"/>
                <a:gd name="T57" fmla="*/ 0 h 853"/>
                <a:gd name="T58" fmla="*/ 1 w 536"/>
                <a:gd name="T59" fmla="*/ 0 h 853"/>
                <a:gd name="T60" fmla="*/ 1 w 536"/>
                <a:gd name="T61" fmla="*/ 0 h 853"/>
                <a:gd name="T62" fmla="*/ 1 w 536"/>
                <a:gd name="T63" fmla="*/ 0 h 853"/>
                <a:gd name="T64" fmla="*/ 1 w 536"/>
                <a:gd name="T65" fmla="*/ 0 h 853"/>
                <a:gd name="T66" fmla="*/ 1 w 536"/>
                <a:gd name="T67" fmla="*/ 0 h 853"/>
                <a:gd name="T68" fmla="*/ 1 w 536"/>
                <a:gd name="T69" fmla="*/ 0 h 853"/>
                <a:gd name="T70" fmla="*/ 1 w 536"/>
                <a:gd name="T71" fmla="*/ 0 h 853"/>
                <a:gd name="T72" fmla="*/ 1 w 536"/>
                <a:gd name="T73" fmla="*/ 0 h 853"/>
                <a:gd name="T74" fmla="*/ 1 w 536"/>
                <a:gd name="T75" fmla="*/ 0 h 853"/>
                <a:gd name="T76" fmla="*/ 1 w 536"/>
                <a:gd name="T77" fmla="*/ 0 h 853"/>
                <a:gd name="T78" fmla="*/ 1 w 536"/>
                <a:gd name="T79" fmla="*/ 0 h 853"/>
                <a:gd name="T80" fmla="*/ 1 w 536"/>
                <a:gd name="T81" fmla="*/ 0 h 853"/>
                <a:gd name="T82" fmla="*/ 0 w 536"/>
                <a:gd name="T83" fmla="*/ 0 h 853"/>
                <a:gd name="T84" fmla="*/ 1 w 536"/>
                <a:gd name="T85" fmla="*/ 0 h 853"/>
                <a:gd name="T86" fmla="*/ 1 w 536"/>
                <a:gd name="T87" fmla="*/ 0 h 853"/>
                <a:gd name="T88" fmla="*/ 1 w 536"/>
                <a:gd name="T89" fmla="*/ 0 h 853"/>
                <a:gd name="T90" fmla="*/ 1 w 536"/>
                <a:gd name="T91" fmla="*/ 0 h 853"/>
                <a:gd name="T92" fmla="*/ 1 w 536"/>
                <a:gd name="T93" fmla="*/ 0 h 8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36" h="853">
                  <a:moveTo>
                    <a:pt x="261" y="837"/>
                  </a:moveTo>
                  <a:lnTo>
                    <a:pt x="270" y="844"/>
                  </a:lnTo>
                  <a:lnTo>
                    <a:pt x="273" y="847"/>
                  </a:lnTo>
                  <a:lnTo>
                    <a:pt x="278" y="849"/>
                  </a:lnTo>
                  <a:lnTo>
                    <a:pt x="283" y="851"/>
                  </a:lnTo>
                  <a:lnTo>
                    <a:pt x="288" y="851"/>
                  </a:lnTo>
                  <a:lnTo>
                    <a:pt x="298" y="850"/>
                  </a:lnTo>
                  <a:lnTo>
                    <a:pt x="303" y="849"/>
                  </a:lnTo>
                  <a:lnTo>
                    <a:pt x="309" y="847"/>
                  </a:lnTo>
                  <a:lnTo>
                    <a:pt x="314" y="845"/>
                  </a:lnTo>
                  <a:lnTo>
                    <a:pt x="317" y="842"/>
                  </a:lnTo>
                  <a:lnTo>
                    <a:pt x="336" y="815"/>
                  </a:lnTo>
                  <a:lnTo>
                    <a:pt x="346" y="737"/>
                  </a:lnTo>
                  <a:lnTo>
                    <a:pt x="346" y="658"/>
                  </a:lnTo>
                  <a:lnTo>
                    <a:pt x="338" y="580"/>
                  </a:lnTo>
                  <a:lnTo>
                    <a:pt x="323" y="503"/>
                  </a:lnTo>
                  <a:lnTo>
                    <a:pt x="300" y="427"/>
                  </a:lnTo>
                  <a:lnTo>
                    <a:pt x="271" y="353"/>
                  </a:lnTo>
                  <a:lnTo>
                    <a:pt x="235" y="282"/>
                  </a:lnTo>
                  <a:lnTo>
                    <a:pt x="196" y="214"/>
                  </a:lnTo>
                  <a:lnTo>
                    <a:pt x="189" y="207"/>
                  </a:lnTo>
                  <a:lnTo>
                    <a:pt x="181" y="203"/>
                  </a:lnTo>
                  <a:lnTo>
                    <a:pt x="172" y="203"/>
                  </a:lnTo>
                  <a:lnTo>
                    <a:pt x="163" y="207"/>
                  </a:lnTo>
                  <a:lnTo>
                    <a:pt x="156" y="214"/>
                  </a:lnTo>
                  <a:lnTo>
                    <a:pt x="154" y="222"/>
                  </a:lnTo>
                  <a:lnTo>
                    <a:pt x="154" y="231"/>
                  </a:lnTo>
                  <a:lnTo>
                    <a:pt x="157" y="240"/>
                  </a:lnTo>
                  <a:lnTo>
                    <a:pt x="181" y="304"/>
                  </a:lnTo>
                  <a:lnTo>
                    <a:pt x="205" y="366"/>
                  </a:lnTo>
                  <a:lnTo>
                    <a:pt x="230" y="429"/>
                  </a:lnTo>
                  <a:lnTo>
                    <a:pt x="252" y="493"/>
                  </a:lnTo>
                  <a:lnTo>
                    <a:pt x="271" y="556"/>
                  </a:lnTo>
                  <a:lnTo>
                    <a:pt x="286" y="622"/>
                  </a:lnTo>
                  <a:lnTo>
                    <a:pt x="296" y="687"/>
                  </a:lnTo>
                  <a:lnTo>
                    <a:pt x="300" y="755"/>
                  </a:lnTo>
                  <a:lnTo>
                    <a:pt x="286" y="788"/>
                  </a:lnTo>
                  <a:lnTo>
                    <a:pt x="279" y="782"/>
                  </a:lnTo>
                  <a:lnTo>
                    <a:pt x="263" y="770"/>
                  </a:lnTo>
                  <a:lnTo>
                    <a:pt x="248" y="759"/>
                  </a:lnTo>
                  <a:lnTo>
                    <a:pt x="232" y="746"/>
                  </a:lnTo>
                  <a:lnTo>
                    <a:pt x="217" y="735"/>
                  </a:lnTo>
                  <a:lnTo>
                    <a:pt x="202" y="722"/>
                  </a:lnTo>
                  <a:lnTo>
                    <a:pt x="187" y="709"/>
                  </a:lnTo>
                  <a:lnTo>
                    <a:pt x="172" y="695"/>
                  </a:lnTo>
                  <a:lnTo>
                    <a:pt x="158" y="682"/>
                  </a:lnTo>
                  <a:lnTo>
                    <a:pt x="146" y="668"/>
                  </a:lnTo>
                  <a:lnTo>
                    <a:pt x="133" y="653"/>
                  </a:lnTo>
                  <a:lnTo>
                    <a:pt x="121" y="638"/>
                  </a:lnTo>
                  <a:lnTo>
                    <a:pt x="111" y="622"/>
                  </a:lnTo>
                  <a:lnTo>
                    <a:pt x="101" y="605"/>
                  </a:lnTo>
                  <a:lnTo>
                    <a:pt x="93" y="588"/>
                  </a:lnTo>
                  <a:lnTo>
                    <a:pt x="85" y="570"/>
                  </a:lnTo>
                  <a:lnTo>
                    <a:pt x="79" y="551"/>
                  </a:lnTo>
                  <a:lnTo>
                    <a:pt x="68" y="497"/>
                  </a:lnTo>
                  <a:lnTo>
                    <a:pt x="65" y="444"/>
                  </a:lnTo>
                  <a:lnTo>
                    <a:pt x="70" y="390"/>
                  </a:lnTo>
                  <a:lnTo>
                    <a:pt x="79" y="336"/>
                  </a:lnTo>
                  <a:lnTo>
                    <a:pt x="91" y="283"/>
                  </a:lnTo>
                  <a:lnTo>
                    <a:pt x="108" y="230"/>
                  </a:lnTo>
                  <a:lnTo>
                    <a:pt x="124" y="177"/>
                  </a:lnTo>
                  <a:lnTo>
                    <a:pt x="140" y="124"/>
                  </a:lnTo>
                  <a:lnTo>
                    <a:pt x="151" y="95"/>
                  </a:lnTo>
                  <a:lnTo>
                    <a:pt x="202" y="120"/>
                  </a:lnTo>
                  <a:lnTo>
                    <a:pt x="248" y="151"/>
                  </a:lnTo>
                  <a:lnTo>
                    <a:pt x="291" y="187"/>
                  </a:lnTo>
                  <a:lnTo>
                    <a:pt x="330" y="226"/>
                  </a:lnTo>
                  <a:lnTo>
                    <a:pt x="364" y="269"/>
                  </a:lnTo>
                  <a:lnTo>
                    <a:pt x="396" y="314"/>
                  </a:lnTo>
                  <a:lnTo>
                    <a:pt x="421" y="362"/>
                  </a:lnTo>
                  <a:lnTo>
                    <a:pt x="442" y="413"/>
                  </a:lnTo>
                  <a:lnTo>
                    <a:pt x="457" y="465"/>
                  </a:lnTo>
                  <a:lnTo>
                    <a:pt x="467" y="518"/>
                  </a:lnTo>
                  <a:lnTo>
                    <a:pt x="472" y="571"/>
                  </a:lnTo>
                  <a:lnTo>
                    <a:pt x="469" y="625"/>
                  </a:lnTo>
                  <a:lnTo>
                    <a:pt x="462" y="679"/>
                  </a:lnTo>
                  <a:lnTo>
                    <a:pt x="447" y="732"/>
                  </a:lnTo>
                  <a:lnTo>
                    <a:pt x="427" y="784"/>
                  </a:lnTo>
                  <a:lnTo>
                    <a:pt x="399" y="835"/>
                  </a:lnTo>
                  <a:lnTo>
                    <a:pt x="397" y="838"/>
                  </a:lnTo>
                  <a:lnTo>
                    <a:pt x="397" y="842"/>
                  </a:lnTo>
                  <a:lnTo>
                    <a:pt x="398" y="846"/>
                  </a:lnTo>
                  <a:lnTo>
                    <a:pt x="400" y="850"/>
                  </a:lnTo>
                  <a:lnTo>
                    <a:pt x="404" y="852"/>
                  </a:lnTo>
                  <a:lnTo>
                    <a:pt x="407" y="853"/>
                  </a:lnTo>
                  <a:lnTo>
                    <a:pt x="412" y="852"/>
                  </a:lnTo>
                  <a:lnTo>
                    <a:pt x="415" y="850"/>
                  </a:lnTo>
                  <a:lnTo>
                    <a:pt x="413" y="847"/>
                  </a:lnTo>
                  <a:lnTo>
                    <a:pt x="460" y="813"/>
                  </a:lnTo>
                  <a:lnTo>
                    <a:pt x="493" y="769"/>
                  </a:lnTo>
                  <a:lnTo>
                    <a:pt x="517" y="718"/>
                  </a:lnTo>
                  <a:lnTo>
                    <a:pt x="529" y="663"/>
                  </a:lnTo>
                  <a:lnTo>
                    <a:pt x="535" y="604"/>
                  </a:lnTo>
                  <a:lnTo>
                    <a:pt x="536" y="546"/>
                  </a:lnTo>
                  <a:lnTo>
                    <a:pt x="533" y="487"/>
                  </a:lnTo>
                  <a:lnTo>
                    <a:pt x="528" y="431"/>
                  </a:lnTo>
                  <a:lnTo>
                    <a:pt x="523" y="395"/>
                  </a:lnTo>
                  <a:lnTo>
                    <a:pt x="514" y="359"/>
                  </a:lnTo>
                  <a:lnTo>
                    <a:pt x="503" y="324"/>
                  </a:lnTo>
                  <a:lnTo>
                    <a:pt x="487" y="292"/>
                  </a:lnTo>
                  <a:lnTo>
                    <a:pt x="469" y="261"/>
                  </a:lnTo>
                  <a:lnTo>
                    <a:pt x="449" y="231"/>
                  </a:lnTo>
                  <a:lnTo>
                    <a:pt x="426" y="203"/>
                  </a:lnTo>
                  <a:lnTo>
                    <a:pt x="401" y="177"/>
                  </a:lnTo>
                  <a:lnTo>
                    <a:pt x="375" y="151"/>
                  </a:lnTo>
                  <a:lnTo>
                    <a:pt x="346" y="127"/>
                  </a:lnTo>
                  <a:lnTo>
                    <a:pt x="317" y="104"/>
                  </a:lnTo>
                  <a:lnTo>
                    <a:pt x="286" y="82"/>
                  </a:lnTo>
                  <a:lnTo>
                    <a:pt x="255" y="62"/>
                  </a:lnTo>
                  <a:lnTo>
                    <a:pt x="224" y="42"/>
                  </a:lnTo>
                  <a:lnTo>
                    <a:pt x="192" y="24"/>
                  </a:lnTo>
                  <a:lnTo>
                    <a:pt x="161" y="6"/>
                  </a:lnTo>
                  <a:lnTo>
                    <a:pt x="151" y="4"/>
                  </a:lnTo>
                  <a:lnTo>
                    <a:pt x="149" y="3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29" y="2"/>
                  </a:lnTo>
                  <a:lnTo>
                    <a:pt x="123" y="6"/>
                  </a:lnTo>
                  <a:lnTo>
                    <a:pt x="118" y="11"/>
                  </a:lnTo>
                  <a:lnTo>
                    <a:pt x="113" y="17"/>
                  </a:lnTo>
                  <a:lnTo>
                    <a:pt x="110" y="21"/>
                  </a:lnTo>
                  <a:lnTo>
                    <a:pt x="109" y="25"/>
                  </a:lnTo>
                  <a:lnTo>
                    <a:pt x="110" y="26"/>
                  </a:lnTo>
                  <a:lnTo>
                    <a:pt x="0" y="566"/>
                  </a:lnTo>
                  <a:lnTo>
                    <a:pt x="7" y="591"/>
                  </a:lnTo>
                  <a:lnTo>
                    <a:pt x="17" y="612"/>
                  </a:lnTo>
                  <a:lnTo>
                    <a:pt x="27" y="634"/>
                  </a:lnTo>
                  <a:lnTo>
                    <a:pt x="38" y="654"/>
                  </a:lnTo>
                  <a:lnTo>
                    <a:pt x="52" y="673"/>
                  </a:lnTo>
                  <a:lnTo>
                    <a:pt x="68" y="692"/>
                  </a:lnTo>
                  <a:lnTo>
                    <a:pt x="85" y="709"/>
                  </a:lnTo>
                  <a:lnTo>
                    <a:pt x="102" y="725"/>
                  </a:lnTo>
                  <a:lnTo>
                    <a:pt x="120" y="741"/>
                  </a:lnTo>
                  <a:lnTo>
                    <a:pt x="139" y="756"/>
                  </a:lnTo>
                  <a:lnTo>
                    <a:pt x="158" y="771"/>
                  </a:lnTo>
                  <a:lnTo>
                    <a:pt x="179" y="785"/>
                  </a:lnTo>
                  <a:lnTo>
                    <a:pt x="200" y="798"/>
                  </a:lnTo>
                  <a:lnTo>
                    <a:pt x="219" y="812"/>
                  </a:lnTo>
                  <a:lnTo>
                    <a:pt x="240" y="824"/>
                  </a:lnTo>
                  <a:lnTo>
                    <a:pt x="261" y="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19" name="Freeform 11">
              <a:extLst>
                <a:ext uri="{FF2B5EF4-FFF2-40B4-BE49-F238E27FC236}">
                  <a16:creationId xmlns:a16="http://schemas.microsoft.com/office/drawing/2014/main" id="{A1238761-FE29-4615-83CD-6C7B40C3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798"/>
              <a:ext cx="449" cy="280"/>
            </a:xfrm>
            <a:custGeom>
              <a:avLst/>
              <a:gdLst>
                <a:gd name="T0" fmla="*/ 1 w 898"/>
                <a:gd name="T1" fmla="*/ 1 h 559"/>
                <a:gd name="T2" fmla="*/ 1 w 898"/>
                <a:gd name="T3" fmla="*/ 1 h 559"/>
                <a:gd name="T4" fmla="*/ 1 w 898"/>
                <a:gd name="T5" fmla="*/ 1 h 559"/>
                <a:gd name="T6" fmla="*/ 1 w 898"/>
                <a:gd name="T7" fmla="*/ 1 h 559"/>
                <a:gd name="T8" fmla="*/ 1 w 898"/>
                <a:gd name="T9" fmla="*/ 1 h 559"/>
                <a:gd name="T10" fmla="*/ 1 w 898"/>
                <a:gd name="T11" fmla="*/ 1 h 559"/>
                <a:gd name="T12" fmla="*/ 1 w 898"/>
                <a:gd name="T13" fmla="*/ 1 h 559"/>
                <a:gd name="T14" fmla="*/ 1 w 898"/>
                <a:gd name="T15" fmla="*/ 1 h 559"/>
                <a:gd name="T16" fmla="*/ 0 w 898"/>
                <a:gd name="T17" fmla="*/ 1 h 559"/>
                <a:gd name="T18" fmla="*/ 1 w 898"/>
                <a:gd name="T19" fmla="*/ 1 h 559"/>
                <a:gd name="T20" fmla="*/ 1 w 898"/>
                <a:gd name="T21" fmla="*/ 1 h 559"/>
                <a:gd name="T22" fmla="*/ 1 w 898"/>
                <a:gd name="T23" fmla="*/ 1 h 559"/>
                <a:gd name="T24" fmla="*/ 1 w 898"/>
                <a:gd name="T25" fmla="*/ 1 h 559"/>
                <a:gd name="T26" fmla="*/ 1 w 898"/>
                <a:gd name="T27" fmla="*/ 1 h 559"/>
                <a:gd name="T28" fmla="*/ 1 w 898"/>
                <a:gd name="T29" fmla="*/ 1 h 559"/>
                <a:gd name="T30" fmla="*/ 1 w 898"/>
                <a:gd name="T31" fmla="*/ 1 h 559"/>
                <a:gd name="T32" fmla="*/ 1 w 898"/>
                <a:gd name="T33" fmla="*/ 1 h 559"/>
                <a:gd name="T34" fmla="*/ 1 w 898"/>
                <a:gd name="T35" fmla="*/ 1 h 559"/>
                <a:gd name="T36" fmla="*/ 1 w 898"/>
                <a:gd name="T37" fmla="*/ 1 h 559"/>
                <a:gd name="T38" fmla="*/ 1 w 898"/>
                <a:gd name="T39" fmla="*/ 1 h 559"/>
                <a:gd name="T40" fmla="*/ 1 w 898"/>
                <a:gd name="T41" fmla="*/ 1 h 559"/>
                <a:gd name="T42" fmla="*/ 1 w 898"/>
                <a:gd name="T43" fmla="*/ 1 h 559"/>
                <a:gd name="T44" fmla="*/ 1 w 898"/>
                <a:gd name="T45" fmla="*/ 1 h 559"/>
                <a:gd name="T46" fmla="*/ 1 w 898"/>
                <a:gd name="T47" fmla="*/ 1 h 559"/>
                <a:gd name="T48" fmla="*/ 1 w 898"/>
                <a:gd name="T49" fmla="*/ 1 h 559"/>
                <a:gd name="T50" fmla="*/ 1 w 898"/>
                <a:gd name="T51" fmla="*/ 1 h 559"/>
                <a:gd name="T52" fmla="*/ 1 w 898"/>
                <a:gd name="T53" fmla="*/ 1 h 559"/>
                <a:gd name="T54" fmla="*/ 1 w 898"/>
                <a:gd name="T55" fmla="*/ 1 h 559"/>
                <a:gd name="T56" fmla="*/ 1 w 898"/>
                <a:gd name="T57" fmla="*/ 1 h 559"/>
                <a:gd name="T58" fmla="*/ 1 w 898"/>
                <a:gd name="T59" fmla="*/ 1 h 559"/>
                <a:gd name="T60" fmla="*/ 1 w 898"/>
                <a:gd name="T61" fmla="*/ 1 h 559"/>
                <a:gd name="T62" fmla="*/ 1 w 898"/>
                <a:gd name="T63" fmla="*/ 1 h 559"/>
                <a:gd name="T64" fmla="*/ 1 w 898"/>
                <a:gd name="T65" fmla="*/ 1 h 559"/>
                <a:gd name="T66" fmla="*/ 1 w 898"/>
                <a:gd name="T67" fmla="*/ 1 h 559"/>
                <a:gd name="T68" fmla="*/ 1 w 898"/>
                <a:gd name="T69" fmla="*/ 1 h 559"/>
                <a:gd name="T70" fmla="*/ 1 w 898"/>
                <a:gd name="T71" fmla="*/ 1 h 559"/>
                <a:gd name="T72" fmla="*/ 1 w 898"/>
                <a:gd name="T73" fmla="*/ 1 h 559"/>
                <a:gd name="T74" fmla="*/ 1 w 898"/>
                <a:gd name="T75" fmla="*/ 1 h 559"/>
                <a:gd name="T76" fmla="*/ 1 w 898"/>
                <a:gd name="T77" fmla="*/ 1 h 559"/>
                <a:gd name="T78" fmla="*/ 1 w 898"/>
                <a:gd name="T79" fmla="*/ 1 h 559"/>
                <a:gd name="T80" fmla="*/ 1 w 898"/>
                <a:gd name="T81" fmla="*/ 1 h 559"/>
                <a:gd name="T82" fmla="*/ 1 w 898"/>
                <a:gd name="T83" fmla="*/ 1 h 559"/>
                <a:gd name="T84" fmla="*/ 1 w 898"/>
                <a:gd name="T85" fmla="*/ 1 h 559"/>
                <a:gd name="T86" fmla="*/ 1 w 898"/>
                <a:gd name="T87" fmla="*/ 1 h 559"/>
                <a:gd name="T88" fmla="*/ 1 w 898"/>
                <a:gd name="T89" fmla="*/ 1 h 559"/>
                <a:gd name="T90" fmla="*/ 1 w 898"/>
                <a:gd name="T91" fmla="*/ 1 h 559"/>
                <a:gd name="T92" fmla="*/ 1 w 898"/>
                <a:gd name="T93" fmla="*/ 1 h 559"/>
                <a:gd name="T94" fmla="*/ 1 w 898"/>
                <a:gd name="T95" fmla="*/ 1 h 559"/>
                <a:gd name="T96" fmla="*/ 1 w 898"/>
                <a:gd name="T97" fmla="*/ 1 h 559"/>
                <a:gd name="T98" fmla="*/ 1 w 898"/>
                <a:gd name="T99" fmla="*/ 1 h 5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98" h="559">
                  <a:moveTo>
                    <a:pt x="881" y="206"/>
                  </a:moveTo>
                  <a:lnTo>
                    <a:pt x="877" y="198"/>
                  </a:lnTo>
                  <a:lnTo>
                    <a:pt x="849" y="175"/>
                  </a:lnTo>
                  <a:lnTo>
                    <a:pt x="819" y="153"/>
                  </a:lnTo>
                  <a:lnTo>
                    <a:pt x="789" y="131"/>
                  </a:lnTo>
                  <a:lnTo>
                    <a:pt x="759" y="110"/>
                  </a:lnTo>
                  <a:lnTo>
                    <a:pt x="727" y="90"/>
                  </a:lnTo>
                  <a:lnTo>
                    <a:pt x="695" y="72"/>
                  </a:lnTo>
                  <a:lnTo>
                    <a:pt x="663" y="54"/>
                  </a:lnTo>
                  <a:lnTo>
                    <a:pt x="629" y="39"/>
                  </a:lnTo>
                  <a:lnTo>
                    <a:pt x="595" y="25"/>
                  </a:lnTo>
                  <a:lnTo>
                    <a:pt x="560" y="15"/>
                  </a:lnTo>
                  <a:lnTo>
                    <a:pt x="525" y="7"/>
                  </a:lnTo>
                  <a:lnTo>
                    <a:pt x="490" y="2"/>
                  </a:lnTo>
                  <a:lnTo>
                    <a:pt x="454" y="0"/>
                  </a:lnTo>
                  <a:lnTo>
                    <a:pt x="418" y="2"/>
                  </a:lnTo>
                  <a:lnTo>
                    <a:pt x="383" y="7"/>
                  </a:lnTo>
                  <a:lnTo>
                    <a:pt x="346" y="16"/>
                  </a:lnTo>
                  <a:lnTo>
                    <a:pt x="319" y="24"/>
                  </a:lnTo>
                  <a:lnTo>
                    <a:pt x="293" y="32"/>
                  </a:lnTo>
                  <a:lnTo>
                    <a:pt x="265" y="42"/>
                  </a:lnTo>
                  <a:lnTo>
                    <a:pt x="237" y="52"/>
                  </a:lnTo>
                  <a:lnTo>
                    <a:pt x="210" y="62"/>
                  </a:lnTo>
                  <a:lnTo>
                    <a:pt x="182" y="74"/>
                  </a:lnTo>
                  <a:lnTo>
                    <a:pt x="156" y="87"/>
                  </a:lnTo>
                  <a:lnTo>
                    <a:pt x="130" y="102"/>
                  </a:lnTo>
                  <a:lnTo>
                    <a:pt x="106" y="118"/>
                  </a:lnTo>
                  <a:lnTo>
                    <a:pt x="84" y="135"/>
                  </a:lnTo>
                  <a:lnTo>
                    <a:pt x="64" y="153"/>
                  </a:lnTo>
                  <a:lnTo>
                    <a:pt x="46" y="174"/>
                  </a:lnTo>
                  <a:lnTo>
                    <a:pt x="30" y="197"/>
                  </a:lnTo>
                  <a:lnTo>
                    <a:pt x="19" y="223"/>
                  </a:lnTo>
                  <a:lnTo>
                    <a:pt x="9" y="249"/>
                  </a:lnTo>
                  <a:lnTo>
                    <a:pt x="4" y="279"/>
                  </a:lnTo>
                  <a:lnTo>
                    <a:pt x="1" y="278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2" y="289"/>
                  </a:lnTo>
                  <a:lnTo>
                    <a:pt x="6" y="292"/>
                  </a:lnTo>
                  <a:lnTo>
                    <a:pt x="11" y="293"/>
                  </a:lnTo>
                  <a:lnTo>
                    <a:pt x="15" y="292"/>
                  </a:lnTo>
                  <a:lnTo>
                    <a:pt x="17" y="289"/>
                  </a:lnTo>
                  <a:lnTo>
                    <a:pt x="20" y="286"/>
                  </a:lnTo>
                  <a:lnTo>
                    <a:pt x="37" y="263"/>
                  </a:lnTo>
                  <a:lnTo>
                    <a:pt x="57" y="241"/>
                  </a:lnTo>
                  <a:lnTo>
                    <a:pt x="76" y="221"/>
                  </a:lnTo>
                  <a:lnTo>
                    <a:pt x="97" y="203"/>
                  </a:lnTo>
                  <a:lnTo>
                    <a:pt x="119" y="186"/>
                  </a:lnTo>
                  <a:lnTo>
                    <a:pt x="141" y="170"/>
                  </a:lnTo>
                  <a:lnTo>
                    <a:pt x="164" y="156"/>
                  </a:lnTo>
                  <a:lnTo>
                    <a:pt x="188" y="143"/>
                  </a:lnTo>
                  <a:lnTo>
                    <a:pt x="212" y="131"/>
                  </a:lnTo>
                  <a:lnTo>
                    <a:pt x="237" y="121"/>
                  </a:lnTo>
                  <a:lnTo>
                    <a:pt x="263" y="113"/>
                  </a:lnTo>
                  <a:lnTo>
                    <a:pt x="289" y="105"/>
                  </a:lnTo>
                  <a:lnTo>
                    <a:pt x="315" y="99"/>
                  </a:lnTo>
                  <a:lnTo>
                    <a:pt x="342" y="95"/>
                  </a:lnTo>
                  <a:lnTo>
                    <a:pt x="369" y="92"/>
                  </a:lnTo>
                  <a:lnTo>
                    <a:pt x="395" y="90"/>
                  </a:lnTo>
                  <a:lnTo>
                    <a:pt x="423" y="90"/>
                  </a:lnTo>
                  <a:lnTo>
                    <a:pt x="449" y="91"/>
                  </a:lnTo>
                  <a:lnTo>
                    <a:pt x="477" y="93"/>
                  </a:lnTo>
                  <a:lnTo>
                    <a:pt x="504" y="97"/>
                  </a:lnTo>
                  <a:lnTo>
                    <a:pt x="531" y="102"/>
                  </a:lnTo>
                  <a:lnTo>
                    <a:pt x="558" y="107"/>
                  </a:lnTo>
                  <a:lnTo>
                    <a:pt x="584" y="115"/>
                  </a:lnTo>
                  <a:lnTo>
                    <a:pt x="610" y="125"/>
                  </a:lnTo>
                  <a:lnTo>
                    <a:pt x="635" y="134"/>
                  </a:lnTo>
                  <a:lnTo>
                    <a:pt x="660" y="145"/>
                  </a:lnTo>
                  <a:lnTo>
                    <a:pt x="684" y="158"/>
                  </a:lnTo>
                  <a:lnTo>
                    <a:pt x="709" y="172"/>
                  </a:lnTo>
                  <a:lnTo>
                    <a:pt x="732" y="188"/>
                  </a:lnTo>
                  <a:lnTo>
                    <a:pt x="755" y="204"/>
                  </a:lnTo>
                  <a:lnTo>
                    <a:pt x="777" y="221"/>
                  </a:lnTo>
                  <a:lnTo>
                    <a:pt x="797" y="241"/>
                  </a:lnTo>
                  <a:lnTo>
                    <a:pt x="775" y="263"/>
                  </a:lnTo>
                  <a:lnTo>
                    <a:pt x="755" y="280"/>
                  </a:lnTo>
                  <a:lnTo>
                    <a:pt x="733" y="297"/>
                  </a:lnTo>
                  <a:lnTo>
                    <a:pt x="712" y="315"/>
                  </a:lnTo>
                  <a:lnTo>
                    <a:pt x="690" y="332"/>
                  </a:lnTo>
                  <a:lnTo>
                    <a:pt x="668" y="349"/>
                  </a:lnTo>
                  <a:lnTo>
                    <a:pt x="646" y="367"/>
                  </a:lnTo>
                  <a:lnTo>
                    <a:pt x="625" y="383"/>
                  </a:lnTo>
                  <a:lnTo>
                    <a:pt x="602" y="398"/>
                  </a:lnTo>
                  <a:lnTo>
                    <a:pt x="578" y="413"/>
                  </a:lnTo>
                  <a:lnTo>
                    <a:pt x="555" y="427"/>
                  </a:lnTo>
                  <a:lnTo>
                    <a:pt x="531" y="439"/>
                  </a:lnTo>
                  <a:lnTo>
                    <a:pt x="507" y="451"/>
                  </a:lnTo>
                  <a:lnTo>
                    <a:pt x="482" y="460"/>
                  </a:lnTo>
                  <a:lnTo>
                    <a:pt x="456" y="468"/>
                  </a:lnTo>
                  <a:lnTo>
                    <a:pt x="430" y="474"/>
                  </a:lnTo>
                  <a:lnTo>
                    <a:pt x="402" y="478"/>
                  </a:lnTo>
                  <a:lnTo>
                    <a:pt x="383" y="480"/>
                  </a:lnTo>
                  <a:lnTo>
                    <a:pt x="363" y="480"/>
                  </a:lnTo>
                  <a:lnTo>
                    <a:pt x="345" y="477"/>
                  </a:lnTo>
                  <a:lnTo>
                    <a:pt x="325" y="475"/>
                  </a:lnTo>
                  <a:lnTo>
                    <a:pt x="307" y="470"/>
                  </a:lnTo>
                  <a:lnTo>
                    <a:pt x="288" y="466"/>
                  </a:lnTo>
                  <a:lnTo>
                    <a:pt x="270" y="460"/>
                  </a:lnTo>
                  <a:lnTo>
                    <a:pt x="251" y="453"/>
                  </a:lnTo>
                  <a:lnTo>
                    <a:pt x="234" y="445"/>
                  </a:lnTo>
                  <a:lnTo>
                    <a:pt x="217" y="437"/>
                  </a:lnTo>
                  <a:lnTo>
                    <a:pt x="198" y="428"/>
                  </a:lnTo>
                  <a:lnTo>
                    <a:pt x="181" y="418"/>
                  </a:lnTo>
                  <a:lnTo>
                    <a:pt x="164" y="408"/>
                  </a:lnTo>
                  <a:lnTo>
                    <a:pt x="148" y="398"/>
                  </a:lnTo>
                  <a:lnTo>
                    <a:pt x="130" y="387"/>
                  </a:lnTo>
                  <a:lnTo>
                    <a:pt x="114" y="377"/>
                  </a:lnTo>
                  <a:lnTo>
                    <a:pt x="106" y="373"/>
                  </a:lnTo>
                  <a:lnTo>
                    <a:pt x="132" y="349"/>
                  </a:lnTo>
                  <a:lnTo>
                    <a:pt x="164" y="338"/>
                  </a:lnTo>
                  <a:lnTo>
                    <a:pt x="196" y="327"/>
                  </a:lnTo>
                  <a:lnTo>
                    <a:pt x="228" y="318"/>
                  </a:lnTo>
                  <a:lnTo>
                    <a:pt x="261" y="311"/>
                  </a:lnTo>
                  <a:lnTo>
                    <a:pt x="294" y="307"/>
                  </a:lnTo>
                  <a:lnTo>
                    <a:pt x="327" y="302"/>
                  </a:lnTo>
                  <a:lnTo>
                    <a:pt x="360" y="299"/>
                  </a:lnTo>
                  <a:lnTo>
                    <a:pt x="393" y="296"/>
                  </a:lnTo>
                  <a:lnTo>
                    <a:pt x="426" y="294"/>
                  </a:lnTo>
                  <a:lnTo>
                    <a:pt x="461" y="293"/>
                  </a:lnTo>
                  <a:lnTo>
                    <a:pt x="494" y="293"/>
                  </a:lnTo>
                  <a:lnTo>
                    <a:pt x="528" y="292"/>
                  </a:lnTo>
                  <a:lnTo>
                    <a:pt x="561" y="292"/>
                  </a:lnTo>
                  <a:lnTo>
                    <a:pt x="595" y="291"/>
                  </a:lnTo>
                  <a:lnTo>
                    <a:pt x="628" y="291"/>
                  </a:lnTo>
                  <a:lnTo>
                    <a:pt x="661" y="289"/>
                  </a:lnTo>
                  <a:lnTo>
                    <a:pt x="671" y="289"/>
                  </a:lnTo>
                  <a:lnTo>
                    <a:pt x="680" y="286"/>
                  </a:lnTo>
                  <a:lnTo>
                    <a:pt x="686" y="279"/>
                  </a:lnTo>
                  <a:lnTo>
                    <a:pt x="690" y="271"/>
                  </a:lnTo>
                  <a:lnTo>
                    <a:pt x="690" y="262"/>
                  </a:lnTo>
                  <a:lnTo>
                    <a:pt x="687" y="254"/>
                  </a:lnTo>
                  <a:lnTo>
                    <a:pt x="680" y="247"/>
                  </a:lnTo>
                  <a:lnTo>
                    <a:pt x="672" y="243"/>
                  </a:lnTo>
                  <a:lnTo>
                    <a:pt x="633" y="236"/>
                  </a:lnTo>
                  <a:lnTo>
                    <a:pt x="595" y="232"/>
                  </a:lnTo>
                  <a:lnTo>
                    <a:pt x="554" y="228"/>
                  </a:lnTo>
                  <a:lnTo>
                    <a:pt x="515" y="226"/>
                  </a:lnTo>
                  <a:lnTo>
                    <a:pt x="476" y="226"/>
                  </a:lnTo>
                  <a:lnTo>
                    <a:pt x="436" y="227"/>
                  </a:lnTo>
                  <a:lnTo>
                    <a:pt x="396" y="229"/>
                  </a:lnTo>
                  <a:lnTo>
                    <a:pt x="357" y="234"/>
                  </a:lnTo>
                  <a:lnTo>
                    <a:pt x="318" y="240"/>
                  </a:lnTo>
                  <a:lnTo>
                    <a:pt x="279" y="248"/>
                  </a:lnTo>
                  <a:lnTo>
                    <a:pt x="241" y="258"/>
                  </a:lnTo>
                  <a:lnTo>
                    <a:pt x="204" y="270"/>
                  </a:lnTo>
                  <a:lnTo>
                    <a:pt x="167" y="284"/>
                  </a:lnTo>
                  <a:lnTo>
                    <a:pt x="130" y="300"/>
                  </a:lnTo>
                  <a:lnTo>
                    <a:pt x="96" y="318"/>
                  </a:lnTo>
                  <a:lnTo>
                    <a:pt x="61" y="338"/>
                  </a:lnTo>
                  <a:lnTo>
                    <a:pt x="45" y="365"/>
                  </a:lnTo>
                  <a:lnTo>
                    <a:pt x="43" y="370"/>
                  </a:lnTo>
                  <a:lnTo>
                    <a:pt x="43" y="376"/>
                  </a:lnTo>
                  <a:lnTo>
                    <a:pt x="43" y="380"/>
                  </a:lnTo>
                  <a:lnTo>
                    <a:pt x="45" y="386"/>
                  </a:lnTo>
                  <a:lnTo>
                    <a:pt x="46" y="395"/>
                  </a:lnTo>
                  <a:lnTo>
                    <a:pt x="49" y="400"/>
                  </a:lnTo>
                  <a:lnTo>
                    <a:pt x="52" y="405"/>
                  </a:lnTo>
                  <a:lnTo>
                    <a:pt x="55" y="408"/>
                  </a:lnTo>
                  <a:lnTo>
                    <a:pt x="60" y="410"/>
                  </a:lnTo>
                  <a:lnTo>
                    <a:pt x="69" y="415"/>
                  </a:lnTo>
                  <a:lnTo>
                    <a:pt x="89" y="430"/>
                  </a:lnTo>
                  <a:lnTo>
                    <a:pt x="108" y="444"/>
                  </a:lnTo>
                  <a:lnTo>
                    <a:pt x="128" y="459"/>
                  </a:lnTo>
                  <a:lnTo>
                    <a:pt x="149" y="473"/>
                  </a:lnTo>
                  <a:lnTo>
                    <a:pt x="170" y="486"/>
                  </a:lnTo>
                  <a:lnTo>
                    <a:pt x="190" y="499"/>
                  </a:lnTo>
                  <a:lnTo>
                    <a:pt x="211" y="511"/>
                  </a:lnTo>
                  <a:lnTo>
                    <a:pt x="233" y="522"/>
                  </a:lnTo>
                  <a:lnTo>
                    <a:pt x="255" y="533"/>
                  </a:lnTo>
                  <a:lnTo>
                    <a:pt x="277" y="541"/>
                  </a:lnTo>
                  <a:lnTo>
                    <a:pt x="300" y="548"/>
                  </a:lnTo>
                  <a:lnTo>
                    <a:pt x="323" y="553"/>
                  </a:lnTo>
                  <a:lnTo>
                    <a:pt x="346" y="558"/>
                  </a:lnTo>
                  <a:lnTo>
                    <a:pt x="370" y="559"/>
                  </a:lnTo>
                  <a:lnTo>
                    <a:pt x="394" y="559"/>
                  </a:lnTo>
                  <a:lnTo>
                    <a:pt x="418" y="557"/>
                  </a:lnTo>
                  <a:lnTo>
                    <a:pt x="454" y="550"/>
                  </a:lnTo>
                  <a:lnTo>
                    <a:pt x="491" y="537"/>
                  </a:lnTo>
                  <a:lnTo>
                    <a:pt x="529" y="521"/>
                  </a:lnTo>
                  <a:lnTo>
                    <a:pt x="568" y="501"/>
                  </a:lnTo>
                  <a:lnTo>
                    <a:pt x="607" y="478"/>
                  </a:lnTo>
                  <a:lnTo>
                    <a:pt x="645" y="454"/>
                  </a:lnTo>
                  <a:lnTo>
                    <a:pt x="683" y="429"/>
                  </a:lnTo>
                  <a:lnTo>
                    <a:pt x="719" y="403"/>
                  </a:lnTo>
                  <a:lnTo>
                    <a:pt x="752" y="378"/>
                  </a:lnTo>
                  <a:lnTo>
                    <a:pt x="784" y="353"/>
                  </a:lnTo>
                  <a:lnTo>
                    <a:pt x="812" y="331"/>
                  </a:lnTo>
                  <a:lnTo>
                    <a:pt x="835" y="310"/>
                  </a:lnTo>
                  <a:lnTo>
                    <a:pt x="855" y="293"/>
                  </a:lnTo>
                  <a:lnTo>
                    <a:pt x="870" y="280"/>
                  </a:lnTo>
                  <a:lnTo>
                    <a:pt x="879" y="272"/>
                  </a:lnTo>
                  <a:lnTo>
                    <a:pt x="883" y="269"/>
                  </a:lnTo>
                  <a:lnTo>
                    <a:pt x="893" y="256"/>
                  </a:lnTo>
                  <a:lnTo>
                    <a:pt x="898" y="242"/>
                  </a:lnTo>
                  <a:lnTo>
                    <a:pt x="895" y="227"/>
                  </a:lnTo>
                  <a:lnTo>
                    <a:pt x="888" y="213"/>
                  </a:lnTo>
                  <a:lnTo>
                    <a:pt x="887" y="211"/>
                  </a:lnTo>
                  <a:lnTo>
                    <a:pt x="885" y="210"/>
                  </a:lnTo>
                  <a:lnTo>
                    <a:pt x="884" y="208"/>
                  </a:lnTo>
                  <a:lnTo>
                    <a:pt x="881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0" name="Freeform 12">
              <a:extLst>
                <a:ext uri="{FF2B5EF4-FFF2-40B4-BE49-F238E27FC236}">
                  <a16:creationId xmlns:a16="http://schemas.microsoft.com/office/drawing/2014/main" id="{60DEB28E-3555-428E-8A4C-784A3F6E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341"/>
              <a:ext cx="164" cy="812"/>
            </a:xfrm>
            <a:custGeom>
              <a:avLst/>
              <a:gdLst>
                <a:gd name="T0" fmla="*/ 1 w 328"/>
                <a:gd name="T1" fmla="*/ 0 h 1625"/>
                <a:gd name="T2" fmla="*/ 1 w 328"/>
                <a:gd name="T3" fmla="*/ 0 h 1625"/>
                <a:gd name="T4" fmla="*/ 1 w 328"/>
                <a:gd name="T5" fmla="*/ 0 h 1625"/>
                <a:gd name="T6" fmla="*/ 1 w 328"/>
                <a:gd name="T7" fmla="*/ 0 h 1625"/>
                <a:gd name="T8" fmla="*/ 1 w 328"/>
                <a:gd name="T9" fmla="*/ 0 h 1625"/>
                <a:gd name="T10" fmla="*/ 1 w 328"/>
                <a:gd name="T11" fmla="*/ 0 h 1625"/>
                <a:gd name="T12" fmla="*/ 1 w 328"/>
                <a:gd name="T13" fmla="*/ 0 h 1625"/>
                <a:gd name="T14" fmla="*/ 1 w 328"/>
                <a:gd name="T15" fmla="*/ 0 h 1625"/>
                <a:gd name="T16" fmla="*/ 1 w 328"/>
                <a:gd name="T17" fmla="*/ 0 h 1625"/>
                <a:gd name="T18" fmla="*/ 1 w 328"/>
                <a:gd name="T19" fmla="*/ 0 h 1625"/>
                <a:gd name="T20" fmla="*/ 1 w 328"/>
                <a:gd name="T21" fmla="*/ 0 h 1625"/>
                <a:gd name="T22" fmla="*/ 1 w 328"/>
                <a:gd name="T23" fmla="*/ 0 h 1625"/>
                <a:gd name="T24" fmla="*/ 1 w 328"/>
                <a:gd name="T25" fmla="*/ 0 h 1625"/>
                <a:gd name="T26" fmla="*/ 1 w 328"/>
                <a:gd name="T27" fmla="*/ 0 h 1625"/>
                <a:gd name="T28" fmla="*/ 1 w 328"/>
                <a:gd name="T29" fmla="*/ 0 h 1625"/>
                <a:gd name="T30" fmla="*/ 1 w 328"/>
                <a:gd name="T31" fmla="*/ 0 h 1625"/>
                <a:gd name="T32" fmla="*/ 1 w 328"/>
                <a:gd name="T33" fmla="*/ 0 h 1625"/>
                <a:gd name="T34" fmla="*/ 1 w 328"/>
                <a:gd name="T35" fmla="*/ 0 h 1625"/>
                <a:gd name="T36" fmla="*/ 1 w 328"/>
                <a:gd name="T37" fmla="*/ 0 h 1625"/>
                <a:gd name="T38" fmla="*/ 1 w 328"/>
                <a:gd name="T39" fmla="*/ 0 h 1625"/>
                <a:gd name="T40" fmla="*/ 1 w 328"/>
                <a:gd name="T41" fmla="*/ 0 h 1625"/>
                <a:gd name="T42" fmla="*/ 1 w 328"/>
                <a:gd name="T43" fmla="*/ 0 h 1625"/>
                <a:gd name="T44" fmla="*/ 1 w 328"/>
                <a:gd name="T45" fmla="*/ 0 h 1625"/>
                <a:gd name="T46" fmla="*/ 1 w 328"/>
                <a:gd name="T47" fmla="*/ 0 h 1625"/>
                <a:gd name="T48" fmla="*/ 1 w 328"/>
                <a:gd name="T49" fmla="*/ 0 h 1625"/>
                <a:gd name="T50" fmla="*/ 1 w 328"/>
                <a:gd name="T51" fmla="*/ 0 h 1625"/>
                <a:gd name="T52" fmla="*/ 1 w 328"/>
                <a:gd name="T53" fmla="*/ 0 h 1625"/>
                <a:gd name="T54" fmla="*/ 1 w 328"/>
                <a:gd name="T55" fmla="*/ 0 h 1625"/>
                <a:gd name="T56" fmla="*/ 1 w 328"/>
                <a:gd name="T57" fmla="*/ 0 h 1625"/>
                <a:gd name="T58" fmla="*/ 1 w 328"/>
                <a:gd name="T59" fmla="*/ 0 h 1625"/>
                <a:gd name="T60" fmla="*/ 1 w 328"/>
                <a:gd name="T61" fmla="*/ 0 h 1625"/>
                <a:gd name="T62" fmla="*/ 1 w 328"/>
                <a:gd name="T63" fmla="*/ 0 h 1625"/>
                <a:gd name="T64" fmla="*/ 1 w 328"/>
                <a:gd name="T65" fmla="*/ 0 h 1625"/>
                <a:gd name="T66" fmla="*/ 1 w 328"/>
                <a:gd name="T67" fmla="*/ 0 h 1625"/>
                <a:gd name="T68" fmla="*/ 1 w 328"/>
                <a:gd name="T69" fmla="*/ 0 h 1625"/>
                <a:gd name="T70" fmla="*/ 1 w 328"/>
                <a:gd name="T71" fmla="*/ 0 h 1625"/>
                <a:gd name="T72" fmla="*/ 1 w 328"/>
                <a:gd name="T73" fmla="*/ 0 h 1625"/>
                <a:gd name="T74" fmla="*/ 1 w 328"/>
                <a:gd name="T75" fmla="*/ 0 h 1625"/>
                <a:gd name="T76" fmla="*/ 1 w 328"/>
                <a:gd name="T77" fmla="*/ 0 h 1625"/>
                <a:gd name="T78" fmla="*/ 1 w 328"/>
                <a:gd name="T79" fmla="*/ 0 h 1625"/>
                <a:gd name="T80" fmla="*/ 1 w 328"/>
                <a:gd name="T81" fmla="*/ 0 h 1625"/>
                <a:gd name="T82" fmla="*/ 1 w 328"/>
                <a:gd name="T83" fmla="*/ 0 h 1625"/>
                <a:gd name="T84" fmla="*/ 1 w 328"/>
                <a:gd name="T85" fmla="*/ 0 h 1625"/>
                <a:gd name="T86" fmla="*/ 1 w 328"/>
                <a:gd name="T87" fmla="*/ 0 h 1625"/>
                <a:gd name="T88" fmla="*/ 1 w 328"/>
                <a:gd name="T89" fmla="*/ 0 h 1625"/>
                <a:gd name="T90" fmla="*/ 0 w 328"/>
                <a:gd name="T91" fmla="*/ 0 h 1625"/>
                <a:gd name="T92" fmla="*/ 1 w 328"/>
                <a:gd name="T93" fmla="*/ 0 h 1625"/>
                <a:gd name="T94" fmla="*/ 1 w 328"/>
                <a:gd name="T95" fmla="*/ 0 h 16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8" h="1625">
                  <a:moveTo>
                    <a:pt x="9" y="282"/>
                  </a:moveTo>
                  <a:lnTo>
                    <a:pt x="23" y="334"/>
                  </a:lnTo>
                  <a:lnTo>
                    <a:pt x="39" y="382"/>
                  </a:lnTo>
                  <a:lnTo>
                    <a:pt x="55" y="428"/>
                  </a:lnTo>
                  <a:lnTo>
                    <a:pt x="71" y="471"/>
                  </a:lnTo>
                  <a:lnTo>
                    <a:pt x="87" y="516"/>
                  </a:lnTo>
                  <a:lnTo>
                    <a:pt x="103" y="562"/>
                  </a:lnTo>
                  <a:lnTo>
                    <a:pt x="119" y="610"/>
                  </a:lnTo>
                  <a:lnTo>
                    <a:pt x="133" y="662"/>
                  </a:lnTo>
                  <a:lnTo>
                    <a:pt x="138" y="694"/>
                  </a:lnTo>
                  <a:lnTo>
                    <a:pt x="141" y="726"/>
                  </a:lnTo>
                  <a:lnTo>
                    <a:pt x="140" y="760"/>
                  </a:lnTo>
                  <a:lnTo>
                    <a:pt x="133" y="792"/>
                  </a:lnTo>
                  <a:lnTo>
                    <a:pt x="124" y="824"/>
                  </a:lnTo>
                  <a:lnTo>
                    <a:pt x="113" y="854"/>
                  </a:lnTo>
                  <a:lnTo>
                    <a:pt x="100" y="885"/>
                  </a:lnTo>
                  <a:lnTo>
                    <a:pt x="86" y="914"/>
                  </a:lnTo>
                  <a:lnTo>
                    <a:pt x="72" y="944"/>
                  </a:lnTo>
                  <a:lnTo>
                    <a:pt x="57" y="973"/>
                  </a:lnTo>
                  <a:lnTo>
                    <a:pt x="45" y="1002"/>
                  </a:lnTo>
                  <a:lnTo>
                    <a:pt x="32" y="1030"/>
                  </a:lnTo>
                  <a:lnTo>
                    <a:pt x="22" y="1060"/>
                  </a:lnTo>
                  <a:lnTo>
                    <a:pt x="14" y="1090"/>
                  </a:lnTo>
                  <a:lnTo>
                    <a:pt x="9" y="1120"/>
                  </a:lnTo>
                  <a:lnTo>
                    <a:pt x="8" y="1151"/>
                  </a:lnTo>
                  <a:lnTo>
                    <a:pt x="10" y="1184"/>
                  </a:lnTo>
                  <a:lnTo>
                    <a:pt x="17" y="1216"/>
                  </a:lnTo>
                  <a:lnTo>
                    <a:pt x="30" y="1250"/>
                  </a:lnTo>
                  <a:lnTo>
                    <a:pt x="48" y="1286"/>
                  </a:lnTo>
                  <a:lnTo>
                    <a:pt x="75" y="1327"/>
                  </a:lnTo>
                  <a:lnTo>
                    <a:pt x="99" y="1367"/>
                  </a:lnTo>
                  <a:lnTo>
                    <a:pt x="121" y="1406"/>
                  </a:lnTo>
                  <a:lnTo>
                    <a:pt x="139" y="1446"/>
                  </a:lnTo>
                  <a:lnTo>
                    <a:pt x="153" y="1488"/>
                  </a:lnTo>
                  <a:lnTo>
                    <a:pt x="162" y="1532"/>
                  </a:lnTo>
                  <a:lnTo>
                    <a:pt x="164" y="1577"/>
                  </a:lnTo>
                  <a:lnTo>
                    <a:pt x="160" y="1625"/>
                  </a:lnTo>
                  <a:lnTo>
                    <a:pt x="328" y="1625"/>
                  </a:lnTo>
                  <a:lnTo>
                    <a:pt x="328" y="0"/>
                  </a:lnTo>
                  <a:lnTo>
                    <a:pt x="53" y="0"/>
                  </a:lnTo>
                  <a:lnTo>
                    <a:pt x="38" y="34"/>
                  </a:lnTo>
                  <a:lnTo>
                    <a:pt x="25" y="67"/>
                  </a:lnTo>
                  <a:lnTo>
                    <a:pt x="15" y="100"/>
                  </a:lnTo>
                  <a:lnTo>
                    <a:pt x="7" y="136"/>
                  </a:lnTo>
                  <a:lnTo>
                    <a:pt x="1" y="171"/>
                  </a:lnTo>
                  <a:lnTo>
                    <a:pt x="0" y="208"/>
                  </a:lnTo>
                  <a:lnTo>
                    <a:pt x="2" y="244"/>
                  </a:lnTo>
                  <a:lnTo>
                    <a:pt x="9" y="282"/>
                  </a:lnTo>
                  <a:close/>
                </a:path>
              </a:pathLst>
            </a:custGeom>
            <a:solidFill>
              <a:srgbClr val="FED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021" name="Freeform 13">
              <a:extLst>
                <a:ext uri="{FF2B5EF4-FFF2-40B4-BE49-F238E27FC236}">
                  <a16:creationId xmlns:a16="http://schemas.microsoft.com/office/drawing/2014/main" id="{26A0D993-006C-4620-8E23-8C746BDB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0"/>
              <a:ext cx="145" cy="929"/>
            </a:xfrm>
            <a:custGeom>
              <a:avLst/>
              <a:gdLst>
                <a:gd name="T0" fmla="*/ 1 w 289"/>
                <a:gd name="T1" fmla="*/ 1 h 1858"/>
                <a:gd name="T2" fmla="*/ 1 w 289"/>
                <a:gd name="T3" fmla="*/ 1 h 1858"/>
                <a:gd name="T4" fmla="*/ 1 w 289"/>
                <a:gd name="T5" fmla="*/ 1 h 1858"/>
                <a:gd name="T6" fmla="*/ 1 w 289"/>
                <a:gd name="T7" fmla="*/ 1 h 1858"/>
                <a:gd name="T8" fmla="*/ 1 w 289"/>
                <a:gd name="T9" fmla="*/ 1 h 1858"/>
                <a:gd name="T10" fmla="*/ 1 w 289"/>
                <a:gd name="T11" fmla="*/ 1 h 1858"/>
                <a:gd name="T12" fmla="*/ 1 w 289"/>
                <a:gd name="T13" fmla="*/ 1 h 1858"/>
                <a:gd name="T14" fmla="*/ 1 w 289"/>
                <a:gd name="T15" fmla="*/ 1 h 1858"/>
                <a:gd name="T16" fmla="*/ 1 w 289"/>
                <a:gd name="T17" fmla="*/ 1 h 1858"/>
                <a:gd name="T18" fmla="*/ 1 w 289"/>
                <a:gd name="T19" fmla="*/ 1 h 1858"/>
                <a:gd name="T20" fmla="*/ 1 w 289"/>
                <a:gd name="T21" fmla="*/ 1 h 1858"/>
                <a:gd name="T22" fmla="*/ 1 w 289"/>
                <a:gd name="T23" fmla="*/ 1 h 1858"/>
                <a:gd name="T24" fmla="*/ 1 w 289"/>
                <a:gd name="T25" fmla="*/ 1 h 1858"/>
                <a:gd name="T26" fmla="*/ 1 w 289"/>
                <a:gd name="T27" fmla="*/ 1 h 1858"/>
                <a:gd name="T28" fmla="*/ 1 w 289"/>
                <a:gd name="T29" fmla="*/ 1 h 1858"/>
                <a:gd name="T30" fmla="*/ 1 w 289"/>
                <a:gd name="T31" fmla="*/ 1 h 1858"/>
                <a:gd name="T32" fmla="*/ 1 w 289"/>
                <a:gd name="T33" fmla="*/ 1 h 1858"/>
                <a:gd name="T34" fmla="*/ 1 w 289"/>
                <a:gd name="T35" fmla="*/ 1 h 1858"/>
                <a:gd name="T36" fmla="*/ 1 w 289"/>
                <a:gd name="T37" fmla="*/ 1 h 1858"/>
                <a:gd name="T38" fmla="*/ 1 w 289"/>
                <a:gd name="T39" fmla="*/ 1 h 1858"/>
                <a:gd name="T40" fmla="*/ 1 w 289"/>
                <a:gd name="T41" fmla="*/ 1 h 1858"/>
                <a:gd name="T42" fmla="*/ 1 w 289"/>
                <a:gd name="T43" fmla="*/ 1 h 1858"/>
                <a:gd name="T44" fmla="*/ 1 w 289"/>
                <a:gd name="T45" fmla="*/ 1 h 1858"/>
                <a:gd name="T46" fmla="*/ 1 w 289"/>
                <a:gd name="T47" fmla="*/ 1 h 1858"/>
                <a:gd name="T48" fmla="*/ 1 w 289"/>
                <a:gd name="T49" fmla="*/ 1 h 1858"/>
                <a:gd name="T50" fmla="*/ 1 w 289"/>
                <a:gd name="T51" fmla="*/ 1 h 1858"/>
                <a:gd name="T52" fmla="*/ 1 w 289"/>
                <a:gd name="T53" fmla="*/ 1 h 1858"/>
                <a:gd name="T54" fmla="*/ 1 w 289"/>
                <a:gd name="T55" fmla="*/ 1 h 1858"/>
                <a:gd name="T56" fmla="*/ 1 w 289"/>
                <a:gd name="T57" fmla="*/ 1 h 1858"/>
                <a:gd name="T58" fmla="*/ 1 w 289"/>
                <a:gd name="T59" fmla="*/ 1 h 1858"/>
                <a:gd name="T60" fmla="*/ 1 w 289"/>
                <a:gd name="T61" fmla="*/ 1 h 1858"/>
                <a:gd name="T62" fmla="*/ 1 w 289"/>
                <a:gd name="T63" fmla="*/ 1 h 1858"/>
                <a:gd name="T64" fmla="*/ 1 w 289"/>
                <a:gd name="T65" fmla="*/ 1 h 1858"/>
                <a:gd name="T66" fmla="*/ 1 w 289"/>
                <a:gd name="T67" fmla="*/ 1 h 1858"/>
                <a:gd name="T68" fmla="*/ 1 w 289"/>
                <a:gd name="T69" fmla="*/ 1 h 1858"/>
                <a:gd name="T70" fmla="*/ 1 w 289"/>
                <a:gd name="T71" fmla="*/ 1 h 1858"/>
                <a:gd name="T72" fmla="*/ 1 w 289"/>
                <a:gd name="T73" fmla="*/ 1 h 1858"/>
                <a:gd name="T74" fmla="*/ 1 w 289"/>
                <a:gd name="T75" fmla="*/ 1 h 1858"/>
                <a:gd name="T76" fmla="*/ 1 w 289"/>
                <a:gd name="T77" fmla="*/ 1 h 1858"/>
                <a:gd name="T78" fmla="*/ 1 w 289"/>
                <a:gd name="T79" fmla="*/ 1 h 1858"/>
                <a:gd name="T80" fmla="*/ 1 w 289"/>
                <a:gd name="T81" fmla="*/ 1 h 1858"/>
                <a:gd name="T82" fmla="*/ 1 w 289"/>
                <a:gd name="T83" fmla="*/ 1 h 1858"/>
                <a:gd name="T84" fmla="*/ 1 w 289"/>
                <a:gd name="T85" fmla="*/ 1 h 1858"/>
                <a:gd name="T86" fmla="*/ 1 w 289"/>
                <a:gd name="T87" fmla="*/ 1 h 1858"/>
                <a:gd name="T88" fmla="*/ 1 w 289"/>
                <a:gd name="T89" fmla="*/ 0 h 1858"/>
                <a:gd name="T90" fmla="*/ 0 w 289"/>
                <a:gd name="T91" fmla="*/ 0 h 1858"/>
                <a:gd name="T92" fmla="*/ 0 w 289"/>
                <a:gd name="T93" fmla="*/ 1 h 1858"/>
                <a:gd name="T94" fmla="*/ 1 w 289"/>
                <a:gd name="T95" fmla="*/ 1 h 1858"/>
                <a:gd name="T96" fmla="*/ 1 w 289"/>
                <a:gd name="T97" fmla="*/ 1 h 1858"/>
                <a:gd name="T98" fmla="*/ 1 w 289"/>
                <a:gd name="T99" fmla="*/ 1 h 1858"/>
                <a:gd name="T100" fmla="*/ 1 w 289"/>
                <a:gd name="T101" fmla="*/ 1 h 1858"/>
                <a:gd name="T102" fmla="*/ 1 w 289"/>
                <a:gd name="T103" fmla="*/ 1 h 18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9" h="1858">
                  <a:moveTo>
                    <a:pt x="280" y="1606"/>
                  </a:moveTo>
                  <a:lnTo>
                    <a:pt x="271" y="1551"/>
                  </a:lnTo>
                  <a:lnTo>
                    <a:pt x="258" y="1499"/>
                  </a:lnTo>
                  <a:lnTo>
                    <a:pt x="244" y="1449"/>
                  </a:lnTo>
                  <a:lnTo>
                    <a:pt x="228" y="1400"/>
                  </a:lnTo>
                  <a:lnTo>
                    <a:pt x="210" y="1352"/>
                  </a:lnTo>
                  <a:lnTo>
                    <a:pt x="190" y="1303"/>
                  </a:lnTo>
                  <a:lnTo>
                    <a:pt x="169" y="1255"/>
                  </a:lnTo>
                  <a:lnTo>
                    <a:pt x="149" y="1204"/>
                  </a:lnTo>
                  <a:lnTo>
                    <a:pt x="135" y="1148"/>
                  </a:lnTo>
                  <a:lnTo>
                    <a:pt x="131" y="1095"/>
                  </a:lnTo>
                  <a:lnTo>
                    <a:pt x="137" y="1044"/>
                  </a:lnTo>
                  <a:lnTo>
                    <a:pt x="150" y="997"/>
                  </a:lnTo>
                  <a:lnTo>
                    <a:pt x="168" y="952"/>
                  </a:lnTo>
                  <a:lnTo>
                    <a:pt x="192" y="907"/>
                  </a:lnTo>
                  <a:lnTo>
                    <a:pt x="219" y="862"/>
                  </a:lnTo>
                  <a:lnTo>
                    <a:pt x="248" y="817"/>
                  </a:lnTo>
                  <a:lnTo>
                    <a:pt x="266" y="781"/>
                  </a:lnTo>
                  <a:lnTo>
                    <a:pt x="279" y="747"/>
                  </a:lnTo>
                  <a:lnTo>
                    <a:pt x="287" y="715"/>
                  </a:lnTo>
                  <a:lnTo>
                    <a:pt x="289" y="682"/>
                  </a:lnTo>
                  <a:lnTo>
                    <a:pt x="288" y="651"/>
                  </a:lnTo>
                  <a:lnTo>
                    <a:pt x="283" y="621"/>
                  </a:lnTo>
                  <a:lnTo>
                    <a:pt x="275" y="591"/>
                  </a:lnTo>
                  <a:lnTo>
                    <a:pt x="265" y="561"/>
                  </a:lnTo>
                  <a:lnTo>
                    <a:pt x="252" y="532"/>
                  </a:lnTo>
                  <a:lnTo>
                    <a:pt x="238" y="504"/>
                  </a:lnTo>
                  <a:lnTo>
                    <a:pt x="225" y="474"/>
                  </a:lnTo>
                  <a:lnTo>
                    <a:pt x="211" y="445"/>
                  </a:lnTo>
                  <a:lnTo>
                    <a:pt x="197" y="415"/>
                  </a:lnTo>
                  <a:lnTo>
                    <a:pt x="183" y="385"/>
                  </a:lnTo>
                  <a:lnTo>
                    <a:pt x="172" y="354"/>
                  </a:lnTo>
                  <a:lnTo>
                    <a:pt x="162" y="322"/>
                  </a:lnTo>
                  <a:lnTo>
                    <a:pt x="156" y="289"/>
                  </a:lnTo>
                  <a:lnTo>
                    <a:pt x="154" y="257"/>
                  </a:lnTo>
                  <a:lnTo>
                    <a:pt x="158" y="225"/>
                  </a:lnTo>
                  <a:lnTo>
                    <a:pt x="162" y="192"/>
                  </a:lnTo>
                  <a:lnTo>
                    <a:pt x="170" y="166"/>
                  </a:lnTo>
                  <a:lnTo>
                    <a:pt x="180" y="141"/>
                  </a:lnTo>
                  <a:lnTo>
                    <a:pt x="189" y="115"/>
                  </a:lnTo>
                  <a:lnTo>
                    <a:pt x="200" y="91"/>
                  </a:lnTo>
                  <a:lnTo>
                    <a:pt x="213" y="68"/>
                  </a:lnTo>
                  <a:lnTo>
                    <a:pt x="226" y="45"/>
                  </a:lnTo>
                  <a:lnTo>
                    <a:pt x="238" y="23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1858"/>
                  </a:lnTo>
                  <a:lnTo>
                    <a:pt x="264" y="1858"/>
                  </a:lnTo>
                  <a:lnTo>
                    <a:pt x="276" y="1797"/>
                  </a:lnTo>
                  <a:lnTo>
                    <a:pt x="283" y="1734"/>
                  </a:lnTo>
                  <a:lnTo>
                    <a:pt x="285" y="1671"/>
                  </a:lnTo>
                  <a:lnTo>
                    <a:pt x="280" y="1606"/>
                  </a:lnTo>
                  <a:close/>
                </a:path>
              </a:pathLst>
            </a:custGeom>
            <a:solidFill>
              <a:srgbClr val="FED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013" name="Text Box 14">
            <a:extLst>
              <a:ext uri="{FF2B5EF4-FFF2-40B4-BE49-F238E27FC236}">
                <a16:creationId xmlns:a16="http://schemas.microsoft.com/office/drawing/2014/main" id="{A9439A37-D9A0-4BAA-A7B3-0749C843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594" y="1129521"/>
            <a:ext cx="5227638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FACILITATOR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PARTNERSHIPS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CONTACT to NNPS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Oval 2">
            <a:extLst>
              <a:ext uri="{FF2B5EF4-FFF2-40B4-BE49-F238E27FC236}">
                <a16:creationId xmlns:a16="http://schemas.microsoft.com/office/drawing/2014/main" id="{1E5AF117-99D2-4B4C-93B4-0253628F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1468438"/>
            <a:ext cx="2305050" cy="3352800"/>
          </a:xfrm>
          <a:prstGeom prst="ellipse">
            <a:avLst/>
          </a:prstGeom>
          <a:solidFill>
            <a:srgbClr val="FFF099"/>
          </a:solidFill>
          <a:ln w="9525">
            <a:solidFill>
              <a:srgbClr val="FEC11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2292" name="AutoShape 4">
            <a:extLst>
              <a:ext uri="{FF2B5EF4-FFF2-40B4-BE49-F238E27FC236}">
                <a16:creationId xmlns:a16="http://schemas.microsoft.com/office/drawing/2014/main" id="{09B8BA54-6273-4F08-A0B6-01305D5A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1011238"/>
            <a:ext cx="7254875" cy="4267200"/>
          </a:xfrm>
          <a:prstGeom prst="rightArrow">
            <a:avLst>
              <a:gd name="adj1" fmla="val 50000"/>
              <a:gd name="adj2" fmla="val 39732"/>
            </a:avLst>
          </a:prstGeom>
          <a:solidFill>
            <a:srgbClr val="E7E7FF"/>
          </a:solidFill>
          <a:ln w="9525">
            <a:solidFill>
              <a:srgbClr val="DA2A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2293" name="Line 5">
            <a:extLst>
              <a:ext uri="{FF2B5EF4-FFF2-40B4-BE49-F238E27FC236}">
                <a16:creationId xmlns:a16="http://schemas.microsoft.com/office/drawing/2014/main" id="{A2857EDD-B63E-4640-953D-7B30B1787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88" y="3144838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2294" name="Text Box 6">
            <a:extLst>
              <a:ext uri="{FF2B5EF4-FFF2-40B4-BE49-F238E27FC236}">
                <a16:creationId xmlns:a16="http://schemas.microsoft.com/office/drawing/2014/main" id="{40A1DF4F-9C0E-473D-9F80-7164F370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041525"/>
            <a:ext cx="70373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Conduct Leadership-Level Activities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   on Family and Community Engagement</a:t>
            </a:r>
          </a:p>
        </p:txBody>
      </p:sp>
      <p:sp>
        <p:nvSpPr>
          <p:cNvPr id="652295" name="Text Box 7">
            <a:extLst>
              <a:ext uri="{FF2B5EF4-FFF2-40B4-BE49-F238E27FC236}">
                <a16:creationId xmlns:a16="http://schemas.microsoft.com/office/drawing/2014/main" id="{404F1202-1A3D-4F3E-8C04-B68B043A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17838"/>
            <a:ext cx="655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FACILITATE schools’  Action Teams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   for Partnerships (ATPs)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2296" name="Text Box 8">
            <a:extLst>
              <a:ext uri="{FF2B5EF4-FFF2-40B4-BE49-F238E27FC236}">
                <a16:creationId xmlns:a16="http://schemas.microsoft.com/office/drawing/2014/main" id="{4D286D5F-DBB0-4FF0-AF54-00D8CE3E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133600"/>
            <a:ext cx="2514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PARTNERSHIP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PROGRAM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GOALS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14A9F62-5DD6-489B-A3AC-977616B39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250363" cy="11430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District Leaders for Partnerships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 Have </a:t>
            </a:r>
            <a:r>
              <a:rPr lang="en-US" altLang="en-US" sz="2800" b="1" dirty="0">
                <a:solidFill>
                  <a:srgbClr val="FF0000"/>
                </a:solidFill>
              </a:rPr>
              <a:t>TWO</a:t>
            </a:r>
            <a:r>
              <a:rPr lang="en-US" altLang="en-US" sz="2800" b="1" dirty="0">
                <a:solidFill>
                  <a:srgbClr val="0000FF"/>
                </a:solidFill>
              </a:rPr>
              <a:t> Major Responsibilities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ADAE9E-A283-4B24-8F76-918BC4D8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6975" r="6168" b="23256"/>
          <a:stretch>
            <a:fillRect/>
          </a:stretch>
        </p:blipFill>
        <p:spPr bwMode="auto">
          <a:xfrm>
            <a:off x="577850" y="4265613"/>
            <a:ext cx="37385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76FE1C1C-F39F-4B33-9430-BDE8CFC1C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5991225"/>
            <a:ext cx="37449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Pasco School District, 2019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Pasco,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Washington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 animBg="1"/>
      <p:bldP spid="652292" grpId="0" animBg="1"/>
      <p:bldP spid="652294" grpId="0"/>
      <p:bldP spid="652296" grpId="0"/>
      <p:bldP spid="1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4134029B-DCF0-4F88-BB2E-35762C5A2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4412" y="1632903"/>
            <a:ext cx="7648575" cy="54292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en-US" sz="2800" dirty="0"/>
              <a:t>REGIONAL SST Coaches</a:t>
            </a:r>
            <a:br>
              <a:rPr lang="en-US" altLang="en-US" sz="2800" dirty="0"/>
            </a:br>
            <a:r>
              <a:rPr lang="en-US" altLang="en-US" sz="2800" dirty="0"/>
              <a:t> for Family and Community Engagement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579139-582D-4FAE-9C76-77B02F4C93A3}"/>
              </a:ext>
            </a:extLst>
          </p:cNvPr>
          <p:cNvSpPr txBox="1">
            <a:spLocks/>
          </p:cNvSpPr>
          <p:nvPr/>
        </p:nvSpPr>
        <p:spPr bwMode="auto">
          <a:xfrm>
            <a:off x="1851025" y="2614613"/>
            <a:ext cx="5791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District Leaders for Partnerships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EB6103-4FE1-4D65-BEE6-DE087DC437D9}"/>
              </a:ext>
            </a:extLst>
          </p:cNvPr>
          <p:cNvSpPr txBox="1">
            <a:spLocks/>
          </p:cNvSpPr>
          <p:nvPr/>
        </p:nvSpPr>
        <p:spPr bwMode="auto">
          <a:xfrm>
            <a:off x="1673225" y="3489325"/>
            <a:ext cx="67818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School-based programs of partnership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278B78-3E36-4347-8FA3-DDD0AAD59B2D}"/>
              </a:ext>
            </a:extLst>
          </p:cNvPr>
          <p:cNvSpPr txBox="1">
            <a:spLocks/>
          </p:cNvSpPr>
          <p:nvPr/>
        </p:nvSpPr>
        <p:spPr bwMode="auto">
          <a:xfrm>
            <a:off x="723900" y="4662488"/>
            <a:ext cx="8229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Improve and increase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goal-linked engagement of all parents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and selected community partners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FF3942-5E18-4756-82CC-D91F7817E26D}"/>
              </a:ext>
            </a:extLst>
          </p:cNvPr>
          <p:cNvSpPr txBox="1">
            <a:spLocks/>
          </p:cNvSpPr>
          <p:nvPr/>
        </p:nvSpPr>
        <p:spPr bwMode="auto">
          <a:xfrm>
            <a:off x="2362200" y="6029325"/>
            <a:ext cx="49530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More successful students. </a:t>
            </a: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76F60F29-E17D-41FE-B4E8-1A2AF3CE7C43}"/>
              </a:ext>
            </a:extLst>
          </p:cNvPr>
          <p:cNvSpPr/>
          <p:nvPr/>
        </p:nvSpPr>
        <p:spPr>
          <a:xfrm>
            <a:off x="4195763" y="2116138"/>
            <a:ext cx="484187" cy="6556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7CE05837-9EA6-41EF-AA22-266BAB14826C}"/>
              </a:ext>
            </a:extLst>
          </p:cNvPr>
          <p:cNvSpPr/>
          <p:nvPr/>
        </p:nvSpPr>
        <p:spPr>
          <a:xfrm>
            <a:off x="4195763" y="3965575"/>
            <a:ext cx="485775" cy="609600"/>
          </a:xfrm>
          <a:prstGeom prst="up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9DA62E-C199-469B-B3D4-C6DA459D5BE2}"/>
              </a:ext>
            </a:extLst>
          </p:cNvPr>
          <p:cNvSpPr txBox="1">
            <a:spLocks/>
          </p:cNvSpPr>
          <p:nvPr/>
        </p:nvSpPr>
        <p:spPr bwMode="auto">
          <a:xfrm>
            <a:off x="1082675" y="458788"/>
            <a:ext cx="71945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does “NESTED” Leadership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Promote Successful Partnership Programs?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Up-Down Arrow 13">
            <a:extLst>
              <a:ext uri="{FF2B5EF4-FFF2-40B4-BE49-F238E27FC236}">
                <a16:creationId xmlns:a16="http://schemas.microsoft.com/office/drawing/2014/main" id="{BE25B5F5-3458-4292-902E-73014E15B890}"/>
              </a:ext>
            </a:extLst>
          </p:cNvPr>
          <p:cNvSpPr/>
          <p:nvPr/>
        </p:nvSpPr>
        <p:spPr>
          <a:xfrm>
            <a:off x="4194175" y="3059113"/>
            <a:ext cx="485775" cy="609600"/>
          </a:xfrm>
          <a:prstGeom prst="upDown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D829936-281F-4D90-8FF6-9195444598A9}"/>
              </a:ext>
            </a:extLst>
          </p:cNvPr>
          <p:cNvSpPr txBox="1">
            <a:spLocks/>
          </p:cNvSpPr>
          <p:nvPr/>
        </p:nvSpPr>
        <p:spPr bwMode="auto">
          <a:xfrm>
            <a:off x="1758950" y="868363"/>
            <a:ext cx="71945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WHOSE RESPONSIBILITY IS IT?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D52DB200-A359-4B9E-B3BC-02BAD11687E9}"/>
              </a:ext>
            </a:extLst>
          </p:cNvPr>
          <p:cNvSpPr/>
          <p:nvPr/>
        </p:nvSpPr>
        <p:spPr>
          <a:xfrm>
            <a:off x="4194175" y="5410200"/>
            <a:ext cx="569913" cy="779463"/>
          </a:xfrm>
          <a:prstGeom prst="up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" grpId="0" animBg="1"/>
      <p:bldP spid="12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2E00194-E2A6-47C8-9950-28624BCD1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457200"/>
            <a:ext cx="84582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0000FF"/>
                </a:solidFill>
              </a:rPr>
              <a:t>District Leadership-Level Activities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800" b="1" dirty="0">
                <a:solidFill>
                  <a:srgbClr val="0000FF"/>
                </a:solidFill>
              </a:rPr>
              <a:t>Your expertise at the district level.</a:t>
            </a:r>
            <a:br>
              <a:rPr lang="en-US" altLang="en-US" sz="2800" b="1" dirty="0">
                <a:solidFill>
                  <a:srgbClr val="0000FF"/>
                </a:solidFill>
              </a:rPr>
            </a:br>
            <a:r>
              <a:rPr lang="en-US" altLang="en-US" sz="2400" b="1" dirty="0">
                <a:solidFill>
                  <a:srgbClr val="0000FF"/>
                </a:solidFill>
              </a:rPr>
              <a:t>            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10BFE12-B54D-4B81-805E-D826BABEE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" y="1306830"/>
            <a:ext cx="8991600" cy="6248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en-US" sz="800" b="1" dirty="0"/>
              <a:t>        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Review and discuss the district’s official </a:t>
            </a:r>
            <a:r>
              <a:rPr lang="en-US" sz="2400" b="1" dirty="0">
                <a:solidFill>
                  <a:srgbClr val="FF0000"/>
                </a:solidFill>
              </a:rPr>
              <a:t>policy</a:t>
            </a:r>
            <a:r>
              <a:rPr lang="en-US" sz="2400" b="1" dirty="0"/>
              <a:t> on family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400" b="1" dirty="0"/>
              <a:t>    involvement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Tx/>
              <a:buNone/>
              <a:defRPr/>
            </a:pPr>
            <a:endParaRPr lang="en-US" sz="4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Conduct </a:t>
            </a:r>
            <a:r>
              <a:rPr lang="en-US" sz="2400" b="1" dirty="0">
                <a:solidFill>
                  <a:srgbClr val="FF0000"/>
                </a:solidFill>
              </a:rPr>
              <a:t>staff development</a:t>
            </a:r>
            <a:r>
              <a:rPr lang="en-US" sz="2400" b="1" dirty="0"/>
              <a:t> on partnerships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Tx/>
              <a:buNone/>
              <a:defRPr/>
            </a:pPr>
            <a:endParaRPr lang="en-US" sz="4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Conduct </a:t>
            </a:r>
            <a:r>
              <a:rPr lang="en-US" sz="2400" b="1" dirty="0">
                <a:solidFill>
                  <a:srgbClr val="FF0000"/>
                </a:solidFill>
              </a:rPr>
              <a:t>workshops for parents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Tx/>
              <a:buNone/>
              <a:defRPr/>
            </a:pPr>
            <a:endParaRPr lang="en-US" sz="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Make other </a:t>
            </a:r>
            <a:r>
              <a:rPr lang="en-US" sz="2400" b="1" dirty="0">
                <a:solidFill>
                  <a:srgbClr val="FF0000"/>
                </a:solidFill>
              </a:rPr>
              <a:t>presentations </a:t>
            </a:r>
            <a:r>
              <a:rPr lang="en-US" sz="2400" b="1" dirty="0"/>
              <a:t>on partnerships</a:t>
            </a:r>
            <a:endParaRPr lang="en-US" sz="2800" b="1" dirty="0"/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Tx/>
              <a:buNone/>
              <a:defRPr/>
            </a:pPr>
            <a:endParaRPr lang="en-US" sz="4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Update partnership information on your </a:t>
            </a:r>
            <a:r>
              <a:rPr lang="en-US" sz="2400" b="1" dirty="0">
                <a:solidFill>
                  <a:srgbClr val="FF0000"/>
                </a:solidFill>
              </a:rPr>
              <a:t>website</a:t>
            </a:r>
            <a:endParaRPr lang="en-US" sz="800" b="1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Tx/>
              <a:buNone/>
              <a:defRPr/>
            </a:pPr>
            <a:r>
              <a:rPr lang="en-US" sz="800" b="1" dirty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Coordinate an </a:t>
            </a:r>
            <a:r>
              <a:rPr lang="en-US" sz="2400" b="1" dirty="0">
                <a:solidFill>
                  <a:srgbClr val="FF0000"/>
                </a:solidFill>
              </a:rPr>
              <a:t>Advisory Council</a:t>
            </a:r>
            <a:r>
              <a:rPr lang="en-US" sz="2400" b="1" dirty="0"/>
              <a:t> on family and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en-US" sz="2400" b="1" dirty="0"/>
              <a:t>    community engagement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en-US" sz="400" b="1" dirty="0"/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</a:rPr>
              <a:t>Collect and share best practices</a:t>
            </a:r>
            <a:r>
              <a:rPr lang="en-US" sz="2400" b="1" dirty="0"/>
              <a:t> for schools </a:t>
            </a:r>
          </a:p>
          <a:p>
            <a:pPr marL="0" indent="0" eaLnBrk="1" hangingPunct="1">
              <a:lnSpc>
                <a:spcPct val="90000"/>
              </a:lnSpc>
              <a:spcBef>
                <a:spcPts val="200"/>
              </a:spcBef>
              <a:buClr>
                <a:srgbClr val="FF0000"/>
              </a:buClr>
              <a:buFontTx/>
              <a:buNone/>
              <a:defRPr/>
            </a:pPr>
            <a:endParaRPr lang="en-US" sz="400" b="1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Conduct </a:t>
            </a:r>
            <a:r>
              <a:rPr lang="en-US" sz="2400" b="1" dirty="0">
                <a:solidFill>
                  <a:srgbClr val="FF0000"/>
                </a:solidFill>
              </a:rPr>
              <a:t>OTHER</a:t>
            </a:r>
            <a:r>
              <a:rPr lang="en-US" sz="2400" b="1" dirty="0"/>
              <a:t> leadership activities on partnerships </a:t>
            </a:r>
            <a:r>
              <a:rPr lang="en-US" sz="2400" b="1" dirty="0">
                <a:solidFill>
                  <a:srgbClr val="FF0000"/>
                </a:solidFill>
              </a:rPr>
              <a:t>(Share YOUR examples)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6147" grpId="0" uiExpand="1" build="p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0033CC"/>
      </a:dk2>
      <a:lt2>
        <a:srgbClr val="002D89"/>
      </a:lt2>
      <a:accent1>
        <a:srgbClr val="FB3B1C"/>
      </a:accent1>
      <a:accent2>
        <a:srgbClr val="CC3300"/>
      </a:accent2>
      <a:accent3>
        <a:srgbClr val="FFFFFF"/>
      </a:accent3>
      <a:accent4>
        <a:srgbClr val="002060"/>
      </a:accent4>
      <a:accent5>
        <a:srgbClr val="00B0F0"/>
      </a:accent5>
      <a:accent6>
        <a:srgbClr val="FFFF00"/>
      </a:accent6>
      <a:hlink>
        <a:srgbClr val="FFD147"/>
      </a:hlink>
      <a:folHlink>
        <a:srgbClr val="7030A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561C2E7B80643B697D458146D3EAA" ma:contentTypeVersion="13" ma:contentTypeDescription="Create a new document." ma:contentTypeScope="" ma:versionID="df679b90efabcf7eef506e8fef16f398">
  <xsd:schema xmlns:xsd="http://www.w3.org/2001/XMLSchema" xmlns:xs="http://www.w3.org/2001/XMLSchema" xmlns:p="http://schemas.microsoft.com/office/2006/metadata/properties" xmlns:ns3="3c22b496-d718-42f7-9cbd-6b1276830723" xmlns:ns4="c1aa1e25-462f-4f57-b888-3f1b696aa31e" targetNamespace="http://schemas.microsoft.com/office/2006/metadata/properties" ma:root="true" ma:fieldsID="555d247c2b3f8905355fb5c30a6c0c97" ns3:_="" ns4:_="">
    <xsd:import namespace="3c22b496-d718-42f7-9cbd-6b1276830723"/>
    <xsd:import namespace="c1aa1e25-462f-4f57-b888-3f1b696aa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2b496-d718-42f7-9cbd-6b12768307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a1e25-462f-4f57-b888-3f1b696aa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F464AF-DA62-4F7C-B648-2F47C8100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840A8-C71F-4D04-98E1-5C709FAF7D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22b496-d718-42f7-9cbd-6b1276830723"/>
    <ds:schemaRef ds:uri="c1aa1e25-462f-4f57-b888-3f1b696aa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5B2D4-E37B-4181-ACB1-041DBF5FD23B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c1aa1e25-462f-4f57-b888-3f1b696aa31e"/>
    <ds:schemaRef ds:uri="3c22b496-d718-42f7-9cbd-6b127683072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2716</Words>
  <Application>Microsoft Office PowerPoint</Application>
  <PresentationFormat>On-screen Show (4:3)</PresentationFormat>
  <Paragraphs>620</Paragraphs>
  <Slides>44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Georgia</vt:lpstr>
      <vt:lpstr>Gigi</vt:lpstr>
      <vt:lpstr>Palatino</vt:lpstr>
      <vt:lpstr>Tahoma</vt:lpstr>
      <vt:lpstr>Times New Roman</vt:lpstr>
      <vt:lpstr>Wingdings</vt:lpstr>
      <vt:lpstr>2_Office Theme</vt:lpstr>
      <vt:lpstr>2_Default Design</vt:lpstr>
      <vt:lpstr>2_Network</vt:lpstr>
      <vt:lpstr>4_Default Design</vt:lpstr>
      <vt:lpstr>5_Default Design</vt:lpstr>
      <vt:lpstr>Document</vt:lpstr>
      <vt:lpstr>PowerPoint Presentation</vt:lpstr>
      <vt:lpstr>District Leaders Workshop</vt:lpstr>
      <vt:lpstr>PowerPoint Presentation</vt:lpstr>
      <vt:lpstr>PowerPoint Presentation</vt:lpstr>
      <vt:lpstr>     Leaders for Partnerships</vt:lpstr>
      <vt:lpstr>What’s in a name?</vt:lpstr>
      <vt:lpstr>District Leaders for Partnerships  Have TWO Major Responsibilities</vt:lpstr>
      <vt:lpstr>    REGIONAL SST Coaches  for Family and Community Engagement</vt:lpstr>
      <vt:lpstr>District Leadership-Level Activities Your expertise at the district level.               </vt:lpstr>
      <vt:lpstr>District Leader’s  Activities to Facilitate School ATPs  </vt:lpstr>
      <vt:lpstr>Zoom Room Activity 1 A and 1 B</vt:lpstr>
      <vt:lpstr>PowerPoint Presentation</vt:lpstr>
      <vt:lpstr>Administrative Support</vt:lpstr>
      <vt:lpstr>Collegial Support</vt:lpstr>
      <vt:lpstr>MAJOR SOURCES OF FUNDS for Partnership Programs</vt:lpstr>
      <vt:lpstr>PowerPoint Presentation</vt:lpstr>
      <vt:lpstr>10 Minute Break</vt:lpstr>
      <vt:lpstr>PART 2.   LEADERSHIP and FACILITATION  STRATEGIES for School, Family, and Community Partnerships</vt:lpstr>
      <vt:lpstr>Leadership &amp; Facilitation Strategies </vt:lpstr>
      <vt:lpstr>Leadership &amp; Facilitation Strategies  continued</vt:lpstr>
      <vt:lpstr>                LEADERSHIP AND FACILITATION STRATEGIES   Create Awareness                </vt:lpstr>
      <vt:lpstr>PowerPoint Presentation</vt:lpstr>
      <vt:lpstr> Guide Learning and      Program Development</vt:lpstr>
      <vt:lpstr>PowerPoint Presentation</vt:lpstr>
      <vt:lpstr>LEADERSHIP AND FACILITATION STRATEGY              Celebrate Milestones</vt:lpstr>
      <vt:lpstr>LEADERSHIP AND FACILITATION STRATEGY              Document Progress and Evaluate Outcomes</vt:lpstr>
      <vt:lpstr>An Excellent Program of Partnership</vt:lpstr>
      <vt:lpstr>Explore  Leadership Plans   </vt:lpstr>
      <vt:lpstr> ZOOM ROOM  Activity 2 Explore Leadership and Facilitation Strategies </vt:lpstr>
      <vt:lpstr>“Pluck”          ONE Important Activity                              to Explain</vt:lpstr>
      <vt:lpstr>        DRAFT YOUR 2021-22        LEADERSHIP PLAN FOR     PARTNERSHIPS</vt:lpstr>
      <vt:lpstr>PowerPoint Presentation</vt:lpstr>
      <vt:lpstr>PowerPoint Presentation</vt:lpstr>
      <vt:lpstr>PowerPoint Presentation</vt:lpstr>
      <vt:lpstr>5 Minute Quick Stretch</vt:lpstr>
      <vt:lpstr>Whole Group  Activity 4 Think Quick!  COMMON CHALLENGES FACED BY FACILITATORS</vt:lpstr>
      <vt:lpstr>PowerPoint Presentation</vt:lpstr>
      <vt:lpstr>What Does NNPS Ask of  District Leaders and Their Schools?</vt:lpstr>
      <vt:lpstr>Let’s Check the Goals of This  Leadership Institute: YES or NO?</vt:lpstr>
      <vt:lpstr>PowerPoint Presentation</vt:lpstr>
      <vt:lpstr>PowerPoint Presentation</vt:lpstr>
      <vt:lpstr>PowerPoint Presentation</vt:lpstr>
      <vt:lpstr>PowerPoint Presentation</vt:lpstr>
      <vt:lpstr>Connect with Us! Ohiofamiliesengage.osu.edu Twitter: @OhioEngage Email: OhioSFEC@osu.edu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Network of Partnership Schools: Ohio  District Leader Training September 22 &amp; 23, 2020</dc:title>
  <dc:creator>Boone, Barbara J.</dc:creator>
  <cp:lastModifiedBy>Wellman, Meredith</cp:lastModifiedBy>
  <cp:revision>23</cp:revision>
  <cp:lastPrinted>2021-04-19T18:26:39Z</cp:lastPrinted>
  <dcterms:created xsi:type="dcterms:W3CDTF">2020-09-21T19:20:00Z</dcterms:created>
  <dcterms:modified xsi:type="dcterms:W3CDTF">2021-04-20T15:29:29Z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0x010100B5B561C2E7B80643B697D458146D3EAA</vt:lpwstr>
  </property>
</Properties>
</file>