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handoutMasterIdLst>
    <p:handoutMasterId r:id="rId24"/>
  </p:handoutMasterIdLst>
  <p:sldIdLst>
    <p:sldId id="257" r:id="rId2"/>
    <p:sldId id="281" r:id="rId3"/>
    <p:sldId id="278" r:id="rId4"/>
    <p:sldId id="273" r:id="rId5"/>
    <p:sldId id="272" r:id="rId6"/>
    <p:sldId id="287" r:id="rId7"/>
    <p:sldId id="259" r:id="rId8"/>
    <p:sldId id="264" r:id="rId9"/>
    <p:sldId id="275" r:id="rId10"/>
    <p:sldId id="280" r:id="rId11"/>
    <p:sldId id="261" r:id="rId12"/>
    <p:sldId id="262" r:id="rId13"/>
    <p:sldId id="268" r:id="rId14"/>
    <p:sldId id="277" r:id="rId15"/>
    <p:sldId id="266" r:id="rId16"/>
    <p:sldId id="265" r:id="rId17"/>
    <p:sldId id="274" r:id="rId18"/>
    <p:sldId id="271" r:id="rId19"/>
    <p:sldId id="260" r:id="rId20"/>
    <p:sldId id="279" r:id="rId21"/>
    <p:sldId id="285" r:id="rId22"/>
  </p:sldIdLst>
  <p:sldSz cx="12192000" cy="68580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ellman, Meredith" initials="WM" lastIdx="6" clrIdx="0">
    <p:extLst>
      <p:ext uri="{19B8F6BF-5375-455C-9EA6-DF929625EA0E}">
        <p15:presenceInfo xmlns:p15="http://schemas.microsoft.com/office/powerpoint/2012/main" userId="S-1-5-21-3083066734-8732749-2152942859-9580" providerId="AD"/>
      </p:ext>
    </p:extLst>
  </p:cmAuthor>
  <p:cmAuthor id="2" name="Max, Ryan J." initials="MRJ" lastIdx="1" clrIdx="1">
    <p:extLst>
      <p:ext uri="{19B8F6BF-5375-455C-9EA6-DF929625EA0E}">
        <p15:presenceInfo xmlns:p15="http://schemas.microsoft.com/office/powerpoint/2012/main" userId="S-1-5-21-3083066734-8732749-2152942859-1142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6B8891"/>
    <a:srgbClr val="FFFFFF"/>
    <a:srgbClr val="760000"/>
    <a:srgbClr val="FFB3B3"/>
    <a:srgbClr val="566164"/>
    <a:srgbClr val="CDACE6"/>
    <a:srgbClr val="820000"/>
    <a:srgbClr val="9BAFB5"/>
    <a:srgbClr val="FBDAA5"/>
    <a:srgbClr val="4A535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F06573D-28EB-4ECD-A55B-EC883E07F0A8}" v="231" dt="2019-05-03T00:24:56.216"/>
  </p1510:revLst>
</p1510:revInfo>
</file>

<file path=ppt/tableStyles.xml><?xml version="1.0" encoding="utf-8"?>
<a:tblStyleLst xmlns:a="http://schemas.openxmlformats.org/drawingml/2006/main" def="{5C22544A-7EE6-4342-B048-85BDC9FD1C3A}">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55286" autoAdjust="0"/>
  </p:normalViewPr>
  <p:slideViewPr>
    <p:cSldViewPr snapToGrid="0">
      <p:cViewPr varScale="1">
        <p:scale>
          <a:sx n="57" d="100"/>
          <a:sy n="57" d="100"/>
        </p:scale>
        <p:origin x="108"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FB72214-CE56-4BD0-AFA9-0CA6707E9E63}" type="doc">
      <dgm:prSet loTypeId="urn:microsoft.com/office/officeart/2005/8/layout/process4" loCatId="process" qsTypeId="urn:microsoft.com/office/officeart/2005/8/quickstyle/simple2" qsCatId="simple" csTypeId="urn:microsoft.com/office/officeart/2005/8/colors/colorful2" csCatId="colorful" phldr="1"/>
      <dgm:spPr/>
      <dgm:t>
        <a:bodyPr/>
        <a:lstStyle/>
        <a:p>
          <a:endParaRPr lang="en-US"/>
        </a:p>
      </dgm:t>
    </dgm:pt>
    <dgm:pt modelId="{BA21C72D-CBE6-4474-ABCF-586E92EA7E12}">
      <dgm:prSet custT="1"/>
      <dgm:spPr/>
      <dgm:t>
        <a:bodyPr/>
        <a:lstStyle/>
        <a:p>
          <a:pPr>
            <a:spcAft>
              <a:spcPts val="0"/>
            </a:spcAft>
          </a:pPr>
          <a:r>
            <a:rPr lang="en-US" sz="2400" b="0" u="sng" dirty="0"/>
            <a:t>What</a:t>
          </a:r>
          <a:r>
            <a:rPr lang="en-US" sz="2400" b="0" dirty="0"/>
            <a:t> is Trauma? </a:t>
          </a:r>
        </a:p>
        <a:p>
          <a:pPr>
            <a:spcAft>
              <a:spcPts val="0"/>
            </a:spcAft>
          </a:pPr>
          <a:r>
            <a:rPr lang="en-US" sz="2400" b="0" dirty="0"/>
            <a:t>What is Trauma-Informed Care?</a:t>
          </a:r>
        </a:p>
      </dgm:t>
    </dgm:pt>
    <dgm:pt modelId="{81A059CF-9020-45E0-B0DF-0637882F40EE}" type="parTrans" cxnId="{DFFF5330-34EC-4A92-8596-A735C43C3BDF}">
      <dgm:prSet/>
      <dgm:spPr/>
      <dgm:t>
        <a:bodyPr/>
        <a:lstStyle/>
        <a:p>
          <a:endParaRPr lang="en-US"/>
        </a:p>
      </dgm:t>
    </dgm:pt>
    <dgm:pt modelId="{98C36147-F313-46F1-97CB-E336238501A7}" type="sibTrans" cxnId="{DFFF5330-34EC-4A92-8596-A735C43C3BDF}">
      <dgm:prSet/>
      <dgm:spPr/>
      <dgm:t>
        <a:bodyPr/>
        <a:lstStyle/>
        <a:p>
          <a:endParaRPr lang="en-US"/>
        </a:p>
      </dgm:t>
    </dgm:pt>
    <dgm:pt modelId="{E6310F1A-31D6-41B3-8B2A-2B53FCB92FB1}">
      <dgm:prSet custT="1"/>
      <dgm:spPr/>
      <dgm:t>
        <a:bodyPr/>
        <a:lstStyle/>
        <a:p>
          <a:r>
            <a:rPr lang="en-US" sz="2400" b="1" u="sng" dirty="0"/>
            <a:t>Why</a:t>
          </a:r>
          <a:r>
            <a:rPr lang="en-US" sz="2400" b="1" dirty="0"/>
            <a:t> </a:t>
          </a:r>
          <a:r>
            <a:rPr lang="en-US" sz="2400" b="0" dirty="0"/>
            <a:t>is Family Engagement in times of trauma Important?</a:t>
          </a:r>
        </a:p>
      </dgm:t>
    </dgm:pt>
    <dgm:pt modelId="{7F454FB6-3F17-450F-8879-B68C4DE41B80}" type="parTrans" cxnId="{03F7F245-3929-4C85-AEE9-BD0F27F826B6}">
      <dgm:prSet/>
      <dgm:spPr/>
      <dgm:t>
        <a:bodyPr/>
        <a:lstStyle/>
        <a:p>
          <a:endParaRPr lang="en-US"/>
        </a:p>
      </dgm:t>
    </dgm:pt>
    <dgm:pt modelId="{AE8FE5E8-6D2B-48A2-95A5-85DA73D55C7D}" type="sibTrans" cxnId="{03F7F245-3929-4C85-AEE9-BD0F27F826B6}">
      <dgm:prSet/>
      <dgm:spPr/>
      <dgm:t>
        <a:bodyPr/>
        <a:lstStyle/>
        <a:p>
          <a:endParaRPr lang="en-US"/>
        </a:p>
      </dgm:t>
    </dgm:pt>
    <dgm:pt modelId="{9AA67758-C09E-4828-B45B-6F2BD9A21F1A}">
      <dgm:prSet custT="1"/>
      <dgm:spPr/>
      <dgm:t>
        <a:bodyPr/>
        <a:lstStyle/>
        <a:p>
          <a:r>
            <a:rPr lang="en-US" sz="2400" b="0" u="sng" dirty="0"/>
            <a:t>How</a:t>
          </a:r>
          <a:r>
            <a:rPr lang="en-US" sz="2400" b="0" dirty="0"/>
            <a:t> can we support families when their children have experienced trauma? </a:t>
          </a:r>
        </a:p>
      </dgm:t>
    </dgm:pt>
    <dgm:pt modelId="{D86E0DEF-0FF3-4517-B415-6E4ABE9B3490}" type="parTrans" cxnId="{46F82F67-02E7-4EC8-B9FA-4B7C9B83EE71}">
      <dgm:prSet/>
      <dgm:spPr/>
      <dgm:t>
        <a:bodyPr/>
        <a:lstStyle/>
        <a:p>
          <a:endParaRPr lang="en-US"/>
        </a:p>
      </dgm:t>
    </dgm:pt>
    <dgm:pt modelId="{180B2BD5-88D7-4EF0-9C05-1E8DE873F431}" type="sibTrans" cxnId="{46F82F67-02E7-4EC8-B9FA-4B7C9B83EE71}">
      <dgm:prSet/>
      <dgm:spPr/>
      <dgm:t>
        <a:bodyPr/>
        <a:lstStyle/>
        <a:p>
          <a:endParaRPr lang="en-US"/>
        </a:p>
      </dgm:t>
    </dgm:pt>
    <dgm:pt modelId="{4E51E59F-495E-4B4D-8925-DFE5EB5B4239}">
      <dgm:prSet custT="1"/>
      <dgm:spPr/>
      <dgm:t>
        <a:bodyPr/>
        <a:lstStyle/>
        <a:p>
          <a:r>
            <a:rPr lang="en-US" sz="2400" b="1" u="sng" dirty="0"/>
            <a:t>What</a:t>
          </a:r>
          <a:r>
            <a:rPr lang="en-US" sz="2400" b="1" dirty="0"/>
            <a:t> </a:t>
          </a:r>
          <a:r>
            <a:rPr lang="en-US" sz="2400" b="0" dirty="0"/>
            <a:t>information can we share with families about trauma and how to support their child?</a:t>
          </a:r>
        </a:p>
      </dgm:t>
    </dgm:pt>
    <dgm:pt modelId="{591564D7-9094-422D-B368-5A92110F38A1}" type="parTrans" cxnId="{ACD224AA-7295-4F90-939C-03805DB41140}">
      <dgm:prSet/>
      <dgm:spPr/>
      <dgm:t>
        <a:bodyPr/>
        <a:lstStyle/>
        <a:p>
          <a:endParaRPr lang="en-US"/>
        </a:p>
      </dgm:t>
    </dgm:pt>
    <dgm:pt modelId="{68C8743A-020A-4E64-8546-B04B319CA292}" type="sibTrans" cxnId="{ACD224AA-7295-4F90-939C-03805DB41140}">
      <dgm:prSet/>
      <dgm:spPr/>
      <dgm:t>
        <a:bodyPr/>
        <a:lstStyle/>
        <a:p>
          <a:endParaRPr lang="en-US"/>
        </a:p>
      </dgm:t>
    </dgm:pt>
    <dgm:pt modelId="{A2AE0618-99CC-4688-A69A-31362813B74B}">
      <dgm:prSet/>
      <dgm:spPr/>
      <dgm:t>
        <a:bodyPr/>
        <a:lstStyle/>
        <a:p>
          <a:r>
            <a:rPr lang="en-US" b="0" dirty="0"/>
            <a:t>Resources </a:t>
          </a:r>
          <a:r>
            <a:rPr lang="en-US" b="0"/>
            <a:t>for Families</a:t>
          </a:r>
          <a:endParaRPr lang="en-US" b="0" dirty="0"/>
        </a:p>
      </dgm:t>
    </dgm:pt>
    <dgm:pt modelId="{ED98BC9A-6985-49A2-9A89-3DE0C1083991}" type="parTrans" cxnId="{41B5EE8C-4D75-4219-A03E-0082CDD1EB15}">
      <dgm:prSet/>
      <dgm:spPr/>
      <dgm:t>
        <a:bodyPr/>
        <a:lstStyle/>
        <a:p>
          <a:endParaRPr lang="en-US"/>
        </a:p>
      </dgm:t>
    </dgm:pt>
    <dgm:pt modelId="{A03A7269-344E-4B6C-BB02-5DA11E04644D}" type="sibTrans" cxnId="{41B5EE8C-4D75-4219-A03E-0082CDD1EB15}">
      <dgm:prSet/>
      <dgm:spPr/>
      <dgm:t>
        <a:bodyPr/>
        <a:lstStyle/>
        <a:p>
          <a:endParaRPr lang="en-US"/>
        </a:p>
      </dgm:t>
    </dgm:pt>
    <dgm:pt modelId="{F9C0D319-2617-4B8D-828B-F72D18D6D46E}">
      <dgm:prSet/>
      <dgm:spPr/>
      <dgm:t>
        <a:bodyPr/>
        <a:lstStyle/>
        <a:p>
          <a:r>
            <a:rPr lang="en-US" b="0" dirty="0"/>
            <a:t>Questions</a:t>
          </a:r>
        </a:p>
      </dgm:t>
    </dgm:pt>
    <dgm:pt modelId="{B6B5B470-4A9D-4852-ABF1-93971B76D126}" type="parTrans" cxnId="{884895BB-2461-44AF-A728-F223F8CDB9AD}">
      <dgm:prSet/>
      <dgm:spPr/>
      <dgm:t>
        <a:bodyPr/>
        <a:lstStyle/>
        <a:p>
          <a:endParaRPr lang="en-US"/>
        </a:p>
      </dgm:t>
    </dgm:pt>
    <dgm:pt modelId="{2DB44917-5791-465E-AF97-F8204B32C19A}" type="sibTrans" cxnId="{884895BB-2461-44AF-A728-F223F8CDB9AD}">
      <dgm:prSet/>
      <dgm:spPr/>
      <dgm:t>
        <a:bodyPr/>
        <a:lstStyle/>
        <a:p>
          <a:endParaRPr lang="en-US"/>
        </a:p>
      </dgm:t>
    </dgm:pt>
    <dgm:pt modelId="{BDF949D4-B753-4A8C-9B07-ECCEEBBC575E}" type="pres">
      <dgm:prSet presAssocID="{1FB72214-CE56-4BD0-AFA9-0CA6707E9E63}" presName="Name0" presStyleCnt="0">
        <dgm:presLayoutVars>
          <dgm:dir/>
          <dgm:animLvl val="lvl"/>
          <dgm:resizeHandles val="exact"/>
        </dgm:presLayoutVars>
      </dgm:prSet>
      <dgm:spPr/>
      <dgm:t>
        <a:bodyPr/>
        <a:lstStyle/>
        <a:p>
          <a:endParaRPr lang="en-US"/>
        </a:p>
      </dgm:t>
    </dgm:pt>
    <dgm:pt modelId="{D67CFAE1-5512-42E7-8277-2C76E1DB1B41}" type="pres">
      <dgm:prSet presAssocID="{F9C0D319-2617-4B8D-828B-F72D18D6D46E}" presName="boxAndChildren" presStyleCnt="0"/>
      <dgm:spPr/>
    </dgm:pt>
    <dgm:pt modelId="{994ED59E-ECA0-4E24-A5B6-53EA60E0C391}" type="pres">
      <dgm:prSet presAssocID="{F9C0D319-2617-4B8D-828B-F72D18D6D46E}" presName="parentTextBox" presStyleLbl="node1" presStyleIdx="0" presStyleCnt="6" custScaleY="2000000"/>
      <dgm:spPr/>
      <dgm:t>
        <a:bodyPr/>
        <a:lstStyle/>
        <a:p>
          <a:endParaRPr lang="en-US"/>
        </a:p>
      </dgm:t>
    </dgm:pt>
    <dgm:pt modelId="{879DDB81-923C-4DA3-AC1C-32C69CE40AFE}" type="pres">
      <dgm:prSet presAssocID="{A03A7269-344E-4B6C-BB02-5DA11E04644D}" presName="sp" presStyleCnt="0"/>
      <dgm:spPr/>
    </dgm:pt>
    <dgm:pt modelId="{835A2889-2211-4E4E-A57F-03927CB3987A}" type="pres">
      <dgm:prSet presAssocID="{A2AE0618-99CC-4688-A69A-31362813B74B}" presName="arrowAndChildren" presStyleCnt="0"/>
      <dgm:spPr/>
    </dgm:pt>
    <dgm:pt modelId="{C4518379-3211-4FE7-A5F6-9E87E1C9929E}" type="pres">
      <dgm:prSet presAssocID="{A2AE0618-99CC-4688-A69A-31362813B74B}" presName="parentTextArrow" presStyleLbl="node1" presStyleIdx="1" presStyleCnt="6" custScaleY="2000000"/>
      <dgm:spPr/>
      <dgm:t>
        <a:bodyPr/>
        <a:lstStyle/>
        <a:p>
          <a:endParaRPr lang="en-US"/>
        </a:p>
      </dgm:t>
    </dgm:pt>
    <dgm:pt modelId="{24C3E0DC-5C4A-4C18-9BE7-B462F28CC7E7}" type="pres">
      <dgm:prSet presAssocID="{68C8743A-020A-4E64-8546-B04B319CA292}" presName="sp" presStyleCnt="0"/>
      <dgm:spPr/>
    </dgm:pt>
    <dgm:pt modelId="{B6E7040E-201B-4C7C-BF4A-25737B2E71D3}" type="pres">
      <dgm:prSet presAssocID="{4E51E59F-495E-4B4D-8925-DFE5EB5B4239}" presName="arrowAndChildren" presStyleCnt="0"/>
      <dgm:spPr/>
    </dgm:pt>
    <dgm:pt modelId="{ECD58614-E823-491C-B905-4DD7A58F142A}" type="pres">
      <dgm:prSet presAssocID="{4E51E59F-495E-4B4D-8925-DFE5EB5B4239}" presName="parentTextArrow" presStyleLbl="node1" presStyleIdx="2" presStyleCnt="6" custScaleY="2000000"/>
      <dgm:spPr/>
      <dgm:t>
        <a:bodyPr/>
        <a:lstStyle/>
        <a:p>
          <a:endParaRPr lang="en-US"/>
        </a:p>
      </dgm:t>
    </dgm:pt>
    <dgm:pt modelId="{A6004449-0C27-41C9-B28D-401651FEBBC7}" type="pres">
      <dgm:prSet presAssocID="{180B2BD5-88D7-4EF0-9C05-1E8DE873F431}" presName="sp" presStyleCnt="0"/>
      <dgm:spPr/>
    </dgm:pt>
    <dgm:pt modelId="{EACE5910-988A-444D-ACAF-3AA1CD76C475}" type="pres">
      <dgm:prSet presAssocID="{9AA67758-C09E-4828-B45B-6F2BD9A21F1A}" presName="arrowAndChildren" presStyleCnt="0"/>
      <dgm:spPr/>
    </dgm:pt>
    <dgm:pt modelId="{76E03C6B-6D5E-4536-94A5-9EBDAEAC67D6}" type="pres">
      <dgm:prSet presAssocID="{9AA67758-C09E-4828-B45B-6F2BD9A21F1A}" presName="parentTextArrow" presStyleLbl="node1" presStyleIdx="3" presStyleCnt="6" custScaleY="2000000"/>
      <dgm:spPr/>
      <dgm:t>
        <a:bodyPr/>
        <a:lstStyle/>
        <a:p>
          <a:endParaRPr lang="en-US"/>
        </a:p>
      </dgm:t>
    </dgm:pt>
    <dgm:pt modelId="{57A92BAF-283B-4E51-93AB-541F0B95FA8F}" type="pres">
      <dgm:prSet presAssocID="{AE8FE5E8-6D2B-48A2-95A5-85DA73D55C7D}" presName="sp" presStyleCnt="0"/>
      <dgm:spPr/>
    </dgm:pt>
    <dgm:pt modelId="{A0ACDEB7-0BFC-4683-A829-5F65C09932CF}" type="pres">
      <dgm:prSet presAssocID="{E6310F1A-31D6-41B3-8B2A-2B53FCB92FB1}" presName="arrowAndChildren" presStyleCnt="0"/>
      <dgm:spPr/>
    </dgm:pt>
    <dgm:pt modelId="{FE6C0732-845B-4E44-B997-879C382A52F9}" type="pres">
      <dgm:prSet presAssocID="{E6310F1A-31D6-41B3-8B2A-2B53FCB92FB1}" presName="parentTextArrow" presStyleLbl="node1" presStyleIdx="4" presStyleCnt="6" custScaleY="2000000"/>
      <dgm:spPr/>
      <dgm:t>
        <a:bodyPr/>
        <a:lstStyle/>
        <a:p>
          <a:endParaRPr lang="en-US"/>
        </a:p>
      </dgm:t>
    </dgm:pt>
    <dgm:pt modelId="{DA1428E3-DB4F-4CFB-8E3F-F50A65ADF16A}" type="pres">
      <dgm:prSet presAssocID="{98C36147-F313-46F1-97CB-E336238501A7}" presName="sp" presStyleCnt="0"/>
      <dgm:spPr/>
    </dgm:pt>
    <dgm:pt modelId="{21CFB22B-EB55-4288-A2DA-719F9186EECF}" type="pres">
      <dgm:prSet presAssocID="{BA21C72D-CBE6-4474-ABCF-586E92EA7E12}" presName="arrowAndChildren" presStyleCnt="0"/>
      <dgm:spPr/>
    </dgm:pt>
    <dgm:pt modelId="{942EC974-EF2B-419F-80F3-BAE1817B8C4D}" type="pres">
      <dgm:prSet presAssocID="{BA21C72D-CBE6-4474-ABCF-586E92EA7E12}" presName="parentTextArrow" presStyleLbl="node1" presStyleIdx="5" presStyleCnt="6" custScaleY="2000000"/>
      <dgm:spPr/>
      <dgm:t>
        <a:bodyPr/>
        <a:lstStyle/>
        <a:p>
          <a:endParaRPr lang="en-US"/>
        </a:p>
      </dgm:t>
    </dgm:pt>
  </dgm:ptLst>
  <dgm:cxnLst>
    <dgm:cxn modelId="{37D1F16E-1C74-4B8A-B318-7E882BE4442E}" type="presOf" srcId="{BA21C72D-CBE6-4474-ABCF-586E92EA7E12}" destId="{942EC974-EF2B-419F-80F3-BAE1817B8C4D}" srcOrd="0" destOrd="0" presId="urn:microsoft.com/office/officeart/2005/8/layout/process4"/>
    <dgm:cxn modelId="{4A610A4B-47A8-4807-8D0C-980C37803DD8}" type="presOf" srcId="{E6310F1A-31D6-41B3-8B2A-2B53FCB92FB1}" destId="{FE6C0732-845B-4E44-B997-879C382A52F9}" srcOrd="0" destOrd="0" presId="urn:microsoft.com/office/officeart/2005/8/layout/process4"/>
    <dgm:cxn modelId="{46F82F67-02E7-4EC8-B9FA-4B7C9B83EE71}" srcId="{1FB72214-CE56-4BD0-AFA9-0CA6707E9E63}" destId="{9AA67758-C09E-4828-B45B-6F2BD9A21F1A}" srcOrd="2" destOrd="0" parTransId="{D86E0DEF-0FF3-4517-B415-6E4ABE9B3490}" sibTransId="{180B2BD5-88D7-4EF0-9C05-1E8DE873F431}"/>
    <dgm:cxn modelId="{ACD224AA-7295-4F90-939C-03805DB41140}" srcId="{1FB72214-CE56-4BD0-AFA9-0CA6707E9E63}" destId="{4E51E59F-495E-4B4D-8925-DFE5EB5B4239}" srcOrd="3" destOrd="0" parTransId="{591564D7-9094-422D-B368-5A92110F38A1}" sibTransId="{68C8743A-020A-4E64-8546-B04B319CA292}"/>
    <dgm:cxn modelId="{DFFF5330-34EC-4A92-8596-A735C43C3BDF}" srcId="{1FB72214-CE56-4BD0-AFA9-0CA6707E9E63}" destId="{BA21C72D-CBE6-4474-ABCF-586E92EA7E12}" srcOrd="0" destOrd="0" parTransId="{81A059CF-9020-45E0-B0DF-0637882F40EE}" sibTransId="{98C36147-F313-46F1-97CB-E336238501A7}"/>
    <dgm:cxn modelId="{03F7F245-3929-4C85-AEE9-BD0F27F826B6}" srcId="{1FB72214-CE56-4BD0-AFA9-0CA6707E9E63}" destId="{E6310F1A-31D6-41B3-8B2A-2B53FCB92FB1}" srcOrd="1" destOrd="0" parTransId="{7F454FB6-3F17-450F-8879-B68C4DE41B80}" sibTransId="{AE8FE5E8-6D2B-48A2-95A5-85DA73D55C7D}"/>
    <dgm:cxn modelId="{1829AD43-1D9C-4465-BEFE-AB993B88C0FE}" type="presOf" srcId="{A2AE0618-99CC-4688-A69A-31362813B74B}" destId="{C4518379-3211-4FE7-A5F6-9E87E1C9929E}" srcOrd="0" destOrd="0" presId="urn:microsoft.com/office/officeart/2005/8/layout/process4"/>
    <dgm:cxn modelId="{8A3D79D1-4676-4346-9C79-A0C939CF4279}" type="presOf" srcId="{4E51E59F-495E-4B4D-8925-DFE5EB5B4239}" destId="{ECD58614-E823-491C-B905-4DD7A58F142A}" srcOrd="0" destOrd="0" presId="urn:microsoft.com/office/officeart/2005/8/layout/process4"/>
    <dgm:cxn modelId="{E3564717-343E-40E2-BB53-CA5DEB101331}" type="presOf" srcId="{1FB72214-CE56-4BD0-AFA9-0CA6707E9E63}" destId="{BDF949D4-B753-4A8C-9B07-ECCEEBBC575E}" srcOrd="0" destOrd="0" presId="urn:microsoft.com/office/officeart/2005/8/layout/process4"/>
    <dgm:cxn modelId="{884895BB-2461-44AF-A728-F223F8CDB9AD}" srcId="{1FB72214-CE56-4BD0-AFA9-0CA6707E9E63}" destId="{F9C0D319-2617-4B8D-828B-F72D18D6D46E}" srcOrd="5" destOrd="0" parTransId="{B6B5B470-4A9D-4852-ABF1-93971B76D126}" sibTransId="{2DB44917-5791-465E-AF97-F8204B32C19A}"/>
    <dgm:cxn modelId="{2E16FAAF-5030-4DD2-AAD2-0E73C24C00F4}" type="presOf" srcId="{F9C0D319-2617-4B8D-828B-F72D18D6D46E}" destId="{994ED59E-ECA0-4E24-A5B6-53EA60E0C391}" srcOrd="0" destOrd="0" presId="urn:microsoft.com/office/officeart/2005/8/layout/process4"/>
    <dgm:cxn modelId="{41B5EE8C-4D75-4219-A03E-0082CDD1EB15}" srcId="{1FB72214-CE56-4BD0-AFA9-0CA6707E9E63}" destId="{A2AE0618-99CC-4688-A69A-31362813B74B}" srcOrd="4" destOrd="0" parTransId="{ED98BC9A-6985-49A2-9A89-3DE0C1083991}" sibTransId="{A03A7269-344E-4B6C-BB02-5DA11E04644D}"/>
    <dgm:cxn modelId="{F8D20356-9117-4600-A028-446DA5382C66}" type="presOf" srcId="{9AA67758-C09E-4828-B45B-6F2BD9A21F1A}" destId="{76E03C6B-6D5E-4536-94A5-9EBDAEAC67D6}" srcOrd="0" destOrd="0" presId="urn:microsoft.com/office/officeart/2005/8/layout/process4"/>
    <dgm:cxn modelId="{BC50DC3A-AF0F-4046-BAD7-666C8A8F2E01}" type="presParOf" srcId="{BDF949D4-B753-4A8C-9B07-ECCEEBBC575E}" destId="{D67CFAE1-5512-42E7-8277-2C76E1DB1B41}" srcOrd="0" destOrd="0" presId="urn:microsoft.com/office/officeart/2005/8/layout/process4"/>
    <dgm:cxn modelId="{B001519B-FD54-47E1-9D07-A90147923AD9}" type="presParOf" srcId="{D67CFAE1-5512-42E7-8277-2C76E1DB1B41}" destId="{994ED59E-ECA0-4E24-A5B6-53EA60E0C391}" srcOrd="0" destOrd="0" presId="urn:microsoft.com/office/officeart/2005/8/layout/process4"/>
    <dgm:cxn modelId="{A634AB97-8F29-4B7A-8890-719A2FB3F87C}" type="presParOf" srcId="{BDF949D4-B753-4A8C-9B07-ECCEEBBC575E}" destId="{879DDB81-923C-4DA3-AC1C-32C69CE40AFE}" srcOrd="1" destOrd="0" presId="urn:microsoft.com/office/officeart/2005/8/layout/process4"/>
    <dgm:cxn modelId="{459C964B-419D-4437-8069-FF802E1F4913}" type="presParOf" srcId="{BDF949D4-B753-4A8C-9B07-ECCEEBBC575E}" destId="{835A2889-2211-4E4E-A57F-03927CB3987A}" srcOrd="2" destOrd="0" presId="urn:microsoft.com/office/officeart/2005/8/layout/process4"/>
    <dgm:cxn modelId="{F65BC67A-4A30-4C53-A47F-44AA5829C2DC}" type="presParOf" srcId="{835A2889-2211-4E4E-A57F-03927CB3987A}" destId="{C4518379-3211-4FE7-A5F6-9E87E1C9929E}" srcOrd="0" destOrd="0" presId="urn:microsoft.com/office/officeart/2005/8/layout/process4"/>
    <dgm:cxn modelId="{821189BE-85A5-4323-B96E-42923C5D1605}" type="presParOf" srcId="{BDF949D4-B753-4A8C-9B07-ECCEEBBC575E}" destId="{24C3E0DC-5C4A-4C18-9BE7-B462F28CC7E7}" srcOrd="3" destOrd="0" presId="urn:microsoft.com/office/officeart/2005/8/layout/process4"/>
    <dgm:cxn modelId="{718D186A-7E0B-4CCC-B8AB-7FA194EC408A}" type="presParOf" srcId="{BDF949D4-B753-4A8C-9B07-ECCEEBBC575E}" destId="{B6E7040E-201B-4C7C-BF4A-25737B2E71D3}" srcOrd="4" destOrd="0" presId="urn:microsoft.com/office/officeart/2005/8/layout/process4"/>
    <dgm:cxn modelId="{C0105ECC-E836-43A5-8B4A-A6E94F4B78A8}" type="presParOf" srcId="{B6E7040E-201B-4C7C-BF4A-25737B2E71D3}" destId="{ECD58614-E823-491C-B905-4DD7A58F142A}" srcOrd="0" destOrd="0" presId="urn:microsoft.com/office/officeart/2005/8/layout/process4"/>
    <dgm:cxn modelId="{77D80A24-B7BD-42AE-A890-38E14B215B72}" type="presParOf" srcId="{BDF949D4-B753-4A8C-9B07-ECCEEBBC575E}" destId="{A6004449-0C27-41C9-B28D-401651FEBBC7}" srcOrd="5" destOrd="0" presId="urn:microsoft.com/office/officeart/2005/8/layout/process4"/>
    <dgm:cxn modelId="{4974EE71-1E01-4CFE-AA72-C132052EACDE}" type="presParOf" srcId="{BDF949D4-B753-4A8C-9B07-ECCEEBBC575E}" destId="{EACE5910-988A-444D-ACAF-3AA1CD76C475}" srcOrd="6" destOrd="0" presId="urn:microsoft.com/office/officeart/2005/8/layout/process4"/>
    <dgm:cxn modelId="{6077012F-2D75-4AE3-8E70-5FD36DC326E5}" type="presParOf" srcId="{EACE5910-988A-444D-ACAF-3AA1CD76C475}" destId="{76E03C6B-6D5E-4536-94A5-9EBDAEAC67D6}" srcOrd="0" destOrd="0" presId="urn:microsoft.com/office/officeart/2005/8/layout/process4"/>
    <dgm:cxn modelId="{BE10D794-DA33-422E-8E7F-BAC102D85D0F}" type="presParOf" srcId="{BDF949D4-B753-4A8C-9B07-ECCEEBBC575E}" destId="{57A92BAF-283B-4E51-93AB-541F0B95FA8F}" srcOrd="7" destOrd="0" presId="urn:microsoft.com/office/officeart/2005/8/layout/process4"/>
    <dgm:cxn modelId="{C539922C-D62F-4C62-81FC-F108D2248DFB}" type="presParOf" srcId="{BDF949D4-B753-4A8C-9B07-ECCEEBBC575E}" destId="{A0ACDEB7-0BFC-4683-A829-5F65C09932CF}" srcOrd="8" destOrd="0" presId="urn:microsoft.com/office/officeart/2005/8/layout/process4"/>
    <dgm:cxn modelId="{B3048EB0-69AD-45B2-A3B6-C8C9118E1F93}" type="presParOf" srcId="{A0ACDEB7-0BFC-4683-A829-5F65C09932CF}" destId="{FE6C0732-845B-4E44-B997-879C382A52F9}" srcOrd="0" destOrd="0" presId="urn:microsoft.com/office/officeart/2005/8/layout/process4"/>
    <dgm:cxn modelId="{0F639083-696B-4489-9BCB-F85AB1951D23}" type="presParOf" srcId="{BDF949D4-B753-4A8C-9B07-ECCEEBBC575E}" destId="{DA1428E3-DB4F-4CFB-8E3F-F50A65ADF16A}" srcOrd="9" destOrd="0" presId="urn:microsoft.com/office/officeart/2005/8/layout/process4"/>
    <dgm:cxn modelId="{BE9AE301-0936-459A-92F0-F552603C5EFC}" type="presParOf" srcId="{BDF949D4-B753-4A8C-9B07-ECCEEBBC575E}" destId="{21CFB22B-EB55-4288-A2DA-719F9186EECF}" srcOrd="10" destOrd="0" presId="urn:microsoft.com/office/officeart/2005/8/layout/process4"/>
    <dgm:cxn modelId="{559A5213-3535-4FB5-B8FF-D5906A11C9C2}" type="presParOf" srcId="{21CFB22B-EB55-4288-A2DA-719F9186EECF}" destId="{942EC974-EF2B-419F-80F3-BAE1817B8C4D}"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3583518-832E-4207-AEB4-4E7139485013}" type="doc">
      <dgm:prSet loTypeId="urn:microsoft.com/office/officeart/2005/8/layout/radial1" loCatId="relationship" qsTypeId="urn:microsoft.com/office/officeart/2005/8/quickstyle/3d2" qsCatId="3D" csTypeId="urn:microsoft.com/office/officeart/2005/8/colors/accent0_1" csCatId="mainScheme" phldr="1"/>
      <dgm:spPr/>
      <dgm:t>
        <a:bodyPr/>
        <a:lstStyle/>
        <a:p>
          <a:endParaRPr lang="en-US"/>
        </a:p>
      </dgm:t>
    </dgm:pt>
    <dgm:pt modelId="{530FB719-D569-41B2-896F-49AC88D39631}">
      <dgm:prSet phldrT="[Text]"/>
      <dgm:spPr>
        <a:solidFill>
          <a:schemeClr val="accent2"/>
        </a:solidFill>
      </dgm:spPr>
      <dgm:t>
        <a:bodyPr/>
        <a:lstStyle/>
        <a:p>
          <a:r>
            <a:rPr lang="en-US" dirty="0"/>
            <a:t>Supportive Families</a:t>
          </a:r>
        </a:p>
      </dgm:t>
    </dgm:pt>
    <dgm:pt modelId="{D7A83FDF-5D33-4E2D-9A35-5505764B63B1}" type="parTrans" cxnId="{AEE4844E-3184-4894-AC06-B208E35DA472}">
      <dgm:prSet/>
      <dgm:spPr/>
      <dgm:t>
        <a:bodyPr/>
        <a:lstStyle/>
        <a:p>
          <a:endParaRPr lang="en-US"/>
        </a:p>
      </dgm:t>
    </dgm:pt>
    <dgm:pt modelId="{99EBB0D1-AD6F-45D1-8972-80DB1983195B}" type="sibTrans" cxnId="{AEE4844E-3184-4894-AC06-B208E35DA472}">
      <dgm:prSet/>
      <dgm:spPr/>
      <dgm:t>
        <a:bodyPr/>
        <a:lstStyle/>
        <a:p>
          <a:endParaRPr lang="en-US"/>
        </a:p>
      </dgm:t>
    </dgm:pt>
    <dgm:pt modelId="{5BAA6961-80EE-4648-A530-88E6536B7DEC}">
      <dgm:prSet phldrT="[Text]" custT="1"/>
      <dgm:spPr/>
      <dgm:t>
        <a:bodyPr/>
        <a:lstStyle/>
        <a:p>
          <a:r>
            <a:rPr lang="en-US" sz="2400" dirty="0"/>
            <a:t>Be a Good Listener</a:t>
          </a:r>
        </a:p>
      </dgm:t>
    </dgm:pt>
    <dgm:pt modelId="{96AF8F72-32BE-4096-BE2C-A21299EF3B7C}" type="parTrans" cxnId="{3166057B-3AFA-426A-9FDC-23A9D6AAD04C}">
      <dgm:prSet/>
      <dgm:spPr/>
      <dgm:t>
        <a:bodyPr/>
        <a:lstStyle/>
        <a:p>
          <a:endParaRPr lang="en-US"/>
        </a:p>
      </dgm:t>
    </dgm:pt>
    <dgm:pt modelId="{3B107C25-69DD-4D3C-9A90-B463090290E5}" type="sibTrans" cxnId="{3166057B-3AFA-426A-9FDC-23A9D6AAD04C}">
      <dgm:prSet/>
      <dgm:spPr/>
      <dgm:t>
        <a:bodyPr/>
        <a:lstStyle/>
        <a:p>
          <a:endParaRPr lang="en-US"/>
        </a:p>
      </dgm:t>
    </dgm:pt>
    <dgm:pt modelId="{14D032F4-ACFA-4B76-9453-B5F38012B64E}">
      <dgm:prSet phldrT="[Text]" custT="1"/>
      <dgm:spPr/>
      <dgm:t>
        <a:bodyPr/>
        <a:lstStyle/>
        <a:p>
          <a:r>
            <a:rPr lang="en-US" sz="2400" dirty="0"/>
            <a:t>Encourage Questions</a:t>
          </a:r>
        </a:p>
      </dgm:t>
    </dgm:pt>
    <dgm:pt modelId="{F556F580-7EB2-42AB-BEF1-0F4F60B1CC75}" type="parTrans" cxnId="{8DFD9B90-EDE1-4F7A-91CD-AACBE93531A0}">
      <dgm:prSet/>
      <dgm:spPr/>
      <dgm:t>
        <a:bodyPr/>
        <a:lstStyle/>
        <a:p>
          <a:endParaRPr lang="en-US"/>
        </a:p>
      </dgm:t>
    </dgm:pt>
    <dgm:pt modelId="{837FD3DB-C2B8-469E-BAF6-E4BC67972932}" type="sibTrans" cxnId="{8DFD9B90-EDE1-4F7A-91CD-AACBE93531A0}">
      <dgm:prSet/>
      <dgm:spPr/>
      <dgm:t>
        <a:bodyPr/>
        <a:lstStyle/>
        <a:p>
          <a:endParaRPr lang="en-US"/>
        </a:p>
      </dgm:t>
    </dgm:pt>
    <dgm:pt modelId="{284DE86A-4125-40B6-A091-A010FC693729}">
      <dgm:prSet phldrT="[Text]" custT="1"/>
      <dgm:spPr/>
      <dgm:t>
        <a:bodyPr/>
        <a:lstStyle/>
        <a:p>
          <a:r>
            <a:rPr lang="en-US" sz="2400" dirty="0"/>
            <a:t>Alleviate Blame</a:t>
          </a:r>
        </a:p>
      </dgm:t>
    </dgm:pt>
    <dgm:pt modelId="{616DDF23-8CBC-46E8-B136-EA1C30B485EC}" type="parTrans" cxnId="{63CC0688-6E37-411A-BEDF-096BCE42450F}">
      <dgm:prSet/>
      <dgm:spPr/>
      <dgm:t>
        <a:bodyPr/>
        <a:lstStyle/>
        <a:p>
          <a:endParaRPr lang="en-US"/>
        </a:p>
      </dgm:t>
    </dgm:pt>
    <dgm:pt modelId="{FF9D2E94-F7C2-4139-AD2A-ED39EA66B5FB}" type="sibTrans" cxnId="{63CC0688-6E37-411A-BEDF-096BCE42450F}">
      <dgm:prSet/>
      <dgm:spPr/>
      <dgm:t>
        <a:bodyPr/>
        <a:lstStyle/>
        <a:p>
          <a:endParaRPr lang="en-US"/>
        </a:p>
      </dgm:t>
    </dgm:pt>
    <dgm:pt modelId="{407712E2-7C9E-41C0-ADEA-22F0F3157D71}">
      <dgm:prSet phldrT="[Text]" custT="1"/>
      <dgm:spPr/>
      <dgm:t>
        <a:bodyPr/>
        <a:lstStyle/>
        <a:p>
          <a:r>
            <a:rPr lang="en-US" sz="2400" dirty="0"/>
            <a:t>Model Self-Care</a:t>
          </a:r>
        </a:p>
      </dgm:t>
    </dgm:pt>
    <dgm:pt modelId="{FE4012A0-1A22-4001-8E04-9EC47C5423B0}" type="parTrans" cxnId="{A535AB5B-D2D2-469F-9FE6-029378377B4E}">
      <dgm:prSet/>
      <dgm:spPr/>
      <dgm:t>
        <a:bodyPr/>
        <a:lstStyle/>
        <a:p>
          <a:endParaRPr lang="en-US"/>
        </a:p>
      </dgm:t>
    </dgm:pt>
    <dgm:pt modelId="{F482B63C-3567-41D2-BD8F-5AE5E2ACF970}" type="sibTrans" cxnId="{A535AB5B-D2D2-469F-9FE6-029378377B4E}">
      <dgm:prSet/>
      <dgm:spPr/>
      <dgm:t>
        <a:bodyPr/>
        <a:lstStyle/>
        <a:p>
          <a:endParaRPr lang="en-US"/>
        </a:p>
      </dgm:t>
    </dgm:pt>
    <dgm:pt modelId="{B71CF957-6E16-4B12-A90A-94A2D5F938C3}">
      <dgm:prSet phldrT="[Text]" custT="1"/>
      <dgm:spPr/>
      <dgm:t>
        <a:bodyPr/>
        <a:lstStyle/>
        <a:p>
          <a:r>
            <a:rPr lang="en-US" sz="2400" dirty="0"/>
            <a:t>Set Routines</a:t>
          </a:r>
        </a:p>
      </dgm:t>
    </dgm:pt>
    <dgm:pt modelId="{A6FE27C1-FC9B-41FB-9A4B-7670512A0263}" type="parTrans" cxnId="{1743D318-B886-41A2-823E-BDD4CBE455D9}">
      <dgm:prSet/>
      <dgm:spPr/>
      <dgm:t>
        <a:bodyPr/>
        <a:lstStyle/>
        <a:p>
          <a:endParaRPr lang="en-US"/>
        </a:p>
      </dgm:t>
    </dgm:pt>
    <dgm:pt modelId="{71E9DBD7-A10F-42FA-BEE1-5C04D603DB64}" type="sibTrans" cxnId="{1743D318-B886-41A2-823E-BDD4CBE455D9}">
      <dgm:prSet/>
      <dgm:spPr/>
      <dgm:t>
        <a:bodyPr/>
        <a:lstStyle/>
        <a:p>
          <a:endParaRPr lang="en-US"/>
        </a:p>
      </dgm:t>
    </dgm:pt>
    <dgm:pt modelId="{F5185763-F105-4AFA-A03C-DFA196921D61}">
      <dgm:prSet phldrT="[Text]" custT="1"/>
      <dgm:spPr/>
      <dgm:t>
        <a:bodyPr/>
        <a:lstStyle/>
        <a:p>
          <a:r>
            <a:rPr lang="en-US" sz="2400" dirty="0"/>
            <a:t>Encourage Healthy Habits</a:t>
          </a:r>
        </a:p>
      </dgm:t>
    </dgm:pt>
    <dgm:pt modelId="{277DF478-EE94-43CA-93D8-AFC9A5121D33}" type="parTrans" cxnId="{B6058A4E-E026-4082-9911-8496997F01D6}">
      <dgm:prSet/>
      <dgm:spPr/>
      <dgm:t>
        <a:bodyPr/>
        <a:lstStyle/>
        <a:p>
          <a:endParaRPr lang="en-US"/>
        </a:p>
      </dgm:t>
    </dgm:pt>
    <dgm:pt modelId="{A1B7D2DD-4F46-4D71-8BFA-51DA925BBA7E}" type="sibTrans" cxnId="{B6058A4E-E026-4082-9911-8496997F01D6}">
      <dgm:prSet/>
      <dgm:spPr/>
      <dgm:t>
        <a:bodyPr/>
        <a:lstStyle/>
        <a:p>
          <a:endParaRPr lang="en-US"/>
        </a:p>
      </dgm:t>
    </dgm:pt>
    <dgm:pt modelId="{CC328BFD-B9DC-4A4C-93D3-D2379FC4ECFE}" type="pres">
      <dgm:prSet presAssocID="{93583518-832E-4207-AEB4-4E7139485013}" presName="cycle" presStyleCnt="0">
        <dgm:presLayoutVars>
          <dgm:chMax val="1"/>
          <dgm:dir/>
          <dgm:animLvl val="ctr"/>
          <dgm:resizeHandles val="exact"/>
        </dgm:presLayoutVars>
      </dgm:prSet>
      <dgm:spPr/>
      <dgm:t>
        <a:bodyPr/>
        <a:lstStyle/>
        <a:p>
          <a:endParaRPr lang="en-US"/>
        </a:p>
      </dgm:t>
    </dgm:pt>
    <dgm:pt modelId="{2B91E8FF-9CD1-4886-BE35-A67D6D55924D}" type="pres">
      <dgm:prSet presAssocID="{530FB719-D569-41B2-896F-49AC88D39631}" presName="centerShape" presStyleLbl="node0" presStyleIdx="0" presStyleCnt="1" custScaleX="182541" custScaleY="185576"/>
      <dgm:spPr/>
      <dgm:t>
        <a:bodyPr/>
        <a:lstStyle/>
        <a:p>
          <a:endParaRPr lang="en-US"/>
        </a:p>
      </dgm:t>
    </dgm:pt>
    <dgm:pt modelId="{65A579D4-2E59-46A5-B5B0-D6C95A037438}" type="pres">
      <dgm:prSet presAssocID="{96AF8F72-32BE-4096-BE2C-A21299EF3B7C}" presName="Name9" presStyleLbl="parChTrans1D2" presStyleIdx="0" presStyleCnt="6"/>
      <dgm:spPr/>
      <dgm:t>
        <a:bodyPr/>
        <a:lstStyle/>
        <a:p>
          <a:endParaRPr lang="en-US"/>
        </a:p>
      </dgm:t>
    </dgm:pt>
    <dgm:pt modelId="{F50B8856-647B-4A7E-ADCA-AFB303652B95}" type="pres">
      <dgm:prSet presAssocID="{96AF8F72-32BE-4096-BE2C-A21299EF3B7C}" presName="connTx" presStyleLbl="parChTrans1D2" presStyleIdx="0" presStyleCnt="6"/>
      <dgm:spPr/>
      <dgm:t>
        <a:bodyPr/>
        <a:lstStyle/>
        <a:p>
          <a:endParaRPr lang="en-US"/>
        </a:p>
      </dgm:t>
    </dgm:pt>
    <dgm:pt modelId="{750DAD61-46C8-422F-9D80-3F71CBC4FA48}" type="pres">
      <dgm:prSet presAssocID="{5BAA6961-80EE-4648-A530-88E6536B7DEC}" presName="node" presStyleLbl="node1" presStyleIdx="0" presStyleCnt="6" custScaleX="133224" custScaleY="136508" custRadScaleRad="141031" custRadScaleInc="417905">
        <dgm:presLayoutVars>
          <dgm:bulletEnabled val="1"/>
        </dgm:presLayoutVars>
      </dgm:prSet>
      <dgm:spPr/>
      <dgm:t>
        <a:bodyPr/>
        <a:lstStyle/>
        <a:p>
          <a:endParaRPr lang="en-US"/>
        </a:p>
      </dgm:t>
    </dgm:pt>
    <dgm:pt modelId="{E59B4ABC-9614-412D-8787-BDA2BCB95ECF}" type="pres">
      <dgm:prSet presAssocID="{F556F580-7EB2-42AB-BEF1-0F4F60B1CC75}" presName="Name9" presStyleLbl="parChTrans1D2" presStyleIdx="1" presStyleCnt="6"/>
      <dgm:spPr/>
      <dgm:t>
        <a:bodyPr/>
        <a:lstStyle/>
        <a:p>
          <a:endParaRPr lang="en-US"/>
        </a:p>
      </dgm:t>
    </dgm:pt>
    <dgm:pt modelId="{711D9FA3-F20C-4EF2-A313-9B83157ACAB6}" type="pres">
      <dgm:prSet presAssocID="{F556F580-7EB2-42AB-BEF1-0F4F60B1CC75}" presName="connTx" presStyleLbl="parChTrans1D2" presStyleIdx="1" presStyleCnt="6"/>
      <dgm:spPr/>
      <dgm:t>
        <a:bodyPr/>
        <a:lstStyle/>
        <a:p>
          <a:endParaRPr lang="en-US"/>
        </a:p>
      </dgm:t>
    </dgm:pt>
    <dgm:pt modelId="{03AE2B22-9802-4C14-8C5B-CBCAB9740EF2}" type="pres">
      <dgm:prSet presAssocID="{14D032F4-ACFA-4B76-9453-B5F38012B64E}" presName="node" presStyleLbl="node1" presStyleIdx="1" presStyleCnt="6" custScaleX="133224" custScaleY="136508" custRadScaleRad="138578" custRadScaleInc="-15744">
        <dgm:presLayoutVars>
          <dgm:bulletEnabled val="1"/>
        </dgm:presLayoutVars>
      </dgm:prSet>
      <dgm:spPr/>
      <dgm:t>
        <a:bodyPr/>
        <a:lstStyle/>
        <a:p>
          <a:endParaRPr lang="en-US"/>
        </a:p>
      </dgm:t>
    </dgm:pt>
    <dgm:pt modelId="{FEA4358B-E096-43D1-A19F-3ABCB80E65D6}" type="pres">
      <dgm:prSet presAssocID="{616DDF23-8CBC-46E8-B136-EA1C30B485EC}" presName="Name9" presStyleLbl="parChTrans1D2" presStyleIdx="2" presStyleCnt="6"/>
      <dgm:spPr/>
      <dgm:t>
        <a:bodyPr/>
        <a:lstStyle/>
        <a:p>
          <a:endParaRPr lang="en-US"/>
        </a:p>
      </dgm:t>
    </dgm:pt>
    <dgm:pt modelId="{EE414A7F-C128-4117-A0F8-E6ECA888AB73}" type="pres">
      <dgm:prSet presAssocID="{616DDF23-8CBC-46E8-B136-EA1C30B485EC}" presName="connTx" presStyleLbl="parChTrans1D2" presStyleIdx="2" presStyleCnt="6"/>
      <dgm:spPr/>
      <dgm:t>
        <a:bodyPr/>
        <a:lstStyle/>
        <a:p>
          <a:endParaRPr lang="en-US"/>
        </a:p>
      </dgm:t>
    </dgm:pt>
    <dgm:pt modelId="{0FAF8A9D-2944-43F7-B0A0-1C88243325AE}" type="pres">
      <dgm:prSet presAssocID="{284DE86A-4125-40B6-A091-A010FC693729}" presName="node" presStyleLbl="node1" presStyleIdx="2" presStyleCnt="6" custScaleX="133224" custScaleY="136508" custRadScaleRad="197535" custRadScaleInc="-99388">
        <dgm:presLayoutVars>
          <dgm:bulletEnabled val="1"/>
        </dgm:presLayoutVars>
      </dgm:prSet>
      <dgm:spPr/>
      <dgm:t>
        <a:bodyPr/>
        <a:lstStyle/>
        <a:p>
          <a:endParaRPr lang="en-US"/>
        </a:p>
      </dgm:t>
    </dgm:pt>
    <dgm:pt modelId="{BDEBDC0B-2043-4357-AE5E-E00DEDC49FD4}" type="pres">
      <dgm:prSet presAssocID="{FE4012A0-1A22-4001-8E04-9EC47C5423B0}" presName="Name9" presStyleLbl="parChTrans1D2" presStyleIdx="3" presStyleCnt="6"/>
      <dgm:spPr/>
      <dgm:t>
        <a:bodyPr/>
        <a:lstStyle/>
        <a:p>
          <a:endParaRPr lang="en-US"/>
        </a:p>
      </dgm:t>
    </dgm:pt>
    <dgm:pt modelId="{B29CBE20-EED3-4681-9DE9-13D1607E80E8}" type="pres">
      <dgm:prSet presAssocID="{FE4012A0-1A22-4001-8E04-9EC47C5423B0}" presName="connTx" presStyleLbl="parChTrans1D2" presStyleIdx="3" presStyleCnt="6"/>
      <dgm:spPr/>
      <dgm:t>
        <a:bodyPr/>
        <a:lstStyle/>
        <a:p>
          <a:endParaRPr lang="en-US"/>
        </a:p>
      </dgm:t>
    </dgm:pt>
    <dgm:pt modelId="{39D2EA1C-6AEF-4C41-8E17-88B8BEFB1C5F}" type="pres">
      <dgm:prSet presAssocID="{407712E2-7C9E-41C0-ADEA-22F0F3157D71}" presName="node" presStyleLbl="node1" presStyleIdx="3" presStyleCnt="6" custScaleX="133224" custScaleY="136508" custRadScaleRad="139098" custRadScaleInc="419670">
        <dgm:presLayoutVars>
          <dgm:bulletEnabled val="1"/>
        </dgm:presLayoutVars>
      </dgm:prSet>
      <dgm:spPr/>
      <dgm:t>
        <a:bodyPr/>
        <a:lstStyle/>
        <a:p>
          <a:endParaRPr lang="en-US"/>
        </a:p>
      </dgm:t>
    </dgm:pt>
    <dgm:pt modelId="{B879A6BE-4949-4AE1-8E62-EE7D407647BA}" type="pres">
      <dgm:prSet presAssocID="{A6FE27C1-FC9B-41FB-9A4B-7670512A0263}" presName="Name9" presStyleLbl="parChTrans1D2" presStyleIdx="4" presStyleCnt="6"/>
      <dgm:spPr/>
      <dgm:t>
        <a:bodyPr/>
        <a:lstStyle/>
        <a:p>
          <a:endParaRPr lang="en-US"/>
        </a:p>
      </dgm:t>
    </dgm:pt>
    <dgm:pt modelId="{909A6A78-D08E-47B4-AACC-6990A03A4B17}" type="pres">
      <dgm:prSet presAssocID="{A6FE27C1-FC9B-41FB-9A4B-7670512A0263}" presName="connTx" presStyleLbl="parChTrans1D2" presStyleIdx="4" presStyleCnt="6"/>
      <dgm:spPr/>
      <dgm:t>
        <a:bodyPr/>
        <a:lstStyle/>
        <a:p>
          <a:endParaRPr lang="en-US"/>
        </a:p>
      </dgm:t>
    </dgm:pt>
    <dgm:pt modelId="{FB1CD7FB-4ECB-4882-A8CD-1C1A2CD961C0}" type="pres">
      <dgm:prSet presAssocID="{B71CF957-6E16-4B12-A90A-94A2D5F938C3}" presName="node" presStyleLbl="node1" presStyleIdx="4" presStyleCnt="6" custScaleX="133224" custScaleY="136508" custRadScaleRad="144417" custRadScaleInc="-14744">
        <dgm:presLayoutVars>
          <dgm:bulletEnabled val="1"/>
        </dgm:presLayoutVars>
      </dgm:prSet>
      <dgm:spPr/>
      <dgm:t>
        <a:bodyPr/>
        <a:lstStyle/>
        <a:p>
          <a:endParaRPr lang="en-US"/>
        </a:p>
      </dgm:t>
    </dgm:pt>
    <dgm:pt modelId="{058FA5E9-AF84-48FE-B9CD-A56145E39741}" type="pres">
      <dgm:prSet presAssocID="{277DF478-EE94-43CA-93D8-AFC9A5121D33}" presName="Name9" presStyleLbl="parChTrans1D2" presStyleIdx="5" presStyleCnt="6"/>
      <dgm:spPr/>
      <dgm:t>
        <a:bodyPr/>
        <a:lstStyle/>
        <a:p>
          <a:endParaRPr lang="en-US"/>
        </a:p>
      </dgm:t>
    </dgm:pt>
    <dgm:pt modelId="{32CA7B3E-9F2F-4BCC-B9C8-1F076F97D5C0}" type="pres">
      <dgm:prSet presAssocID="{277DF478-EE94-43CA-93D8-AFC9A5121D33}" presName="connTx" presStyleLbl="parChTrans1D2" presStyleIdx="5" presStyleCnt="6"/>
      <dgm:spPr/>
      <dgm:t>
        <a:bodyPr/>
        <a:lstStyle/>
        <a:p>
          <a:endParaRPr lang="en-US"/>
        </a:p>
      </dgm:t>
    </dgm:pt>
    <dgm:pt modelId="{C3D9A627-B36A-48AC-859A-935BF3F8F0EC}" type="pres">
      <dgm:prSet presAssocID="{F5185763-F105-4AFA-A03C-DFA196921D61}" presName="node" presStyleLbl="node1" presStyleIdx="5" presStyleCnt="6" custScaleX="133224" custScaleY="136508" custRadScaleRad="196956" custRadScaleInc="-98973">
        <dgm:presLayoutVars>
          <dgm:bulletEnabled val="1"/>
        </dgm:presLayoutVars>
      </dgm:prSet>
      <dgm:spPr/>
      <dgm:t>
        <a:bodyPr/>
        <a:lstStyle/>
        <a:p>
          <a:endParaRPr lang="en-US"/>
        </a:p>
      </dgm:t>
    </dgm:pt>
  </dgm:ptLst>
  <dgm:cxnLst>
    <dgm:cxn modelId="{6C000D42-AAEE-4C67-9A20-DD0EC632814F}" type="presOf" srcId="{F556F580-7EB2-42AB-BEF1-0F4F60B1CC75}" destId="{711D9FA3-F20C-4EF2-A313-9B83157ACAB6}" srcOrd="1" destOrd="0" presId="urn:microsoft.com/office/officeart/2005/8/layout/radial1"/>
    <dgm:cxn modelId="{EF620383-E054-4883-9866-E6244A178E90}" type="presOf" srcId="{FE4012A0-1A22-4001-8E04-9EC47C5423B0}" destId="{BDEBDC0B-2043-4357-AE5E-E00DEDC49FD4}" srcOrd="0" destOrd="0" presId="urn:microsoft.com/office/officeart/2005/8/layout/radial1"/>
    <dgm:cxn modelId="{63CC0688-6E37-411A-BEDF-096BCE42450F}" srcId="{530FB719-D569-41B2-896F-49AC88D39631}" destId="{284DE86A-4125-40B6-A091-A010FC693729}" srcOrd="2" destOrd="0" parTransId="{616DDF23-8CBC-46E8-B136-EA1C30B485EC}" sibTransId="{FF9D2E94-F7C2-4139-AD2A-ED39EA66B5FB}"/>
    <dgm:cxn modelId="{71F349E8-1A22-48E6-B577-71BE13BE36ED}" type="presOf" srcId="{F556F580-7EB2-42AB-BEF1-0F4F60B1CC75}" destId="{E59B4ABC-9614-412D-8787-BDA2BCB95ECF}" srcOrd="0" destOrd="0" presId="urn:microsoft.com/office/officeart/2005/8/layout/radial1"/>
    <dgm:cxn modelId="{AA371054-BE30-41D8-90AA-FEF4133103F4}" type="presOf" srcId="{A6FE27C1-FC9B-41FB-9A4B-7670512A0263}" destId="{909A6A78-D08E-47B4-AACC-6990A03A4B17}" srcOrd="1" destOrd="0" presId="urn:microsoft.com/office/officeart/2005/8/layout/radial1"/>
    <dgm:cxn modelId="{3166057B-3AFA-426A-9FDC-23A9D6AAD04C}" srcId="{530FB719-D569-41B2-896F-49AC88D39631}" destId="{5BAA6961-80EE-4648-A530-88E6536B7DEC}" srcOrd="0" destOrd="0" parTransId="{96AF8F72-32BE-4096-BE2C-A21299EF3B7C}" sibTransId="{3B107C25-69DD-4D3C-9A90-B463090290E5}"/>
    <dgm:cxn modelId="{CD68713B-CFFC-43FC-8A18-B1F1423D32C6}" type="presOf" srcId="{277DF478-EE94-43CA-93D8-AFC9A5121D33}" destId="{32CA7B3E-9F2F-4BCC-B9C8-1F076F97D5C0}" srcOrd="1" destOrd="0" presId="urn:microsoft.com/office/officeart/2005/8/layout/radial1"/>
    <dgm:cxn modelId="{D2181AD7-57C9-47BD-98BB-07D54DE63D15}" type="presOf" srcId="{F5185763-F105-4AFA-A03C-DFA196921D61}" destId="{C3D9A627-B36A-48AC-859A-935BF3F8F0EC}" srcOrd="0" destOrd="0" presId="urn:microsoft.com/office/officeart/2005/8/layout/radial1"/>
    <dgm:cxn modelId="{B5B3FA6C-97F0-44E7-919F-D4786FCAC875}" type="presOf" srcId="{FE4012A0-1A22-4001-8E04-9EC47C5423B0}" destId="{B29CBE20-EED3-4681-9DE9-13D1607E80E8}" srcOrd="1" destOrd="0" presId="urn:microsoft.com/office/officeart/2005/8/layout/radial1"/>
    <dgm:cxn modelId="{589DED18-A7A1-4A25-A9BC-2C8F917DA598}" type="presOf" srcId="{93583518-832E-4207-AEB4-4E7139485013}" destId="{CC328BFD-B9DC-4A4C-93D3-D2379FC4ECFE}" srcOrd="0" destOrd="0" presId="urn:microsoft.com/office/officeart/2005/8/layout/radial1"/>
    <dgm:cxn modelId="{B3867108-48DA-4FB6-9390-9594FC897023}" type="presOf" srcId="{96AF8F72-32BE-4096-BE2C-A21299EF3B7C}" destId="{65A579D4-2E59-46A5-B5B0-D6C95A037438}" srcOrd="0" destOrd="0" presId="urn:microsoft.com/office/officeart/2005/8/layout/radial1"/>
    <dgm:cxn modelId="{B6058A4E-E026-4082-9911-8496997F01D6}" srcId="{530FB719-D569-41B2-896F-49AC88D39631}" destId="{F5185763-F105-4AFA-A03C-DFA196921D61}" srcOrd="5" destOrd="0" parTransId="{277DF478-EE94-43CA-93D8-AFC9A5121D33}" sibTransId="{A1B7D2DD-4F46-4D71-8BFA-51DA925BBA7E}"/>
    <dgm:cxn modelId="{2CEA92A5-55D5-4019-97B1-1BBEEB43EB4C}" type="presOf" srcId="{616DDF23-8CBC-46E8-B136-EA1C30B485EC}" destId="{EE414A7F-C128-4117-A0F8-E6ECA888AB73}" srcOrd="1" destOrd="0" presId="urn:microsoft.com/office/officeart/2005/8/layout/radial1"/>
    <dgm:cxn modelId="{A20D4BE9-9C4B-4465-9CB8-399DC7FFF45D}" type="presOf" srcId="{B71CF957-6E16-4B12-A90A-94A2D5F938C3}" destId="{FB1CD7FB-4ECB-4882-A8CD-1C1A2CD961C0}" srcOrd="0" destOrd="0" presId="urn:microsoft.com/office/officeart/2005/8/layout/radial1"/>
    <dgm:cxn modelId="{1D39169A-88A2-44D9-BB9C-0EAA3C482F1F}" type="presOf" srcId="{616DDF23-8CBC-46E8-B136-EA1C30B485EC}" destId="{FEA4358B-E096-43D1-A19F-3ABCB80E65D6}" srcOrd="0" destOrd="0" presId="urn:microsoft.com/office/officeart/2005/8/layout/radial1"/>
    <dgm:cxn modelId="{199F2096-4B02-412C-98D0-158D16099754}" type="presOf" srcId="{96AF8F72-32BE-4096-BE2C-A21299EF3B7C}" destId="{F50B8856-647B-4A7E-ADCA-AFB303652B95}" srcOrd="1" destOrd="0" presId="urn:microsoft.com/office/officeart/2005/8/layout/radial1"/>
    <dgm:cxn modelId="{81236A2B-8FB6-43F3-8ED0-BB2BEA63A50C}" type="presOf" srcId="{277DF478-EE94-43CA-93D8-AFC9A5121D33}" destId="{058FA5E9-AF84-48FE-B9CD-A56145E39741}" srcOrd="0" destOrd="0" presId="urn:microsoft.com/office/officeart/2005/8/layout/radial1"/>
    <dgm:cxn modelId="{1743D318-B886-41A2-823E-BDD4CBE455D9}" srcId="{530FB719-D569-41B2-896F-49AC88D39631}" destId="{B71CF957-6E16-4B12-A90A-94A2D5F938C3}" srcOrd="4" destOrd="0" parTransId="{A6FE27C1-FC9B-41FB-9A4B-7670512A0263}" sibTransId="{71E9DBD7-A10F-42FA-BEE1-5C04D603DB64}"/>
    <dgm:cxn modelId="{8DFD9B90-EDE1-4F7A-91CD-AACBE93531A0}" srcId="{530FB719-D569-41B2-896F-49AC88D39631}" destId="{14D032F4-ACFA-4B76-9453-B5F38012B64E}" srcOrd="1" destOrd="0" parTransId="{F556F580-7EB2-42AB-BEF1-0F4F60B1CC75}" sibTransId="{837FD3DB-C2B8-469E-BAF6-E4BC67972932}"/>
    <dgm:cxn modelId="{758EF390-028E-4D7B-9A58-B02F39F352DE}" type="presOf" srcId="{A6FE27C1-FC9B-41FB-9A4B-7670512A0263}" destId="{B879A6BE-4949-4AE1-8E62-EE7D407647BA}" srcOrd="0" destOrd="0" presId="urn:microsoft.com/office/officeart/2005/8/layout/radial1"/>
    <dgm:cxn modelId="{7789824B-20DC-437A-B1DA-C989AA307D81}" type="presOf" srcId="{14D032F4-ACFA-4B76-9453-B5F38012B64E}" destId="{03AE2B22-9802-4C14-8C5B-CBCAB9740EF2}" srcOrd="0" destOrd="0" presId="urn:microsoft.com/office/officeart/2005/8/layout/radial1"/>
    <dgm:cxn modelId="{9C6C3B06-DEB2-47E8-AFD9-453E7A64A28B}" type="presOf" srcId="{530FB719-D569-41B2-896F-49AC88D39631}" destId="{2B91E8FF-9CD1-4886-BE35-A67D6D55924D}" srcOrd="0" destOrd="0" presId="urn:microsoft.com/office/officeart/2005/8/layout/radial1"/>
    <dgm:cxn modelId="{AEE4844E-3184-4894-AC06-B208E35DA472}" srcId="{93583518-832E-4207-AEB4-4E7139485013}" destId="{530FB719-D569-41B2-896F-49AC88D39631}" srcOrd="0" destOrd="0" parTransId="{D7A83FDF-5D33-4E2D-9A35-5505764B63B1}" sibTransId="{99EBB0D1-AD6F-45D1-8972-80DB1983195B}"/>
    <dgm:cxn modelId="{A535AB5B-D2D2-469F-9FE6-029378377B4E}" srcId="{530FB719-D569-41B2-896F-49AC88D39631}" destId="{407712E2-7C9E-41C0-ADEA-22F0F3157D71}" srcOrd="3" destOrd="0" parTransId="{FE4012A0-1A22-4001-8E04-9EC47C5423B0}" sibTransId="{F482B63C-3567-41D2-BD8F-5AE5E2ACF970}"/>
    <dgm:cxn modelId="{FDA241D7-1EDF-4DD7-A6C5-9D42841DCE21}" type="presOf" srcId="{284DE86A-4125-40B6-A091-A010FC693729}" destId="{0FAF8A9D-2944-43F7-B0A0-1C88243325AE}" srcOrd="0" destOrd="0" presId="urn:microsoft.com/office/officeart/2005/8/layout/radial1"/>
    <dgm:cxn modelId="{ECA6B5B4-37DB-4B2E-A4C4-7670CD1F2B71}" type="presOf" srcId="{407712E2-7C9E-41C0-ADEA-22F0F3157D71}" destId="{39D2EA1C-6AEF-4C41-8E17-88B8BEFB1C5F}" srcOrd="0" destOrd="0" presId="urn:microsoft.com/office/officeart/2005/8/layout/radial1"/>
    <dgm:cxn modelId="{2D619FC7-23C1-4785-925A-E5ACC833C7CF}" type="presOf" srcId="{5BAA6961-80EE-4648-A530-88E6536B7DEC}" destId="{750DAD61-46C8-422F-9D80-3F71CBC4FA48}" srcOrd="0" destOrd="0" presId="urn:microsoft.com/office/officeart/2005/8/layout/radial1"/>
    <dgm:cxn modelId="{5674FE4E-09A8-4B08-97DD-DDD919F9DF33}" type="presParOf" srcId="{CC328BFD-B9DC-4A4C-93D3-D2379FC4ECFE}" destId="{2B91E8FF-9CD1-4886-BE35-A67D6D55924D}" srcOrd="0" destOrd="0" presId="urn:microsoft.com/office/officeart/2005/8/layout/radial1"/>
    <dgm:cxn modelId="{6B740946-D2A6-4A68-9DF9-E36CB23D0DE6}" type="presParOf" srcId="{CC328BFD-B9DC-4A4C-93D3-D2379FC4ECFE}" destId="{65A579D4-2E59-46A5-B5B0-D6C95A037438}" srcOrd="1" destOrd="0" presId="urn:microsoft.com/office/officeart/2005/8/layout/radial1"/>
    <dgm:cxn modelId="{408C704C-77FF-42C1-9622-1D21E21DF77E}" type="presParOf" srcId="{65A579D4-2E59-46A5-B5B0-D6C95A037438}" destId="{F50B8856-647B-4A7E-ADCA-AFB303652B95}" srcOrd="0" destOrd="0" presId="urn:microsoft.com/office/officeart/2005/8/layout/radial1"/>
    <dgm:cxn modelId="{D9AC55B4-F3BE-4D72-B1BE-0C8308853968}" type="presParOf" srcId="{CC328BFD-B9DC-4A4C-93D3-D2379FC4ECFE}" destId="{750DAD61-46C8-422F-9D80-3F71CBC4FA48}" srcOrd="2" destOrd="0" presId="urn:microsoft.com/office/officeart/2005/8/layout/radial1"/>
    <dgm:cxn modelId="{EFB24E82-925A-4459-ABC5-E50B1A2CCDF7}" type="presParOf" srcId="{CC328BFD-B9DC-4A4C-93D3-D2379FC4ECFE}" destId="{E59B4ABC-9614-412D-8787-BDA2BCB95ECF}" srcOrd="3" destOrd="0" presId="urn:microsoft.com/office/officeart/2005/8/layout/radial1"/>
    <dgm:cxn modelId="{ACEB5431-3CE5-4B9B-A4C5-6643F6FF4A92}" type="presParOf" srcId="{E59B4ABC-9614-412D-8787-BDA2BCB95ECF}" destId="{711D9FA3-F20C-4EF2-A313-9B83157ACAB6}" srcOrd="0" destOrd="0" presId="urn:microsoft.com/office/officeart/2005/8/layout/radial1"/>
    <dgm:cxn modelId="{2D3E0519-0E65-48BD-B4D8-81148E04BFDB}" type="presParOf" srcId="{CC328BFD-B9DC-4A4C-93D3-D2379FC4ECFE}" destId="{03AE2B22-9802-4C14-8C5B-CBCAB9740EF2}" srcOrd="4" destOrd="0" presId="urn:microsoft.com/office/officeart/2005/8/layout/radial1"/>
    <dgm:cxn modelId="{D1818062-019C-4B2A-9775-D29BBD6736DC}" type="presParOf" srcId="{CC328BFD-B9DC-4A4C-93D3-D2379FC4ECFE}" destId="{FEA4358B-E096-43D1-A19F-3ABCB80E65D6}" srcOrd="5" destOrd="0" presId="urn:microsoft.com/office/officeart/2005/8/layout/radial1"/>
    <dgm:cxn modelId="{0260DD2C-5483-4A41-B7AD-C92184C835DD}" type="presParOf" srcId="{FEA4358B-E096-43D1-A19F-3ABCB80E65D6}" destId="{EE414A7F-C128-4117-A0F8-E6ECA888AB73}" srcOrd="0" destOrd="0" presId="urn:microsoft.com/office/officeart/2005/8/layout/radial1"/>
    <dgm:cxn modelId="{5C1DBDE3-AFAE-41E0-B921-8F7EEF17D424}" type="presParOf" srcId="{CC328BFD-B9DC-4A4C-93D3-D2379FC4ECFE}" destId="{0FAF8A9D-2944-43F7-B0A0-1C88243325AE}" srcOrd="6" destOrd="0" presId="urn:microsoft.com/office/officeart/2005/8/layout/radial1"/>
    <dgm:cxn modelId="{F54DF67B-6872-42AB-A014-EE1BFDD63272}" type="presParOf" srcId="{CC328BFD-B9DC-4A4C-93D3-D2379FC4ECFE}" destId="{BDEBDC0B-2043-4357-AE5E-E00DEDC49FD4}" srcOrd="7" destOrd="0" presId="urn:microsoft.com/office/officeart/2005/8/layout/radial1"/>
    <dgm:cxn modelId="{FC4848FF-8365-48FA-A313-41809DEDEF0B}" type="presParOf" srcId="{BDEBDC0B-2043-4357-AE5E-E00DEDC49FD4}" destId="{B29CBE20-EED3-4681-9DE9-13D1607E80E8}" srcOrd="0" destOrd="0" presId="urn:microsoft.com/office/officeart/2005/8/layout/radial1"/>
    <dgm:cxn modelId="{7697E73A-FB17-45FD-B720-6722ED985600}" type="presParOf" srcId="{CC328BFD-B9DC-4A4C-93D3-D2379FC4ECFE}" destId="{39D2EA1C-6AEF-4C41-8E17-88B8BEFB1C5F}" srcOrd="8" destOrd="0" presId="urn:microsoft.com/office/officeart/2005/8/layout/radial1"/>
    <dgm:cxn modelId="{FA1B06C3-AA8F-409B-87A6-7C9649035DA3}" type="presParOf" srcId="{CC328BFD-B9DC-4A4C-93D3-D2379FC4ECFE}" destId="{B879A6BE-4949-4AE1-8E62-EE7D407647BA}" srcOrd="9" destOrd="0" presId="urn:microsoft.com/office/officeart/2005/8/layout/radial1"/>
    <dgm:cxn modelId="{907987E3-5E31-4D49-B4A7-7A54DF045CF4}" type="presParOf" srcId="{B879A6BE-4949-4AE1-8E62-EE7D407647BA}" destId="{909A6A78-D08E-47B4-AACC-6990A03A4B17}" srcOrd="0" destOrd="0" presId="urn:microsoft.com/office/officeart/2005/8/layout/radial1"/>
    <dgm:cxn modelId="{0F7AA1DB-DD69-412B-8532-7FC8B1A6FDFC}" type="presParOf" srcId="{CC328BFD-B9DC-4A4C-93D3-D2379FC4ECFE}" destId="{FB1CD7FB-4ECB-4882-A8CD-1C1A2CD961C0}" srcOrd="10" destOrd="0" presId="urn:microsoft.com/office/officeart/2005/8/layout/radial1"/>
    <dgm:cxn modelId="{72E892CE-6B61-4CF5-B6AA-4D840055250C}" type="presParOf" srcId="{CC328BFD-B9DC-4A4C-93D3-D2379FC4ECFE}" destId="{058FA5E9-AF84-48FE-B9CD-A56145E39741}" srcOrd="11" destOrd="0" presId="urn:microsoft.com/office/officeart/2005/8/layout/radial1"/>
    <dgm:cxn modelId="{5C26101F-A836-4328-8DA7-3D9B09ECDCC3}" type="presParOf" srcId="{058FA5E9-AF84-48FE-B9CD-A56145E39741}" destId="{32CA7B3E-9F2F-4BCC-B9C8-1F076F97D5C0}" srcOrd="0" destOrd="0" presId="urn:microsoft.com/office/officeart/2005/8/layout/radial1"/>
    <dgm:cxn modelId="{9E7D92C7-397A-46BD-B9BC-553E406F37C5}" type="presParOf" srcId="{CC328BFD-B9DC-4A4C-93D3-D2379FC4ECFE}" destId="{C3D9A627-B36A-48AC-859A-935BF3F8F0EC}" srcOrd="12"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FB72214-CE56-4BD0-AFA9-0CA6707E9E63}" type="doc">
      <dgm:prSet loTypeId="urn:microsoft.com/office/officeart/2005/8/layout/process4" loCatId="process" qsTypeId="urn:microsoft.com/office/officeart/2005/8/quickstyle/simple2" qsCatId="simple" csTypeId="urn:microsoft.com/office/officeart/2005/8/colors/colorful2" csCatId="colorful" phldr="1"/>
      <dgm:spPr/>
      <dgm:t>
        <a:bodyPr/>
        <a:lstStyle/>
        <a:p>
          <a:endParaRPr lang="en-US"/>
        </a:p>
      </dgm:t>
    </dgm:pt>
    <dgm:pt modelId="{BA21C72D-CBE6-4474-ABCF-586E92EA7E12}">
      <dgm:prSet custT="1"/>
      <dgm:spPr/>
      <dgm:t>
        <a:bodyPr/>
        <a:lstStyle/>
        <a:p>
          <a:pPr>
            <a:spcAft>
              <a:spcPts val="0"/>
            </a:spcAft>
          </a:pPr>
          <a:r>
            <a:rPr lang="en-US" sz="2400" b="0" u="sng" dirty="0"/>
            <a:t>What</a:t>
          </a:r>
          <a:r>
            <a:rPr lang="en-US" sz="2400" b="0" dirty="0"/>
            <a:t> is Trauma? </a:t>
          </a:r>
        </a:p>
        <a:p>
          <a:pPr>
            <a:spcAft>
              <a:spcPts val="0"/>
            </a:spcAft>
          </a:pPr>
          <a:r>
            <a:rPr lang="en-US" sz="2400" b="0" dirty="0"/>
            <a:t>What is Trauma-Informed Care?</a:t>
          </a:r>
        </a:p>
      </dgm:t>
    </dgm:pt>
    <dgm:pt modelId="{81A059CF-9020-45E0-B0DF-0637882F40EE}" type="parTrans" cxnId="{DFFF5330-34EC-4A92-8596-A735C43C3BDF}">
      <dgm:prSet/>
      <dgm:spPr/>
      <dgm:t>
        <a:bodyPr/>
        <a:lstStyle/>
        <a:p>
          <a:endParaRPr lang="en-US"/>
        </a:p>
      </dgm:t>
    </dgm:pt>
    <dgm:pt modelId="{98C36147-F313-46F1-97CB-E336238501A7}" type="sibTrans" cxnId="{DFFF5330-34EC-4A92-8596-A735C43C3BDF}">
      <dgm:prSet/>
      <dgm:spPr/>
      <dgm:t>
        <a:bodyPr/>
        <a:lstStyle/>
        <a:p>
          <a:endParaRPr lang="en-US"/>
        </a:p>
      </dgm:t>
    </dgm:pt>
    <dgm:pt modelId="{E6310F1A-31D6-41B3-8B2A-2B53FCB92FB1}">
      <dgm:prSet custT="1"/>
      <dgm:spPr/>
      <dgm:t>
        <a:bodyPr/>
        <a:lstStyle/>
        <a:p>
          <a:r>
            <a:rPr lang="en-US" sz="2400" b="1" u="sng" dirty="0"/>
            <a:t>Why</a:t>
          </a:r>
          <a:r>
            <a:rPr lang="en-US" sz="2400" b="1" dirty="0"/>
            <a:t> </a:t>
          </a:r>
          <a:r>
            <a:rPr lang="en-US" sz="2400" b="0" dirty="0"/>
            <a:t>is Family Engagement in times of trauma Important?</a:t>
          </a:r>
        </a:p>
      </dgm:t>
    </dgm:pt>
    <dgm:pt modelId="{7F454FB6-3F17-450F-8879-B68C4DE41B80}" type="parTrans" cxnId="{03F7F245-3929-4C85-AEE9-BD0F27F826B6}">
      <dgm:prSet/>
      <dgm:spPr/>
      <dgm:t>
        <a:bodyPr/>
        <a:lstStyle/>
        <a:p>
          <a:endParaRPr lang="en-US"/>
        </a:p>
      </dgm:t>
    </dgm:pt>
    <dgm:pt modelId="{AE8FE5E8-6D2B-48A2-95A5-85DA73D55C7D}" type="sibTrans" cxnId="{03F7F245-3929-4C85-AEE9-BD0F27F826B6}">
      <dgm:prSet/>
      <dgm:spPr/>
      <dgm:t>
        <a:bodyPr/>
        <a:lstStyle/>
        <a:p>
          <a:endParaRPr lang="en-US"/>
        </a:p>
      </dgm:t>
    </dgm:pt>
    <dgm:pt modelId="{9AA67758-C09E-4828-B45B-6F2BD9A21F1A}">
      <dgm:prSet custT="1"/>
      <dgm:spPr/>
      <dgm:t>
        <a:bodyPr/>
        <a:lstStyle/>
        <a:p>
          <a:r>
            <a:rPr lang="en-US" sz="2400" b="0" u="sng" dirty="0"/>
            <a:t>How</a:t>
          </a:r>
          <a:r>
            <a:rPr lang="en-US" sz="2400" b="0" dirty="0"/>
            <a:t> can we support families when their children have experienced trauma? </a:t>
          </a:r>
        </a:p>
      </dgm:t>
    </dgm:pt>
    <dgm:pt modelId="{D86E0DEF-0FF3-4517-B415-6E4ABE9B3490}" type="parTrans" cxnId="{46F82F67-02E7-4EC8-B9FA-4B7C9B83EE71}">
      <dgm:prSet/>
      <dgm:spPr/>
      <dgm:t>
        <a:bodyPr/>
        <a:lstStyle/>
        <a:p>
          <a:endParaRPr lang="en-US"/>
        </a:p>
      </dgm:t>
    </dgm:pt>
    <dgm:pt modelId="{180B2BD5-88D7-4EF0-9C05-1E8DE873F431}" type="sibTrans" cxnId="{46F82F67-02E7-4EC8-B9FA-4B7C9B83EE71}">
      <dgm:prSet/>
      <dgm:spPr/>
      <dgm:t>
        <a:bodyPr/>
        <a:lstStyle/>
        <a:p>
          <a:endParaRPr lang="en-US"/>
        </a:p>
      </dgm:t>
    </dgm:pt>
    <dgm:pt modelId="{4E51E59F-495E-4B4D-8925-DFE5EB5B4239}">
      <dgm:prSet custT="1"/>
      <dgm:spPr/>
      <dgm:t>
        <a:bodyPr/>
        <a:lstStyle/>
        <a:p>
          <a:r>
            <a:rPr lang="en-US" sz="2400" b="1" u="sng" dirty="0"/>
            <a:t>What</a:t>
          </a:r>
          <a:r>
            <a:rPr lang="en-US" sz="2400" b="1" dirty="0"/>
            <a:t> </a:t>
          </a:r>
          <a:r>
            <a:rPr lang="en-US" sz="2400" b="0" dirty="0"/>
            <a:t>information can we share with families about trauma and how to support their child?</a:t>
          </a:r>
        </a:p>
      </dgm:t>
    </dgm:pt>
    <dgm:pt modelId="{591564D7-9094-422D-B368-5A92110F38A1}" type="parTrans" cxnId="{ACD224AA-7295-4F90-939C-03805DB41140}">
      <dgm:prSet/>
      <dgm:spPr/>
      <dgm:t>
        <a:bodyPr/>
        <a:lstStyle/>
        <a:p>
          <a:endParaRPr lang="en-US"/>
        </a:p>
      </dgm:t>
    </dgm:pt>
    <dgm:pt modelId="{68C8743A-020A-4E64-8546-B04B319CA292}" type="sibTrans" cxnId="{ACD224AA-7295-4F90-939C-03805DB41140}">
      <dgm:prSet/>
      <dgm:spPr/>
      <dgm:t>
        <a:bodyPr/>
        <a:lstStyle/>
        <a:p>
          <a:endParaRPr lang="en-US"/>
        </a:p>
      </dgm:t>
    </dgm:pt>
    <dgm:pt modelId="{A2AE0618-99CC-4688-A69A-31362813B74B}">
      <dgm:prSet/>
      <dgm:spPr/>
      <dgm:t>
        <a:bodyPr/>
        <a:lstStyle/>
        <a:p>
          <a:r>
            <a:rPr lang="en-US" b="0" dirty="0"/>
            <a:t>Resources for Families</a:t>
          </a:r>
        </a:p>
      </dgm:t>
    </dgm:pt>
    <dgm:pt modelId="{ED98BC9A-6985-49A2-9A89-3DE0C1083991}" type="parTrans" cxnId="{41B5EE8C-4D75-4219-A03E-0082CDD1EB15}">
      <dgm:prSet/>
      <dgm:spPr/>
      <dgm:t>
        <a:bodyPr/>
        <a:lstStyle/>
        <a:p>
          <a:endParaRPr lang="en-US"/>
        </a:p>
      </dgm:t>
    </dgm:pt>
    <dgm:pt modelId="{A03A7269-344E-4B6C-BB02-5DA11E04644D}" type="sibTrans" cxnId="{41B5EE8C-4D75-4219-A03E-0082CDD1EB15}">
      <dgm:prSet/>
      <dgm:spPr/>
      <dgm:t>
        <a:bodyPr/>
        <a:lstStyle/>
        <a:p>
          <a:endParaRPr lang="en-US"/>
        </a:p>
      </dgm:t>
    </dgm:pt>
    <dgm:pt modelId="{F9C0D319-2617-4B8D-828B-F72D18D6D46E}">
      <dgm:prSet/>
      <dgm:spPr/>
      <dgm:t>
        <a:bodyPr/>
        <a:lstStyle/>
        <a:p>
          <a:r>
            <a:rPr lang="en-US" b="0" dirty="0"/>
            <a:t>Questions</a:t>
          </a:r>
        </a:p>
      </dgm:t>
    </dgm:pt>
    <dgm:pt modelId="{B6B5B470-4A9D-4852-ABF1-93971B76D126}" type="parTrans" cxnId="{884895BB-2461-44AF-A728-F223F8CDB9AD}">
      <dgm:prSet/>
      <dgm:spPr/>
      <dgm:t>
        <a:bodyPr/>
        <a:lstStyle/>
        <a:p>
          <a:endParaRPr lang="en-US"/>
        </a:p>
      </dgm:t>
    </dgm:pt>
    <dgm:pt modelId="{2DB44917-5791-465E-AF97-F8204B32C19A}" type="sibTrans" cxnId="{884895BB-2461-44AF-A728-F223F8CDB9AD}">
      <dgm:prSet/>
      <dgm:spPr/>
      <dgm:t>
        <a:bodyPr/>
        <a:lstStyle/>
        <a:p>
          <a:endParaRPr lang="en-US"/>
        </a:p>
      </dgm:t>
    </dgm:pt>
    <dgm:pt modelId="{BDF949D4-B753-4A8C-9B07-ECCEEBBC575E}" type="pres">
      <dgm:prSet presAssocID="{1FB72214-CE56-4BD0-AFA9-0CA6707E9E63}" presName="Name0" presStyleCnt="0">
        <dgm:presLayoutVars>
          <dgm:dir/>
          <dgm:animLvl val="lvl"/>
          <dgm:resizeHandles val="exact"/>
        </dgm:presLayoutVars>
      </dgm:prSet>
      <dgm:spPr/>
      <dgm:t>
        <a:bodyPr/>
        <a:lstStyle/>
        <a:p>
          <a:endParaRPr lang="en-US"/>
        </a:p>
      </dgm:t>
    </dgm:pt>
    <dgm:pt modelId="{D67CFAE1-5512-42E7-8277-2C76E1DB1B41}" type="pres">
      <dgm:prSet presAssocID="{F9C0D319-2617-4B8D-828B-F72D18D6D46E}" presName="boxAndChildren" presStyleCnt="0"/>
      <dgm:spPr/>
    </dgm:pt>
    <dgm:pt modelId="{994ED59E-ECA0-4E24-A5B6-53EA60E0C391}" type="pres">
      <dgm:prSet presAssocID="{F9C0D319-2617-4B8D-828B-F72D18D6D46E}" presName="parentTextBox" presStyleLbl="node1" presStyleIdx="0" presStyleCnt="6" custScaleY="2000000"/>
      <dgm:spPr/>
      <dgm:t>
        <a:bodyPr/>
        <a:lstStyle/>
        <a:p>
          <a:endParaRPr lang="en-US"/>
        </a:p>
      </dgm:t>
    </dgm:pt>
    <dgm:pt modelId="{879DDB81-923C-4DA3-AC1C-32C69CE40AFE}" type="pres">
      <dgm:prSet presAssocID="{A03A7269-344E-4B6C-BB02-5DA11E04644D}" presName="sp" presStyleCnt="0"/>
      <dgm:spPr/>
    </dgm:pt>
    <dgm:pt modelId="{835A2889-2211-4E4E-A57F-03927CB3987A}" type="pres">
      <dgm:prSet presAssocID="{A2AE0618-99CC-4688-A69A-31362813B74B}" presName="arrowAndChildren" presStyleCnt="0"/>
      <dgm:spPr/>
    </dgm:pt>
    <dgm:pt modelId="{C4518379-3211-4FE7-A5F6-9E87E1C9929E}" type="pres">
      <dgm:prSet presAssocID="{A2AE0618-99CC-4688-A69A-31362813B74B}" presName="parentTextArrow" presStyleLbl="node1" presStyleIdx="1" presStyleCnt="6" custScaleY="2000000"/>
      <dgm:spPr/>
      <dgm:t>
        <a:bodyPr/>
        <a:lstStyle/>
        <a:p>
          <a:endParaRPr lang="en-US"/>
        </a:p>
      </dgm:t>
    </dgm:pt>
    <dgm:pt modelId="{24C3E0DC-5C4A-4C18-9BE7-B462F28CC7E7}" type="pres">
      <dgm:prSet presAssocID="{68C8743A-020A-4E64-8546-B04B319CA292}" presName="sp" presStyleCnt="0"/>
      <dgm:spPr/>
    </dgm:pt>
    <dgm:pt modelId="{B6E7040E-201B-4C7C-BF4A-25737B2E71D3}" type="pres">
      <dgm:prSet presAssocID="{4E51E59F-495E-4B4D-8925-DFE5EB5B4239}" presName="arrowAndChildren" presStyleCnt="0"/>
      <dgm:spPr/>
    </dgm:pt>
    <dgm:pt modelId="{ECD58614-E823-491C-B905-4DD7A58F142A}" type="pres">
      <dgm:prSet presAssocID="{4E51E59F-495E-4B4D-8925-DFE5EB5B4239}" presName="parentTextArrow" presStyleLbl="node1" presStyleIdx="2" presStyleCnt="6" custScaleY="2000000"/>
      <dgm:spPr/>
      <dgm:t>
        <a:bodyPr/>
        <a:lstStyle/>
        <a:p>
          <a:endParaRPr lang="en-US"/>
        </a:p>
      </dgm:t>
    </dgm:pt>
    <dgm:pt modelId="{A6004449-0C27-41C9-B28D-401651FEBBC7}" type="pres">
      <dgm:prSet presAssocID="{180B2BD5-88D7-4EF0-9C05-1E8DE873F431}" presName="sp" presStyleCnt="0"/>
      <dgm:spPr/>
    </dgm:pt>
    <dgm:pt modelId="{EACE5910-988A-444D-ACAF-3AA1CD76C475}" type="pres">
      <dgm:prSet presAssocID="{9AA67758-C09E-4828-B45B-6F2BD9A21F1A}" presName="arrowAndChildren" presStyleCnt="0"/>
      <dgm:spPr/>
    </dgm:pt>
    <dgm:pt modelId="{76E03C6B-6D5E-4536-94A5-9EBDAEAC67D6}" type="pres">
      <dgm:prSet presAssocID="{9AA67758-C09E-4828-B45B-6F2BD9A21F1A}" presName="parentTextArrow" presStyleLbl="node1" presStyleIdx="3" presStyleCnt="6" custScaleY="2000000"/>
      <dgm:spPr/>
      <dgm:t>
        <a:bodyPr/>
        <a:lstStyle/>
        <a:p>
          <a:endParaRPr lang="en-US"/>
        </a:p>
      </dgm:t>
    </dgm:pt>
    <dgm:pt modelId="{57A92BAF-283B-4E51-93AB-541F0B95FA8F}" type="pres">
      <dgm:prSet presAssocID="{AE8FE5E8-6D2B-48A2-95A5-85DA73D55C7D}" presName="sp" presStyleCnt="0"/>
      <dgm:spPr/>
    </dgm:pt>
    <dgm:pt modelId="{A0ACDEB7-0BFC-4683-A829-5F65C09932CF}" type="pres">
      <dgm:prSet presAssocID="{E6310F1A-31D6-41B3-8B2A-2B53FCB92FB1}" presName="arrowAndChildren" presStyleCnt="0"/>
      <dgm:spPr/>
    </dgm:pt>
    <dgm:pt modelId="{FE6C0732-845B-4E44-B997-879C382A52F9}" type="pres">
      <dgm:prSet presAssocID="{E6310F1A-31D6-41B3-8B2A-2B53FCB92FB1}" presName="parentTextArrow" presStyleLbl="node1" presStyleIdx="4" presStyleCnt="6" custScaleY="2000000"/>
      <dgm:spPr/>
      <dgm:t>
        <a:bodyPr/>
        <a:lstStyle/>
        <a:p>
          <a:endParaRPr lang="en-US"/>
        </a:p>
      </dgm:t>
    </dgm:pt>
    <dgm:pt modelId="{DA1428E3-DB4F-4CFB-8E3F-F50A65ADF16A}" type="pres">
      <dgm:prSet presAssocID="{98C36147-F313-46F1-97CB-E336238501A7}" presName="sp" presStyleCnt="0"/>
      <dgm:spPr/>
    </dgm:pt>
    <dgm:pt modelId="{21CFB22B-EB55-4288-A2DA-719F9186EECF}" type="pres">
      <dgm:prSet presAssocID="{BA21C72D-CBE6-4474-ABCF-586E92EA7E12}" presName="arrowAndChildren" presStyleCnt="0"/>
      <dgm:spPr/>
    </dgm:pt>
    <dgm:pt modelId="{942EC974-EF2B-419F-80F3-BAE1817B8C4D}" type="pres">
      <dgm:prSet presAssocID="{BA21C72D-CBE6-4474-ABCF-586E92EA7E12}" presName="parentTextArrow" presStyleLbl="node1" presStyleIdx="5" presStyleCnt="6" custScaleY="2000000"/>
      <dgm:spPr/>
      <dgm:t>
        <a:bodyPr/>
        <a:lstStyle/>
        <a:p>
          <a:endParaRPr lang="en-US"/>
        </a:p>
      </dgm:t>
    </dgm:pt>
  </dgm:ptLst>
  <dgm:cxnLst>
    <dgm:cxn modelId="{37D1F16E-1C74-4B8A-B318-7E882BE4442E}" type="presOf" srcId="{BA21C72D-CBE6-4474-ABCF-586E92EA7E12}" destId="{942EC974-EF2B-419F-80F3-BAE1817B8C4D}" srcOrd="0" destOrd="0" presId="urn:microsoft.com/office/officeart/2005/8/layout/process4"/>
    <dgm:cxn modelId="{4A610A4B-47A8-4807-8D0C-980C37803DD8}" type="presOf" srcId="{E6310F1A-31D6-41B3-8B2A-2B53FCB92FB1}" destId="{FE6C0732-845B-4E44-B997-879C382A52F9}" srcOrd="0" destOrd="0" presId="urn:microsoft.com/office/officeart/2005/8/layout/process4"/>
    <dgm:cxn modelId="{46F82F67-02E7-4EC8-B9FA-4B7C9B83EE71}" srcId="{1FB72214-CE56-4BD0-AFA9-0CA6707E9E63}" destId="{9AA67758-C09E-4828-B45B-6F2BD9A21F1A}" srcOrd="2" destOrd="0" parTransId="{D86E0DEF-0FF3-4517-B415-6E4ABE9B3490}" sibTransId="{180B2BD5-88D7-4EF0-9C05-1E8DE873F431}"/>
    <dgm:cxn modelId="{ACD224AA-7295-4F90-939C-03805DB41140}" srcId="{1FB72214-CE56-4BD0-AFA9-0CA6707E9E63}" destId="{4E51E59F-495E-4B4D-8925-DFE5EB5B4239}" srcOrd="3" destOrd="0" parTransId="{591564D7-9094-422D-B368-5A92110F38A1}" sibTransId="{68C8743A-020A-4E64-8546-B04B319CA292}"/>
    <dgm:cxn modelId="{DFFF5330-34EC-4A92-8596-A735C43C3BDF}" srcId="{1FB72214-CE56-4BD0-AFA9-0CA6707E9E63}" destId="{BA21C72D-CBE6-4474-ABCF-586E92EA7E12}" srcOrd="0" destOrd="0" parTransId="{81A059CF-9020-45E0-B0DF-0637882F40EE}" sibTransId="{98C36147-F313-46F1-97CB-E336238501A7}"/>
    <dgm:cxn modelId="{03F7F245-3929-4C85-AEE9-BD0F27F826B6}" srcId="{1FB72214-CE56-4BD0-AFA9-0CA6707E9E63}" destId="{E6310F1A-31D6-41B3-8B2A-2B53FCB92FB1}" srcOrd="1" destOrd="0" parTransId="{7F454FB6-3F17-450F-8879-B68C4DE41B80}" sibTransId="{AE8FE5E8-6D2B-48A2-95A5-85DA73D55C7D}"/>
    <dgm:cxn modelId="{1829AD43-1D9C-4465-BEFE-AB993B88C0FE}" type="presOf" srcId="{A2AE0618-99CC-4688-A69A-31362813B74B}" destId="{C4518379-3211-4FE7-A5F6-9E87E1C9929E}" srcOrd="0" destOrd="0" presId="urn:microsoft.com/office/officeart/2005/8/layout/process4"/>
    <dgm:cxn modelId="{8A3D79D1-4676-4346-9C79-A0C939CF4279}" type="presOf" srcId="{4E51E59F-495E-4B4D-8925-DFE5EB5B4239}" destId="{ECD58614-E823-491C-B905-4DD7A58F142A}" srcOrd="0" destOrd="0" presId="urn:microsoft.com/office/officeart/2005/8/layout/process4"/>
    <dgm:cxn modelId="{E3564717-343E-40E2-BB53-CA5DEB101331}" type="presOf" srcId="{1FB72214-CE56-4BD0-AFA9-0CA6707E9E63}" destId="{BDF949D4-B753-4A8C-9B07-ECCEEBBC575E}" srcOrd="0" destOrd="0" presId="urn:microsoft.com/office/officeart/2005/8/layout/process4"/>
    <dgm:cxn modelId="{884895BB-2461-44AF-A728-F223F8CDB9AD}" srcId="{1FB72214-CE56-4BD0-AFA9-0CA6707E9E63}" destId="{F9C0D319-2617-4B8D-828B-F72D18D6D46E}" srcOrd="5" destOrd="0" parTransId="{B6B5B470-4A9D-4852-ABF1-93971B76D126}" sibTransId="{2DB44917-5791-465E-AF97-F8204B32C19A}"/>
    <dgm:cxn modelId="{2E16FAAF-5030-4DD2-AAD2-0E73C24C00F4}" type="presOf" srcId="{F9C0D319-2617-4B8D-828B-F72D18D6D46E}" destId="{994ED59E-ECA0-4E24-A5B6-53EA60E0C391}" srcOrd="0" destOrd="0" presId="urn:microsoft.com/office/officeart/2005/8/layout/process4"/>
    <dgm:cxn modelId="{41B5EE8C-4D75-4219-A03E-0082CDD1EB15}" srcId="{1FB72214-CE56-4BD0-AFA9-0CA6707E9E63}" destId="{A2AE0618-99CC-4688-A69A-31362813B74B}" srcOrd="4" destOrd="0" parTransId="{ED98BC9A-6985-49A2-9A89-3DE0C1083991}" sibTransId="{A03A7269-344E-4B6C-BB02-5DA11E04644D}"/>
    <dgm:cxn modelId="{F8D20356-9117-4600-A028-446DA5382C66}" type="presOf" srcId="{9AA67758-C09E-4828-B45B-6F2BD9A21F1A}" destId="{76E03C6B-6D5E-4536-94A5-9EBDAEAC67D6}" srcOrd="0" destOrd="0" presId="urn:microsoft.com/office/officeart/2005/8/layout/process4"/>
    <dgm:cxn modelId="{BC50DC3A-AF0F-4046-BAD7-666C8A8F2E01}" type="presParOf" srcId="{BDF949D4-B753-4A8C-9B07-ECCEEBBC575E}" destId="{D67CFAE1-5512-42E7-8277-2C76E1DB1B41}" srcOrd="0" destOrd="0" presId="urn:microsoft.com/office/officeart/2005/8/layout/process4"/>
    <dgm:cxn modelId="{B001519B-FD54-47E1-9D07-A90147923AD9}" type="presParOf" srcId="{D67CFAE1-5512-42E7-8277-2C76E1DB1B41}" destId="{994ED59E-ECA0-4E24-A5B6-53EA60E0C391}" srcOrd="0" destOrd="0" presId="urn:microsoft.com/office/officeart/2005/8/layout/process4"/>
    <dgm:cxn modelId="{A634AB97-8F29-4B7A-8890-719A2FB3F87C}" type="presParOf" srcId="{BDF949D4-B753-4A8C-9B07-ECCEEBBC575E}" destId="{879DDB81-923C-4DA3-AC1C-32C69CE40AFE}" srcOrd="1" destOrd="0" presId="urn:microsoft.com/office/officeart/2005/8/layout/process4"/>
    <dgm:cxn modelId="{459C964B-419D-4437-8069-FF802E1F4913}" type="presParOf" srcId="{BDF949D4-B753-4A8C-9B07-ECCEEBBC575E}" destId="{835A2889-2211-4E4E-A57F-03927CB3987A}" srcOrd="2" destOrd="0" presId="urn:microsoft.com/office/officeart/2005/8/layout/process4"/>
    <dgm:cxn modelId="{F65BC67A-4A30-4C53-A47F-44AA5829C2DC}" type="presParOf" srcId="{835A2889-2211-4E4E-A57F-03927CB3987A}" destId="{C4518379-3211-4FE7-A5F6-9E87E1C9929E}" srcOrd="0" destOrd="0" presId="urn:microsoft.com/office/officeart/2005/8/layout/process4"/>
    <dgm:cxn modelId="{821189BE-85A5-4323-B96E-42923C5D1605}" type="presParOf" srcId="{BDF949D4-B753-4A8C-9B07-ECCEEBBC575E}" destId="{24C3E0DC-5C4A-4C18-9BE7-B462F28CC7E7}" srcOrd="3" destOrd="0" presId="urn:microsoft.com/office/officeart/2005/8/layout/process4"/>
    <dgm:cxn modelId="{718D186A-7E0B-4CCC-B8AB-7FA194EC408A}" type="presParOf" srcId="{BDF949D4-B753-4A8C-9B07-ECCEEBBC575E}" destId="{B6E7040E-201B-4C7C-BF4A-25737B2E71D3}" srcOrd="4" destOrd="0" presId="urn:microsoft.com/office/officeart/2005/8/layout/process4"/>
    <dgm:cxn modelId="{C0105ECC-E836-43A5-8B4A-A6E94F4B78A8}" type="presParOf" srcId="{B6E7040E-201B-4C7C-BF4A-25737B2E71D3}" destId="{ECD58614-E823-491C-B905-4DD7A58F142A}" srcOrd="0" destOrd="0" presId="urn:microsoft.com/office/officeart/2005/8/layout/process4"/>
    <dgm:cxn modelId="{77D80A24-B7BD-42AE-A890-38E14B215B72}" type="presParOf" srcId="{BDF949D4-B753-4A8C-9B07-ECCEEBBC575E}" destId="{A6004449-0C27-41C9-B28D-401651FEBBC7}" srcOrd="5" destOrd="0" presId="urn:microsoft.com/office/officeart/2005/8/layout/process4"/>
    <dgm:cxn modelId="{4974EE71-1E01-4CFE-AA72-C132052EACDE}" type="presParOf" srcId="{BDF949D4-B753-4A8C-9B07-ECCEEBBC575E}" destId="{EACE5910-988A-444D-ACAF-3AA1CD76C475}" srcOrd="6" destOrd="0" presId="urn:microsoft.com/office/officeart/2005/8/layout/process4"/>
    <dgm:cxn modelId="{6077012F-2D75-4AE3-8E70-5FD36DC326E5}" type="presParOf" srcId="{EACE5910-988A-444D-ACAF-3AA1CD76C475}" destId="{76E03C6B-6D5E-4536-94A5-9EBDAEAC67D6}" srcOrd="0" destOrd="0" presId="urn:microsoft.com/office/officeart/2005/8/layout/process4"/>
    <dgm:cxn modelId="{BE10D794-DA33-422E-8E7F-BAC102D85D0F}" type="presParOf" srcId="{BDF949D4-B753-4A8C-9B07-ECCEEBBC575E}" destId="{57A92BAF-283B-4E51-93AB-541F0B95FA8F}" srcOrd="7" destOrd="0" presId="urn:microsoft.com/office/officeart/2005/8/layout/process4"/>
    <dgm:cxn modelId="{C539922C-D62F-4C62-81FC-F108D2248DFB}" type="presParOf" srcId="{BDF949D4-B753-4A8C-9B07-ECCEEBBC575E}" destId="{A0ACDEB7-0BFC-4683-A829-5F65C09932CF}" srcOrd="8" destOrd="0" presId="urn:microsoft.com/office/officeart/2005/8/layout/process4"/>
    <dgm:cxn modelId="{B3048EB0-69AD-45B2-A3B6-C8C9118E1F93}" type="presParOf" srcId="{A0ACDEB7-0BFC-4683-A829-5F65C09932CF}" destId="{FE6C0732-845B-4E44-B997-879C382A52F9}" srcOrd="0" destOrd="0" presId="urn:microsoft.com/office/officeart/2005/8/layout/process4"/>
    <dgm:cxn modelId="{0F639083-696B-4489-9BCB-F85AB1951D23}" type="presParOf" srcId="{BDF949D4-B753-4A8C-9B07-ECCEEBBC575E}" destId="{DA1428E3-DB4F-4CFB-8E3F-F50A65ADF16A}" srcOrd="9" destOrd="0" presId="urn:microsoft.com/office/officeart/2005/8/layout/process4"/>
    <dgm:cxn modelId="{BE9AE301-0936-459A-92F0-F552603C5EFC}" type="presParOf" srcId="{BDF949D4-B753-4A8C-9B07-ECCEEBBC575E}" destId="{21CFB22B-EB55-4288-A2DA-719F9186EECF}" srcOrd="10" destOrd="0" presId="urn:microsoft.com/office/officeart/2005/8/layout/process4"/>
    <dgm:cxn modelId="{559A5213-3535-4FB5-B8FF-D5906A11C9C2}" type="presParOf" srcId="{21CFB22B-EB55-4288-A2DA-719F9186EECF}" destId="{942EC974-EF2B-419F-80F3-BAE1817B8C4D}"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4ED59E-ECA0-4E24-A5B6-53EA60E0C391}">
      <dsp:nvSpPr>
        <dsp:cNvPr id="0" name=""/>
        <dsp:cNvSpPr/>
      </dsp:nvSpPr>
      <dsp:spPr>
        <a:xfrm>
          <a:off x="0" y="5548145"/>
          <a:ext cx="6151562" cy="721567"/>
        </a:xfrm>
        <a:prstGeom prst="rect">
          <a:avLst/>
        </a:prstGeom>
        <a:solidFill>
          <a:schemeClr val="accent2">
            <a:hueOff val="0"/>
            <a:satOff val="0"/>
            <a:lumOff val="0"/>
            <a:alphaOff val="0"/>
          </a:schemeClr>
        </a:solidFill>
        <a:ln w="317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sz="2400" b="0" kern="1200" dirty="0"/>
            <a:t>Questions</a:t>
          </a:r>
        </a:p>
      </dsp:txBody>
      <dsp:txXfrm>
        <a:off x="0" y="5548145"/>
        <a:ext cx="6151562" cy="721567"/>
      </dsp:txXfrm>
    </dsp:sp>
    <dsp:sp modelId="{C4518379-3211-4FE7-A5F6-9E87E1C9929E}">
      <dsp:nvSpPr>
        <dsp:cNvPr id="0" name=""/>
        <dsp:cNvSpPr/>
      </dsp:nvSpPr>
      <dsp:spPr>
        <a:xfrm rot="10800000">
          <a:off x="0" y="4438915"/>
          <a:ext cx="6151562" cy="1109771"/>
        </a:xfrm>
        <a:prstGeom prst="upArrowCallout">
          <a:avLst/>
        </a:prstGeom>
        <a:solidFill>
          <a:schemeClr val="accent2">
            <a:hueOff val="-2070378"/>
            <a:satOff val="9172"/>
            <a:lumOff val="-3373"/>
            <a:alphaOff val="0"/>
          </a:schemeClr>
        </a:solidFill>
        <a:ln w="317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sz="2400" b="0" kern="1200" dirty="0"/>
            <a:t>Resources </a:t>
          </a:r>
          <a:r>
            <a:rPr lang="en-US" sz="2400" b="0" kern="1200"/>
            <a:t>for Families</a:t>
          </a:r>
          <a:endParaRPr lang="en-US" sz="2400" b="0" kern="1200" dirty="0"/>
        </a:p>
      </dsp:txBody>
      <dsp:txXfrm rot="10800000">
        <a:off x="0" y="4438915"/>
        <a:ext cx="6151562" cy="721096"/>
      </dsp:txXfrm>
    </dsp:sp>
    <dsp:sp modelId="{ECD58614-E823-491C-B905-4DD7A58F142A}">
      <dsp:nvSpPr>
        <dsp:cNvPr id="0" name=""/>
        <dsp:cNvSpPr/>
      </dsp:nvSpPr>
      <dsp:spPr>
        <a:xfrm rot="10800000">
          <a:off x="0" y="3329685"/>
          <a:ext cx="6151562" cy="1109771"/>
        </a:xfrm>
        <a:prstGeom prst="upArrowCallout">
          <a:avLst/>
        </a:prstGeom>
        <a:solidFill>
          <a:schemeClr val="accent2">
            <a:hueOff val="-4140755"/>
            <a:satOff val="18344"/>
            <a:lumOff val="-6746"/>
            <a:alphaOff val="0"/>
          </a:schemeClr>
        </a:solidFill>
        <a:ln w="317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sz="2400" b="1" u="sng" kern="1200" dirty="0"/>
            <a:t>What</a:t>
          </a:r>
          <a:r>
            <a:rPr lang="en-US" sz="2400" b="1" kern="1200" dirty="0"/>
            <a:t> </a:t>
          </a:r>
          <a:r>
            <a:rPr lang="en-US" sz="2400" b="0" kern="1200" dirty="0"/>
            <a:t>information can we share with families about trauma and how to support their child?</a:t>
          </a:r>
        </a:p>
      </dsp:txBody>
      <dsp:txXfrm rot="10800000">
        <a:off x="0" y="3329685"/>
        <a:ext cx="6151562" cy="721096"/>
      </dsp:txXfrm>
    </dsp:sp>
    <dsp:sp modelId="{76E03C6B-6D5E-4536-94A5-9EBDAEAC67D6}">
      <dsp:nvSpPr>
        <dsp:cNvPr id="0" name=""/>
        <dsp:cNvSpPr/>
      </dsp:nvSpPr>
      <dsp:spPr>
        <a:xfrm rot="10800000">
          <a:off x="0" y="2220454"/>
          <a:ext cx="6151562" cy="1109771"/>
        </a:xfrm>
        <a:prstGeom prst="upArrowCallout">
          <a:avLst/>
        </a:prstGeom>
        <a:solidFill>
          <a:schemeClr val="accent2">
            <a:hueOff val="-6211133"/>
            <a:satOff val="27515"/>
            <a:lumOff val="-10118"/>
            <a:alphaOff val="0"/>
          </a:schemeClr>
        </a:solidFill>
        <a:ln w="317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sz="2400" b="0" u="sng" kern="1200" dirty="0"/>
            <a:t>How</a:t>
          </a:r>
          <a:r>
            <a:rPr lang="en-US" sz="2400" b="0" kern="1200" dirty="0"/>
            <a:t> can we support families when their children have experienced trauma? </a:t>
          </a:r>
        </a:p>
      </dsp:txBody>
      <dsp:txXfrm rot="10800000">
        <a:off x="0" y="2220454"/>
        <a:ext cx="6151562" cy="721096"/>
      </dsp:txXfrm>
    </dsp:sp>
    <dsp:sp modelId="{FE6C0732-845B-4E44-B997-879C382A52F9}">
      <dsp:nvSpPr>
        <dsp:cNvPr id="0" name=""/>
        <dsp:cNvSpPr/>
      </dsp:nvSpPr>
      <dsp:spPr>
        <a:xfrm rot="10800000">
          <a:off x="0" y="1111224"/>
          <a:ext cx="6151562" cy="1109771"/>
        </a:xfrm>
        <a:prstGeom prst="upArrowCallout">
          <a:avLst/>
        </a:prstGeom>
        <a:solidFill>
          <a:schemeClr val="accent2">
            <a:hueOff val="-8281511"/>
            <a:satOff val="36687"/>
            <a:lumOff val="-13491"/>
            <a:alphaOff val="0"/>
          </a:schemeClr>
        </a:solidFill>
        <a:ln w="317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sz="2400" b="1" u="sng" kern="1200" dirty="0"/>
            <a:t>Why</a:t>
          </a:r>
          <a:r>
            <a:rPr lang="en-US" sz="2400" b="1" kern="1200" dirty="0"/>
            <a:t> </a:t>
          </a:r>
          <a:r>
            <a:rPr lang="en-US" sz="2400" b="0" kern="1200" dirty="0"/>
            <a:t>is Family Engagement in times of trauma Important?</a:t>
          </a:r>
        </a:p>
      </dsp:txBody>
      <dsp:txXfrm rot="10800000">
        <a:off x="0" y="1111224"/>
        <a:ext cx="6151562" cy="721096"/>
      </dsp:txXfrm>
    </dsp:sp>
    <dsp:sp modelId="{942EC974-EF2B-419F-80F3-BAE1817B8C4D}">
      <dsp:nvSpPr>
        <dsp:cNvPr id="0" name=""/>
        <dsp:cNvSpPr/>
      </dsp:nvSpPr>
      <dsp:spPr>
        <a:xfrm rot="10800000">
          <a:off x="0" y="1994"/>
          <a:ext cx="6151562" cy="1109771"/>
        </a:xfrm>
        <a:prstGeom prst="upArrowCallout">
          <a:avLst/>
        </a:prstGeom>
        <a:solidFill>
          <a:schemeClr val="accent2">
            <a:hueOff val="-10351888"/>
            <a:satOff val="45859"/>
            <a:lumOff val="-16864"/>
            <a:alphaOff val="0"/>
          </a:schemeClr>
        </a:solidFill>
        <a:ln w="317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ts val="0"/>
            </a:spcAft>
          </a:pPr>
          <a:r>
            <a:rPr lang="en-US" sz="2400" b="0" u="sng" kern="1200" dirty="0"/>
            <a:t>What</a:t>
          </a:r>
          <a:r>
            <a:rPr lang="en-US" sz="2400" b="0" kern="1200" dirty="0"/>
            <a:t> is Trauma? </a:t>
          </a:r>
        </a:p>
        <a:p>
          <a:pPr lvl="0" algn="ctr" defTabSz="1066800">
            <a:lnSpc>
              <a:spcPct val="90000"/>
            </a:lnSpc>
            <a:spcBef>
              <a:spcPct val="0"/>
            </a:spcBef>
            <a:spcAft>
              <a:spcPts val="0"/>
            </a:spcAft>
          </a:pPr>
          <a:r>
            <a:rPr lang="en-US" sz="2400" b="0" kern="1200" dirty="0"/>
            <a:t>What is Trauma-Informed Care?</a:t>
          </a:r>
        </a:p>
      </dsp:txBody>
      <dsp:txXfrm rot="10800000">
        <a:off x="0" y="1994"/>
        <a:ext cx="6151562" cy="72109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91E8FF-9CD1-4886-BE35-A67D6D55924D}">
      <dsp:nvSpPr>
        <dsp:cNvPr id="0" name=""/>
        <dsp:cNvSpPr/>
      </dsp:nvSpPr>
      <dsp:spPr>
        <a:xfrm>
          <a:off x="4754880" y="1263734"/>
          <a:ext cx="2596177" cy="2639342"/>
        </a:xfrm>
        <a:prstGeom prst="ellipse">
          <a:avLst/>
        </a:prstGeom>
        <a:solidFill>
          <a:schemeClr val="accent2"/>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r>
            <a:rPr lang="en-US" sz="3100" kern="1200" dirty="0"/>
            <a:t>Supportive Families</a:t>
          </a:r>
        </a:p>
      </dsp:txBody>
      <dsp:txXfrm>
        <a:off x="5135081" y="1650257"/>
        <a:ext cx="1835775" cy="1866296"/>
      </dsp:txXfrm>
    </dsp:sp>
    <dsp:sp modelId="{65A579D4-2E59-46A5-B5B0-D6C95A037438}">
      <dsp:nvSpPr>
        <dsp:cNvPr id="0" name=""/>
        <dsp:cNvSpPr/>
      </dsp:nvSpPr>
      <dsp:spPr>
        <a:xfrm rot="2122290">
          <a:off x="7084768" y="3430257"/>
          <a:ext cx="351974" cy="21146"/>
        </a:xfrm>
        <a:custGeom>
          <a:avLst/>
          <a:gdLst/>
          <a:ahLst/>
          <a:cxnLst/>
          <a:rect l="0" t="0" r="0" b="0"/>
          <a:pathLst>
            <a:path>
              <a:moveTo>
                <a:pt x="0" y="10573"/>
              </a:moveTo>
              <a:lnTo>
                <a:pt x="351974" y="10573"/>
              </a:lnTo>
            </a:path>
          </a:pathLst>
        </a:custGeom>
        <a:noFill/>
        <a:ln w="12700" cap="flat" cmpd="sng" algn="ctr">
          <a:solidFill>
            <a:schemeClr val="dk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7251955" y="3432031"/>
        <a:ext cx="17598" cy="17598"/>
      </dsp:txXfrm>
    </dsp:sp>
    <dsp:sp modelId="{750DAD61-46C8-422F-9D80-3F71CBC4FA48}">
      <dsp:nvSpPr>
        <dsp:cNvPr id="0" name=""/>
        <dsp:cNvSpPr/>
      </dsp:nvSpPr>
      <dsp:spPr>
        <a:xfrm>
          <a:off x="7235612" y="3124806"/>
          <a:ext cx="1894769" cy="1941476"/>
        </a:xfrm>
        <a:prstGeom prst="ellipse">
          <a:avLst/>
        </a:prstGeom>
        <a:gradFill rotWithShape="0">
          <a:gsLst>
            <a:gs pos="0">
              <a:schemeClr val="lt1">
                <a:hueOff val="0"/>
                <a:satOff val="0"/>
                <a:lumOff val="0"/>
                <a:alphaOff val="0"/>
                <a:tint val="97000"/>
                <a:satMod val="100000"/>
                <a:lumMod val="102000"/>
              </a:schemeClr>
            </a:gs>
            <a:gs pos="50000">
              <a:schemeClr val="lt1">
                <a:hueOff val="0"/>
                <a:satOff val="0"/>
                <a:lumOff val="0"/>
                <a:alphaOff val="0"/>
                <a:shade val="100000"/>
                <a:satMod val="103000"/>
                <a:lumMod val="100000"/>
              </a:schemeClr>
            </a:gs>
            <a:gs pos="100000">
              <a:schemeClr val="lt1">
                <a:hueOff val="0"/>
                <a:satOff val="0"/>
                <a:lumOff val="0"/>
                <a:alphaOff val="0"/>
                <a:shade val="93000"/>
                <a:satMod val="110000"/>
                <a:lumMod val="99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a:t>Be a Good Listener</a:t>
          </a:r>
        </a:p>
      </dsp:txBody>
      <dsp:txXfrm>
        <a:off x="7513094" y="3409129"/>
        <a:ext cx="1339805" cy="1372830"/>
      </dsp:txXfrm>
    </dsp:sp>
    <dsp:sp modelId="{E59B4ABC-9614-412D-8787-BDA2BCB95ECF}">
      <dsp:nvSpPr>
        <dsp:cNvPr id="0" name=""/>
        <dsp:cNvSpPr/>
      </dsp:nvSpPr>
      <dsp:spPr>
        <a:xfrm rot="19516608">
          <a:off x="7098208" y="1742063"/>
          <a:ext cx="307012" cy="21146"/>
        </a:xfrm>
        <a:custGeom>
          <a:avLst/>
          <a:gdLst/>
          <a:ahLst/>
          <a:cxnLst/>
          <a:rect l="0" t="0" r="0" b="0"/>
          <a:pathLst>
            <a:path>
              <a:moveTo>
                <a:pt x="0" y="10573"/>
              </a:moveTo>
              <a:lnTo>
                <a:pt x="307012" y="10573"/>
              </a:lnTo>
            </a:path>
          </a:pathLst>
        </a:custGeom>
        <a:noFill/>
        <a:ln w="12700" cap="flat" cmpd="sng" algn="ctr">
          <a:solidFill>
            <a:schemeClr val="dk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7244039" y="1744961"/>
        <a:ext cx="15350" cy="15350"/>
      </dsp:txXfrm>
    </dsp:sp>
    <dsp:sp modelId="{03AE2B22-9802-4C14-8C5B-CBCAB9740EF2}">
      <dsp:nvSpPr>
        <dsp:cNvPr id="0" name=""/>
        <dsp:cNvSpPr/>
      </dsp:nvSpPr>
      <dsp:spPr>
        <a:xfrm>
          <a:off x="7215242" y="150607"/>
          <a:ext cx="1894769" cy="1941476"/>
        </a:xfrm>
        <a:prstGeom prst="ellipse">
          <a:avLst/>
        </a:prstGeom>
        <a:gradFill rotWithShape="0">
          <a:gsLst>
            <a:gs pos="0">
              <a:schemeClr val="lt1">
                <a:hueOff val="0"/>
                <a:satOff val="0"/>
                <a:lumOff val="0"/>
                <a:alphaOff val="0"/>
                <a:tint val="97000"/>
                <a:satMod val="100000"/>
                <a:lumMod val="102000"/>
              </a:schemeClr>
            </a:gs>
            <a:gs pos="50000">
              <a:schemeClr val="lt1">
                <a:hueOff val="0"/>
                <a:satOff val="0"/>
                <a:lumOff val="0"/>
                <a:alphaOff val="0"/>
                <a:shade val="100000"/>
                <a:satMod val="103000"/>
                <a:lumMod val="100000"/>
              </a:schemeClr>
            </a:gs>
            <a:gs pos="100000">
              <a:schemeClr val="lt1">
                <a:hueOff val="0"/>
                <a:satOff val="0"/>
                <a:lumOff val="0"/>
                <a:alphaOff val="0"/>
                <a:shade val="93000"/>
                <a:satMod val="110000"/>
                <a:lumMod val="99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a:t>Encourage Questions</a:t>
          </a:r>
        </a:p>
      </dsp:txBody>
      <dsp:txXfrm>
        <a:off x="7492724" y="434930"/>
        <a:ext cx="1339805" cy="1372830"/>
      </dsp:txXfrm>
    </dsp:sp>
    <dsp:sp modelId="{FEA4358B-E096-43D1-A19F-3ABCB80E65D6}">
      <dsp:nvSpPr>
        <dsp:cNvPr id="0" name=""/>
        <dsp:cNvSpPr/>
      </dsp:nvSpPr>
      <dsp:spPr>
        <a:xfrm rot="11016">
          <a:off x="7351048" y="2579256"/>
          <a:ext cx="1413300" cy="21146"/>
        </a:xfrm>
        <a:custGeom>
          <a:avLst/>
          <a:gdLst/>
          <a:ahLst/>
          <a:cxnLst/>
          <a:rect l="0" t="0" r="0" b="0"/>
          <a:pathLst>
            <a:path>
              <a:moveTo>
                <a:pt x="0" y="10573"/>
              </a:moveTo>
              <a:lnTo>
                <a:pt x="1413300" y="10573"/>
              </a:lnTo>
            </a:path>
          </a:pathLst>
        </a:custGeom>
        <a:noFill/>
        <a:ln w="12700" cap="flat" cmpd="sng" algn="ctr">
          <a:solidFill>
            <a:schemeClr val="dk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8022366" y="2554497"/>
        <a:ext cx="70665" cy="70665"/>
      </dsp:txXfrm>
    </dsp:sp>
    <dsp:sp modelId="{0FAF8A9D-2944-43F7-B0A0-1C88243325AE}">
      <dsp:nvSpPr>
        <dsp:cNvPr id="0" name=""/>
        <dsp:cNvSpPr/>
      </dsp:nvSpPr>
      <dsp:spPr>
        <a:xfrm>
          <a:off x="8764341" y="1624392"/>
          <a:ext cx="1894769" cy="1941476"/>
        </a:xfrm>
        <a:prstGeom prst="ellipse">
          <a:avLst/>
        </a:prstGeom>
        <a:gradFill rotWithShape="0">
          <a:gsLst>
            <a:gs pos="0">
              <a:schemeClr val="lt1">
                <a:hueOff val="0"/>
                <a:satOff val="0"/>
                <a:lumOff val="0"/>
                <a:alphaOff val="0"/>
                <a:tint val="97000"/>
                <a:satMod val="100000"/>
                <a:lumMod val="102000"/>
              </a:schemeClr>
            </a:gs>
            <a:gs pos="50000">
              <a:schemeClr val="lt1">
                <a:hueOff val="0"/>
                <a:satOff val="0"/>
                <a:lumOff val="0"/>
                <a:alphaOff val="0"/>
                <a:shade val="100000"/>
                <a:satMod val="103000"/>
                <a:lumMod val="100000"/>
              </a:schemeClr>
            </a:gs>
            <a:gs pos="100000">
              <a:schemeClr val="lt1">
                <a:hueOff val="0"/>
                <a:satOff val="0"/>
                <a:lumOff val="0"/>
                <a:alphaOff val="0"/>
                <a:shade val="93000"/>
                <a:satMod val="110000"/>
                <a:lumMod val="99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a:t>Alleviate Blame</a:t>
          </a:r>
        </a:p>
      </dsp:txBody>
      <dsp:txXfrm>
        <a:off x="9041823" y="1908715"/>
        <a:ext cx="1339805" cy="1372830"/>
      </dsp:txXfrm>
    </dsp:sp>
    <dsp:sp modelId="{BDEBDC0B-2043-4357-AE5E-E00DEDC49FD4}">
      <dsp:nvSpPr>
        <dsp:cNvPr id="0" name=""/>
        <dsp:cNvSpPr/>
      </dsp:nvSpPr>
      <dsp:spPr>
        <a:xfrm rot="12954060">
          <a:off x="4709775" y="1714784"/>
          <a:ext cx="315781" cy="21146"/>
        </a:xfrm>
        <a:custGeom>
          <a:avLst/>
          <a:gdLst/>
          <a:ahLst/>
          <a:cxnLst/>
          <a:rect l="0" t="0" r="0" b="0"/>
          <a:pathLst>
            <a:path>
              <a:moveTo>
                <a:pt x="0" y="10573"/>
              </a:moveTo>
              <a:lnTo>
                <a:pt x="315781" y="10573"/>
              </a:lnTo>
            </a:path>
          </a:pathLst>
        </a:custGeom>
        <a:noFill/>
        <a:ln w="12700" cap="flat" cmpd="sng" algn="ctr">
          <a:solidFill>
            <a:schemeClr val="dk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859771" y="1717463"/>
        <a:ext cx="15789" cy="15789"/>
      </dsp:txXfrm>
    </dsp:sp>
    <dsp:sp modelId="{39D2EA1C-6AEF-4C41-8E17-88B8BEFB1C5F}">
      <dsp:nvSpPr>
        <dsp:cNvPr id="0" name=""/>
        <dsp:cNvSpPr/>
      </dsp:nvSpPr>
      <dsp:spPr>
        <a:xfrm>
          <a:off x="3018623" y="101904"/>
          <a:ext cx="1894769" cy="1941476"/>
        </a:xfrm>
        <a:prstGeom prst="ellipse">
          <a:avLst/>
        </a:prstGeom>
        <a:gradFill rotWithShape="0">
          <a:gsLst>
            <a:gs pos="0">
              <a:schemeClr val="lt1">
                <a:hueOff val="0"/>
                <a:satOff val="0"/>
                <a:lumOff val="0"/>
                <a:alphaOff val="0"/>
                <a:tint val="97000"/>
                <a:satMod val="100000"/>
                <a:lumMod val="102000"/>
              </a:schemeClr>
            </a:gs>
            <a:gs pos="50000">
              <a:schemeClr val="lt1">
                <a:hueOff val="0"/>
                <a:satOff val="0"/>
                <a:lumOff val="0"/>
                <a:alphaOff val="0"/>
                <a:shade val="100000"/>
                <a:satMod val="103000"/>
                <a:lumMod val="100000"/>
              </a:schemeClr>
            </a:gs>
            <a:gs pos="100000">
              <a:schemeClr val="lt1">
                <a:hueOff val="0"/>
                <a:satOff val="0"/>
                <a:lumOff val="0"/>
                <a:alphaOff val="0"/>
                <a:shade val="93000"/>
                <a:satMod val="110000"/>
                <a:lumMod val="99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a:t>Model Self-Care</a:t>
          </a:r>
        </a:p>
      </dsp:txBody>
      <dsp:txXfrm>
        <a:off x="3296105" y="386227"/>
        <a:ext cx="1339805" cy="1372830"/>
      </dsp:txXfrm>
    </dsp:sp>
    <dsp:sp modelId="{B879A6BE-4949-4AE1-8E62-EE7D407647BA}">
      <dsp:nvSpPr>
        <dsp:cNvPr id="0" name=""/>
        <dsp:cNvSpPr/>
      </dsp:nvSpPr>
      <dsp:spPr>
        <a:xfrm rot="8734608">
          <a:off x="4597590" y="3427884"/>
          <a:ext cx="415380" cy="21146"/>
        </a:xfrm>
        <a:custGeom>
          <a:avLst/>
          <a:gdLst/>
          <a:ahLst/>
          <a:cxnLst/>
          <a:rect l="0" t="0" r="0" b="0"/>
          <a:pathLst>
            <a:path>
              <a:moveTo>
                <a:pt x="0" y="10573"/>
              </a:moveTo>
              <a:lnTo>
                <a:pt x="415380" y="10573"/>
              </a:lnTo>
            </a:path>
          </a:pathLst>
        </a:custGeom>
        <a:noFill/>
        <a:ln w="12700" cap="flat" cmpd="sng" algn="ctr">
          <a:solidFill>
            <a:schemeClr val="dk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794896" y="3428073"/>
        <a:ext cx="20769" cy="20769"/>
      </dsp:txXfrm>
    </dsp:sp>
    <dsp:sp modelId="{FB1CD7FB-4ECB-4882-A8CD-1C1A2CD961C0}">
      <dsp:nvSpPr>
        <dsp:cNvPr id="0" name=""/>
        <dsp:cNvSpPr/>
      </dsp:nvSpPr>
      <dsp:spPr>
        <a:xfrm>
          <a:off x="2899088" y="3124800"/>
          <a:ext cx="1894769" cy="1941476"/>
        </a:xfrm>
        <a:prstGeom prst="ellipse">
          <a:avLst/>
        </a:prstGeom>
        <a:gradFill rotWithShape="0">
          <a:gsLst>
            <a:gs pos="0">
              <a:schemeClr val="lt1">
                <a:hueOff val="0"/>
                <a:satOff val="0"/>
                <a:lumOff val="0"/>
                <a:alphaOff val="0"/>
                <a:tint val="97000"/>
                <a:satMod val="100000"/>
                <a:lumMod val="102000"/>
              </a:schemeClr>
            </a:gs>
            <a:gs pos="50000">
              <a:schemeClr val="lt1">
                <a:hueOff val="0"/>
                <a:satOff val="0"/>
                <a:lumOff val="0"/>
                <a:alphaOff val="0"/>
                <a:shade val="100000"/>
                <a:satMod val="103000"/>
                <a:lumMod val="100000"/>
              </a:schemeClr>
            </a:gs>
            <a:gs pos="100000">
              <a:schemeClr val="lt1">
                <a:hueOff val="0"/>
                <a:satOff val="0"/>
                <a:lumOff val="0"/>
                <a:alphaOff val="0"/>
                <a:shade val="93000"/>
                <a:satMod val="110000"/>
                <a:lumMod val="99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a:t>Set Routines</a:t>
          </a:r>
        </a:p>
      </dsp:txBody>
      <dsp:txXfrm>
        <a:off x="3176570" y="3409123"/>
        <a:ext cx="1339805" cy="1372830"/>
      </dsp:txXfrm>
    </dsp:sp>
    <dsp:sp modelId="{058FA5E9-AF84-48FE-B9CD-A56145E39741}">
      <dsp:nvSpPr>
        <dsp:cNvPr id="0" name=""/>
        <dsp:cNvSpPr/>
      </dsp:nvSpPr>
      <dsp:spPr>
        <a:xfrm rot="10818486">
          <a:off x="3352333" y="2562081"/>
          <a:ext cx="1402575" cy="21146"/>
        </a:xfrm>
        <a:custGeom>
          <a:avLst/>
          <a:gdLst/>
          <a:ahLst/>
          <a:cxnLst/>
          <a:rect l="0" t="0" r="0" b="0"/>
          <a:pathLst>
            <a:path>
              <a:moveTo>
                <a:pt x="0" y="10573"/>
              </a:moveTo>
              <a:lnTo>
                <a:pt x="1402575" y="10573"/>
              </a:lnTo>
            </a:path>
          </a:pathLst>
        </a:custGeom>
        <a:noFill/>
        <a:ln w="12700" cap="flat" cmpd="sng" algn="ctr">
          <a:solidFill>
            <a:schemeClr val="dk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018556" y="2537590"/>
        <a:ext cx="70128" cy="70128"/>
      </dsp:txXfrm>
    </dsp:sp>
    <dsp:sp modelId="{C3D9A627-B36A-48AC-859A-935BF3F8F0EC}">
      <dsp:nvSpPr>
        <dsp:cNvPr id="0" name=""/>
        <dsp:cNvSpPr/>
      </dsp:nvSpPr>
      <dsp:spPr>
        <a:xfrm>
          <a:off x="1457586" y="1593050"/>
          <a:ext cx="1894769" cy="1941476"/>
        </a:xfrm>
        <a:prstGeom prst="ellipse">
          <a:avLst/>
        </a:prstGeom>
        <a:gradFill rotWithShape="0">
          <a:gsLst>
            <a:gs pos="0">
              <a:schemeClr val="lt1">
                <a:hueOff val="0"/>
                <a:satOff val="0"/>
                <a:lumOff val="0"/>
                <a:alphaOff val="0"/>
                <a:tint val="97000"/>
                <a:satMod val="100000"/>
                <a:lumMod val="102000"/>
              </a:schemeClr>
            </a:gs>
            <a:gs pos="50000">
              <a:schemeClr val="lt1">
                <a:hueOff val="0"/>
                <a:satOff val="0"/>
                <a:lumOff val="0"/>
                <a:alphaOff val="0"/>
                <a:shade val="100000"/>
                <a:satMod val="103000"/>
                <a:lumMod val="100000"/>
              </a:schemeClr>
            </a:gs>
            <a:gs pos="100000">
              <a:schemeClr val="lt1">
                <a:hueOff val="0"/>
                <a:satOff val="0"/>
                <a:lumOff val="0"/>
                <a:alphaOff val="0"/>
                <a:shade val="93000"/>
                <a:satMod val="110000"/>
                <a:lumMod val="99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a:t>Encourage Healthy Habits</a:t>
          </a:r>
        </a:p>
      </dsp:txBody>
      <dsp:txXfrm>
        <a:off x="1735068" y="1877373"/>
        <a:ext cx="1339805" cy="137283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4ED59E-ECA0-4E24-A5B6-53EA60E0C391}">
      <dsp:nvSpPr>
        <dsp:cNvPr id="0" name=""/>
        <dsp:cNvSpPr/>
      </dsp:nvSpPr>
      <dsp:spPr>
        <a:xfrm>
          <a:off x="0" y="5548145"/>
          <a:ext cx="6151562" cy="721567"/>
        </a:xfrm>
        <a:prstGeom prst="rect">
          <a:avLst/>
        </a:prstGeom>
        <a:solidFill>
          <a:schemeClr val="accent2">
            <a:hueOff val="0"/>
            <a:satOff val="0"/>
            <a:lumOff val="0"/>
            <a:alphaOff val="0"/>
          </a:schemeClr>
        </a:solidFill>
        <a:ln w="317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sz="2400" b="0" kern="1200" dirty="0"/>
            <a:t>Questions</a:t>
          </a:r>
        </a:p>
      </dsp:txBody>
      <dsp:txXfrm>
        <a:off x="0" y="5548145"/>
        <a:ext cx="6151562" cy="721567"/>
      </dsp:txXfrm>
    </dsp:sp>
    <dsp:sp modelId="{C4518379-3211-4FE7-A5F6-9E87E1C9929E}">
      <dsp:nvSpPr>
        <dsp:cNvPr id="0" name=""/>
        <dsp:cNvSpPr/>
      </dsp:nvSpPr>
      <dsp:spPr>
        <a:xfrm rot="10800000">
          <a:off x="0" y="4438915"/>
          <a:ext cx="6151562" cy="1109771"/>
        </a:xfrm>
        <a:prstGeom prst="upArrowCallout">
          <a:avLst/>
        </a:prstGeom>
        <a:solidFill>
          <a:schemeClr val="accent2">
            <a:hueOff val="-2070378"/>
            <a:satOff val="9172"/>
            <a:lumOff val="-3373"/>
            <a:alphaOff val="0"/>
          </a:schemeClr>
        </a:solidFill>
        <a:ln w="317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sz="2400" b="0" kern="1200" dirty="0"/>
            <a:t>Resources for Families</a:t>
          </a:r>
        </a:p>
      </dsp:txBody>
      <dsp:txXfrm rot="10800000">
        <a:off x="0" y="4438915"/>
        <a:ext cx="6151562" cy="721096"/>
      </dsp:txXfrm>
    </dsp:sp>
    <dsp:sp modelId="{ECD58614-E823-491C-B905-4DD7A58F142A}">
      <dsp:nvSpPr>
        <dsp:cNvPr id="0" name=""/>
        <dsp:cNvSpPr/>
      </dsp:nvSpPr>
      <dsp:spPr>
        <a:xfrm rot="10800000">
          <a:off x="0" y="3329685"/>
          <a:ext cx="6151562" cy="1109771"/>
        </a:xfrm>
        <a:prstGeom prst="upArrowCallout">
          <a:avLst/>
        </a:prstGeom>
        <a:solidFill>
          <a:schemeClr val="accent2">
            <a:hueOff val="-4140755"/>
            <a:satOff val="18344"/>
            <a:lumOff val="-6746"/>
            <a:alphaOff val="0"/>
          </a:schemeClr>
        </a:solidFill>
        <a:ln w="317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sz="2400" b="1" u="sng" kern="1200" dirty="0"/>
            <a:t>What</a:t>
          </a:r>
          <a:r>
            <a:rPr lang="en-US" sz="2400" b="1" kern="1200" dirty="0"/>
            <a:t> </a:t>
          </a:r>
          <a:r>
            <a:rPr lang="en-US" sz="2400" b="0" kern="1200" dirty="0"/>
            <a:t>information can we share with families about trauma and how to support their child?</a:t>
          </a:r>
        </a:p>
      </dsp:txBody>
      <dsp:txXfrm rot="10800000">
        <a:off x="0" y="3329685"/>
        <a:ext cx="6151562" cy="721096"/>
      </dsp:txXfrm>
    </dsp:sp>
    <dsp:sp modelId="{76E03C6B-6D5E-4536-94A5-9EBDAEAC67D6}">
      <dsp:nvSpPr>
        <dsp:cNvPr id="0" name=""/>
        <dsp:cNvSpPr/>
      </dsp:nvSpPr>
      <dsp:spPr>
        <a:xfrm rot="10800000">
          <a:off x="0" y="2220454"/>
          <a:ext cx="6151562" cy="1109771"/>
        </a:xfrm>
        <a:prstGeom prst="upArrowCallout">
          <a:avLst/>
        </a:prstGeom>
        <a:solidFill>
          <a:schemeClr val="accent2">
            <a:hueOff val="-6211133"/>
            <a:satOff val="27515"/>
            <a:lumOff val="-10118"/>
            <a:alphaOff val="0"/>
          </a:schemeClr>
        </a:solidFill>
        <a:ln w="317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sz="2400" b="0" u="sng" kern="1200" dirty="0"/>
            <a:t>How</a:t>
          </a:r>
          <a:r>
            <a:rPr lang="en-US" sz="2400" b="0" kern="1200" dirty="0"/>
            <a:t> can we support families when their children have experienced trauma? </a:t>
          </a:r>
        </a:p>
      </dsp:txBody>
      <dsp:txXfrm rot="10800000">
        <a:off x="0" y="2220454"/>
        <a:ext cx="6151562" cy="721096"/>
      </dsp:txXfrm>
    </dsp:sp>
    <dsp:sp modelId="{FE6C0732-845B-4E44-B997-879C382A52F9}">
      <dsp:nvSpPr>
        <dsp:cNvPr id="0" name=""/>
        <dsp:cNvSpPr/>
      </dsp:nvSpPr>
      <dsp:spPr>
        <a:xfrm rot="10800000">
          <a:off x="0" y="1111224"/>
          <a:ext cx="6151562" cy="1109771"/>
        </a:xfrm>
        <a:prstGeom prst="upArrowCallout">
          <a:avLst/>
        </a:prstGeom>
        <a:solidFill>
          <a:schemeClr val="accent2">
            <a:hueOff val="-8281511"/>
            <a:satOff val="36687"/>
            <a:lumOff val="-13491"/>
            <a:alphaOff val="0"/>
          </a:schemeClr>
        </a:solidFill>
        <a:ln w="317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sz="2400" b="1" u="sng" kern="1200" dirty="0"/>
            <a:t>Why</a:t>
          </a:r>
          <a:r>
            <a:rPr lang="en-US" sz="2400" b="1" kern="1200" dirty="0"/>
            <a:t> </a:t>
          </a:r>
          <a:r>
            <a:rPr lang="en-US" sz="2400" b="0" kern="1200" dirty="0"/>
            <a:t>is Family Engagement in times of trauma Important?</a:t>
          </a:r>
        </a:p>
      </dsp:txBody>
      <dsp:txXfrm rot="10800000">
        <a:off x="0" y="1111224"/>
        <a:ext cx="6151562" cy="721096"/>
      </dsp:txXfrm>
    </dsp:sp>
    <dsp:sp modelId="{942EC974-EF2B-419F-80F3-BAE1817B8C4D}">
      <dsp:nvSpPr>
        <dsp:cNvPr id="0" name=""/>
        <dsp:cNvSpPr/>
      </dsp:nvSpPr>
      <dsp:spPr>
        <a:xfrm rot="10800000">
          <a:off x="0" y="1994"/>
          <a:ext cx="6151562" cy="1109771"/>
        </a:xfrm>
        <a:prstGeom prst="upArrowCallout">
          <a:avLst/>
        </a:prstGeom>
        <a:solidFill>
          <a:schemeClr val="accent2">
            <a:hueOff val="-10351888"/>
            <a:satOff val="45859"/>
            <a:lumOff val="-16864"/>
            <a:alphaOff val="0"/>
          </a:schemeClr>
        </a:solidFill>
        <a:ln w="317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ts val="0"/>
            </a:spcAft>
          </a:pPr>
          <a:r>
            <a:rPr lang="en-US" sz="2400" b="0" u="sng" kern="1200" dirty="0"/>
            <a:t>What</a:t>
          </a:r>
          <a:r>
            <a:rPr lang="en-US" sz="2400" b="0" kern="1200" dirty="0"/>
            <a:t> is Trauma? </a:t>
          </a:r>
        </a:p>
        <a:p>
          <a:pPr lvl="0" algn="ctr" defTabSz="1066800">
            <a:lnSpc>
              <a:spcPct val="90000"/>
            </a:lnSpc>
            <a:spcBef>
              <a:spcPct val="0"/>
            </a:spcBef>
            <a:spcAft>
              <a:spcPts val="0"/>
            </a:spcAft>
          </a:pPr>
          <a:r>
            <a:rPr lang="en-US" sz="2400" b="0" kern="1200" dirty="0"/>
            <a:t>What is Trauma-Informed Care?</a:t>
          </a:r>
        </a:p>
      </dsp:txBody>
      <dsp:txXfrm rot="10800000">
        <a:off x="0" y="1994"/>
        <a:ext cx="6151562" cy="721096"/>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6725"/>
          </a:xfrm>
          <a:prstGeom prst="rect">
            <a:avLst/>
          </a:prstGeom>
        </p:spPr>
        <p:txBody>
          <a:bodyPr vert="horz" lIns="91440" tIns="45720" rIns="91440" bIns="45720" rtlCol="0"/>
          <a:lstStyle>
            <a:lvl1pPr algn="r">
              <a:defRPr sz="1200"/>
            </a:lvl1pPr>
          </a:lstStyle>
          <a:p>
            <a:r>
              <a:rPr lang="en-US"/>
              <a:t>May 22, 2019</a:t>
            </a:r>
          </a:p>
        </p:txBody>
      </p:sp>
      <p:sp>
        <p:nvSpPr>
          <p:cNvPr id="4" name="Footer Placeholder 3"/>
          <p:cNvSpPr>
            <a:spLocks noGrp="1"/>
          </p:cNvSpPr>
          <p:nvPr>
            <p:ph type="ftr" sz="quarter" idx="2"/>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6725"/>
          </a:xfrm>
          <a:prstGeom prst="rect">
            <a:avLst/>
          </a:prstGeom>
        </p:spPr>
        <p:txBody>
          <a:bodyPr vert="horz" lIns="91440" tIns="45720" rIns="91440" bIns="45720" rtlCol="0" anchor="b"/>
          <a:lstStyle>
            <a:lvl1pPr algn="r">
              <a:defRPr sz="1200"/>
            </a:lvl1pPr>
          </a:lstStyle>
          <a:p>
            <a:fld id="{EFA4A295-DCF2-4B94-99A5-B0E78890A221}" type="slidenum">
              <a:rPr lang="en-US" smtClean="0"/>
              <a:t>‹#›</a:t>
            </a:fld>
            <a:endParaRPr lang="en-US"/>
          </a:p>
        </p:txBody>
      </p:sp>
    </p:spTree>
    <p:extLst>
      <p:ext uri="{BB962C8B-B14F-4D97-AF65-F5344CB8AC3E}">
        <p14:creationId xmlns:p14="http://schemas.microsoft.com/office/powerpoint/2010/main" val="1305232790"/>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r>
              <a:rPr lang="en-US"/>
              <a:t>May 22, 2019</a:t>
            </a:r>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8364A9E8-2956-402C-B86F-8BFD0A126482}" type="slidenum">
              <a:rPr lang="en-US" smtClean="0"/>
              <a:t>‹#›</a:t>
            </a:fld>
            <a:endParaRPr lang="en-US"/>
          </a:p>
        </p:txBody>
      </p:sp>
    </p:spTree>
    <p:extLst>
      <p:ext uri="{BB962C8B-B14F-4D97-AF65-F5344CB8AC3E}">
        <p14:creationId xmlns:p14="http://schemas.microsoft.com/office/powerpoint/2010/main" val="3537311249"/>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rems.ed.gov/docs/SAMHSA_HelpingYoungChildrenFamiliesCope.pdf"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cdc.gov/cpr/infographics/6_principles_trauma_info.htm" TargetMode="External"/><Relationship Id="rId2" Type="http://schemas.openxmlformats.org/officeDocument/2006/relationships/slide" Target="../slides/slide8.xml"/><Relationship Id="rId1" Type="http://schemas.openxmlformats.org/officeDocument/2006/relationships/notesMaster" Target="../notesMasters/notesMaster1.xml"/><Relationship Id="rId4" Type="http://schemas.openxmlformats.org/officeDocument/2006/relationships/hyperlink" Target="https://store.samhsa.gov/system/files/sma14-4884.pdf"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a:t>Presentation Guidance for Facilitators</a:t>
            </a:r>
          </a:p>
          <a:p>
            <a:pPr marL="174982" indent="-174982">
              <a:buFont typeface="Arial" panose="020B0604020202020204" pitchFamily="34" charset="0"/>
              <a:buChar char="•"/>
            </a:pPr>
            <a:r>
              <a:rPr lang="en-US" dirty="0"/>
              <a:t>Audience: This presentation was designed to be given to elementary school staff (leaders, teachers, other staff) seeking to have methods of support to offer families when their children experience trauma. It is a training that complements, but does not replace, a trauma-informed classrooms/school training.</a:t>
            </a:r>
          </a:p>
          <a:p>
            <a:pPr marL="174982" indent="-174982">
              <a:buFont typeface="Arial" panose="020B0604020202020204" pitchFamily="34" charset="0"/>
              <a:buChar char="•"/>
            </a:pPr>
            <a:r>
              <a:rPr lang="en-US" dirty="0"/>
              <a:t>This presentation was designed to be about 1 hour long.</a:t>
            </a:r>
          </a:p>
          <a:p>
            <a:pPr marL="174982" indent="-174982">
              <a:buFont typeface="Arial" panose="020B0604020202020204" pitchFamily="34" charset="0"/>
              <a:buChar char="•"/>
            </a:pPr>
            <a:r>
              <a:rPr lang="en-US" dirty="0"/>
              <a:t>Handouts should be given to attendees: </a:t>
            </a:r>
          </a:p>
          <a:p>
            <a:pPr marL="699927" lvl="1" indent="-233309">
              <a:buAutoNum type="arabicParenR"/>
            </a:pPr>
            <a:r>
              <a:rPr lang="en-US" dirty="0"/>
              <a:t>“Family Engagement within Trauma-Informed Schools” Handout</a:t>
            </a:r>
          </a:p>
          <a:p>
            <a:pPr marL="699927" lvl="1" indent="-233309" defTabSz="933237">
              <a:buFontTx/>
              <a:buAutoNum type="arabicParenR"/>
              <a:defRPr/>
            </a:pPr>
            <a:r>
              <a:rPr lang="en-US" dirty="0"/>
              <a:t>“Be Ready with Resources” Handout, </a:t>
            </a:r>
          </a:p>
          <a:p>
            <a:pPr marL="699927" lvl="1" indent="-233309">
              <a:buAutoNum type="arabicParenR"/>
            </a:pPr>
            <a:r>
              <a:rPr lang="en-US" dirty="0"/>
              <a:t>“Family Engagement within Trauma-Informed Schools: Self-assessment Activity” Worksheet</a:t>
            </a:r>
          </a:p>
          <a:p>
            <a:pPr marL="699927" lvl="1" indent="-233309">
              <a:buAutoNum type="arabicParenR"/>
            </a:pPr>
            <a:r>
              <a:rPr lang="en-US" dirty="0"/>
              <a:t>“NCTSN Self-Care for Educators” Handout</a:t>
            </a:r>
          </a:p>
          <a:p>
            <a:pPr marL="699927" lvl="1" indent="-233309">
              <a:buAutoNum type="arabicParenR"/>
            </a:pPr>
            <a:r>
              <a:rPr lang="en-US" dirty="0"/>
              <a:t>“Taking Care of Yourself” Checklist</a:t>
            </a:r>
          </a:p>
          <a:p>
            <a:endParaRPr lang="en-US" dirty="0"/>
          </a:p>
          <a:p>
            <a:pPr defTabSz="933237">
              <a:defRPr/>
            </a:pPr>
            <a:r>
              <a:rPr lang="en-US" b="1" u="sng" dirty="0"/>
              <a:t>Facilitator Notes for Slide 1:</a:t>
            </a:r>
          </a:p>
          <a:p>
            <a:pPr defTabSz="933237">
              <a:defRPr/>
            </a:pPr>
            <a:r>
              <a:rPr lang="en-US" dirty="0"/>
              <a:t>Welcome everyone, do introductions if needed. </a:t>
            </a:r>
          </a:p>
          <a:p>
            <a:pPr defTabSz="933237">
              <a:defRPr/>
            </a:pPr>
            <a:r>
              <a:rPr lang="en-US" dirty="0"/>
              <a:t>Let participants know that this is sensitive material to be covered. They can share as much or as little as they would like.</a:t>
            </a:r>
          </a:p>
          <a:p>
            <a:endParaRPr lang="en-US" dirty="0"/>
          </a:p>
        </p:txBody>
      </p:sp>
      <p:sp>
        <p:nvSpPr>
          <p:cNvPr id="4" name="Slide Number Placeholder 3"/>
          <p:cNvSpPr>
            <a:spLocks noGrp="1"/>
          </p:cNvSpPr>
          <p:nvPr>
            <p:ph type="sldNum" sz="quarter" idx="5"/>
          </p:nvPr>
        </p:nvSpPr>
        <p:spPr/>
        <p:txBody>
          <a:bodyPr/>
          <a:lstStyle/>
          <a:p>
            <a:fld id="{8364A9E8-2956-402C-B86F-8BFD0A126482}" type="slidenum">
              <a:rPr lang="en-US" smtClean="0"/>
              <a:t>1</a:t>
            </a:fld>
            <a:endParaRPr lang="en-US"/>
          </a:p>
        </p:txBody>
      </p:sp>
      <p:sp>
        <p:nvSpPr>
          <p:cNvPr id="5" name="Date Placeholder 4"/>
          <p:cNvSpPr>
            <a:spLocks noGrp="1"/>
          </p:cNvSpPr>
          <p:nvPr>
            <p:ph type="dt" idx="10"/>
          </p:nvPr>
        </p:nvSpPr>
        <p:spPr/>
        <p:txBody>
          <a:bodyPr/>
          <a:lstStyle/>
          <a:p>
            <a:r>
              <a:rPr lang="en-US"/>
              <a:t>May 22, 2019</a:t>
            </a:r>
          </a:p>
        </p:txBody>
      </p:sp>
    </p:spTree>
    <p:extLst>
      <p:ext uri="{BB962C8B-B14F-4D97-AF65-F5344CB8AC3E}">
        <p14:creationId xmlns:p14="http://schemas.microsoft.com/office/powerpoint/2010/main" val="21416328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Facilitator Notes:</a:t>
            </a:r>
          </a:p>
          <a:p>
            <a:r>
              <a:rPr lang="en-US" dirty="0"/>
              <a:t>Ask participants if they can name them all. If not, go back to the prior slides to get them all or refer to their handouts.</a:t>
            </a:r>
          </a:p>
        </p:txBody>
      </p:sp>
      <p:sp>
        <p:nvSpPr>
          <p:cNvPr id="4" name="Slide Number Placeholder 3"/>
          <p:cNvSpPr>
            <a:spLocks noGrp="1"/>
          </p:cNvSpPr>
          <p:nvPr>
            <p:ph type="sldNum" sz="quarter" idx="10"/>
          </p:nvPr>
        </p:nvSpPr>
        <p:spPr/>
        <p:txBody>
          <a:bodyPr/>
          <a:lstStyle/>
          <a:p>
            <a:fld id="{8364A9E8-2956-402C-B86F-8BFD0A126482}" type="slidenum">
              <a:rPr lang="en-US" smtClean="0"/>
              <a:t>10</a:t>
            </a:fld>
            <a:endParaRPr lang="en-US"/>
          </a:p>
        </p:txBody>
      </p:sp>
      <p:sp>
        <p:nvSpPr>
          <p:cNvPr id="5" name="Date Placeholder 4"/>
          <p:cNvSpPr>
            <a:spLocks noGrp="1"/>
          </p:cNvSpPr>
          <p:nvPr>
            <p:ph type="dt" idx="11"/>
          </p:nvPr>
        </p:nvSpPr>
        <p:spPr/>
        <p:txBody>
          <a:bodyPr/>
          <a:lstStyle/>
          <a:p>
            <a:r>
              <a:rPr lang="en-US"/>
              <a:t>May 22, 2019</a:t>
            </a:r>
          </a:p>
        </p:txBody>
      </p:sp>
    </p:spTree>
    <p:extLst>
      <p:ext uri="{BB962C8B-B14F-4D97-AF65-F5344CB8AC3E}">
        <p14:creationId xmlns:p14="http://schemas.microsoft.com/office/powerpoint/2010/main" val="12911155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Facilitator Notes:</a:t>
            </a:r>
          </a:p>
          <a:p>
            <a:r>
              <a:rPr lang="en-US" dirty="0"/>
              <a:t>Next, we are going to discuss why this is important, what information we need to equip ourselves with to work well with families, and what we can do as schools.</a:t>
            </a:r>
          </a:p>
        </p:txBody>
      </p:sp>
      <p:sp>
        <p:nvSpPr>
          <p:cNvPr id="4" name="Slide Number Placeholder 3"/>
          <p:cNvSpPr>
            <a:spLocks noGrp="1"/>
          </p:cNvSpPr>
          <p:nvPr>
            <p:ph type="sldNum" sz="quarter" idx="5"/>
          </p:nvPr>
        </p:nvSpPr>
        <p:spPr/>
        <p:txBody>
          <a:bodyPr/>
          <a:lstStyle/>
          <a:p>
            <a:fld id="{8364A9E8-2956-402C-B86F-8BFD0A126482}" type="slidenum">
              <a:rPr lang="en-US" smtClean="0"/>
              <a:t>11</a:t>
            </a:fld>
            <a:endParaRPr lang="en-US"/>
          </a:p>
        </p:txBody>
      </p:sp>
      <p:sp>
        <p:nvSpPr>
          <p:cNvPr id="5" name="Date Placeholder 4"/>
          <p:cNvSpPr>
            <a:spLocks noGrp="1"/>
          </p:cNvSpPr>
          <p:nvPr>
            <p:ph type="dt" idx="10"/>
          </p:nvPr>
        </p:nvSpPr>
        <p:spPr/>
        <p:txBody>
          <a:bodyPr/>
          <a:lstStyle/>
          <a:p>
            <a:r>
              <a:rPr lang="en-US"/>
              <a:t>May 22, 2019</a:t>
            </a:r>
          </a:p>
        </p:txBody>
      </p:sp>
    </p:spTree>
    <p:extLst>
      <p:ext uri="{BB962C8B-B14F-4D97-AF65-F5344CB8AC3E}">
        <p14:creationId xmlns:p14="http://schemas.microsoft.com/office/powerpoint/2010/main" val="32022044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Facilitator Notes:</a:t>
            </a:r>
          </a:p>
          <a:p>
            <a:r>
              <a:rPr lang="en-US" dirty="0"/>
              <a:t>This slide is about research on why you should build your skills and understanding about working with Families</a:t>
            </a:r>
          </a:p>
          <a:p>
            <a:r>
              <a:rPr lang="en-US" dirty="0"/>
              <a:t>Why do we as schools need to think about family engagement when a child has experienced trauma?</a:t>
            </a:r>
          </a:p>
          <a:p>
            <a:pPr defTabSz="933237">
              <a:defRPr/>
            </a:pPr>
            <a:r>
              <a:rPr lang="en-US" dirty="0"/>
              <a:t>Research on this subject has found that “Communicating with and including families significantly improves outcomes for students who have experienced trauma”</a:t>
            </a:r>
          </a:p>
          <a:p>
            <a:r>
              <a:rPr lang="en-US" dirty="0"/>
              <a:t>When we don’t plan how we will work with families after their child has experienced trauma, we might end up focusing solely on negatives, which can be unhelpful and retraumatizing.</a:t>
            </a:r>
          </a:p>
          <a:p>
            <a:endParaRPr lang="en-US" dirty="0"/>
          </a:p>
        </p:txBody>
      </p:sp>
      <p:sp>
        <p:nvSpPr>
          <p:cNvPr id="4" name="Slide Number Placeholder 3"/>
          <p:cNvSpPr>
            <a:spLocks noGrp="1"/>
          </p:cNvSpPr>
          <p:nvPr>
            <p:ph type="sldNum" sz="quarter" idx="5"/>
          </p:nvPr>
        </p:nvSpPr>
        <p:spPr/>
        <p:txBody>
          <a:bodyPr/>
          <a:lstStyle/>
          <a:p>
            <a:fld id="{8364A9E8-2956-402C-B86F-8BFD0A126482}" type="slidenum">
              <a:rPr lang="en-US" smtClean="0"/>
              <a:t>12</a:t>
            </a:fld>
            <a:endParaRPr lang="en-US"/>
          </a:p>
        </p:txBody>
      </p:sp>
      <p:sp>
        <p:nvSpPr>
          <p:cNvPr id="5" name="Date Placeholder 4"/>
          <p:cNvSpPr>
            <a:spLocks noGrp="1"/>
          </p:cNvSpPr>
          <p:nvPr>
            <p:ph type="dt" idx="10"/>
          </p:nvPr>
        </p:nvSpPr>
        <p:spPr/>
        <p:txBody>
          <a:bodyPr/>
          <a:lstStyle/>
          <a:p>
            <a:r>
              <a:rPr lang="en-US"/>
              <a:t>May 22, 2019</a:t>
            </a:r>
          </a:p>
        </p:txBody>
      </p:sp>
    </p:spTree>
    <p:extLst>
      <p:ext uri="{BB962C8B-B14F-4D97-AF65-F5344CB8AC3E}">
        <p14:creationId xmlns:p14="http://schemas.microsoft.com/office/powerpoint/2010/main" val="27994925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Facilitator Notes:</a:t>
            </a:r>
          </a:p>
          <a:p>
            <a:r>
              <a:rPr lang="en-US" dirty="0"/>
              <a:t>Remember the examples from before? Think about how a family is experiencing these traumas with their child.</a:t>
            </a:r>
          </a:p>
          <a:p>
            <a:r>
              <a:rPr lang="en-US" dirty="0"/>
              <a:t>IMPORTANT POINT HERE: As schools, we need to shift our thinking about a child’s behavior. </a:t>
            </a:r>
          </a:p>
          <a:p>
            <a:pPr marL="174982" indent="-174982">
              <a:buFont typeface="Arial" panose="020B0604020202020204" pitchFamily="34" charset="0"/>
              <a:buChar char="•"/>
            </a:pPr>
            <a:r>
              <a:rPr lang="en-US" dirty="0"/>
              <a:t>Instead of asking why the child is behaving inappropriately, we need to ask “What happened to this child? What can we do to support them?”</a:t>
            </a:r>
          </a:p>
          <a:p>
            <a:pPr marL="174982" indent="-174982">
              <a:buFont typeface="Arial" panose="020B0604020202020204" pitchFamily="34" charset="0"/>
              <a:buChar char="•"/>
            </a:pPr>
            <a:r>
              <a:rPr lang="en-US" dirty="0"/>
              <a:t>Instead of placing blame on a family, try starting from the assumption that all families care about their children. </a:t>
            </a:r>
          </a:p>
        </p:txBody>
      </p:sp>
      <p:sp>
        <p:nvSpPr>
          <p:cNvPr id="4" name="Slide Number Placeholder 3"/>
          <p:cNvSpPr>
            <a:spLocks noGrp="1"/>
          </p:cNvSpPr>
          <p:nvPr>
            <p:ph type="sldNum" sz="quarter" idx="5"/>
          </p:nvPr>
        </p:nvSpPr>
        <p:spPr/>
        <p:txBody>
          <a:bodyPr/>
          <a:lstStyle/>
          <a:p>
            <a:fld id="{8364A9E8-2956-402C-B86F-8BFD0A126482}" type="slidenum">
              <a:rPr lang="en-US" smtClean="0"/>
              <a:t>13</a:t>
            </a:fld>
            <a:endParaRPr lang="en-US"/>
          </a:p>
        </p:txBody>
      </p:sp>
      <p:sp>
        <p:nvSpPr>
          <p:cNvPr id="5" name="Date Placeholder 4"/>
          <p:cNvSpPr>
            <a:spLocks noGrp="1"/>
          </p:cNvSpPr>
          <p:nvPr>
            <p:ph type="dt" idx="10"/>
          </p:nvPr>
        </p:nvSpPr>
        <p:spPr/>
        <p:txBody>
          <a:bodyPr/>
          <a:lstStyle/>
          <a:p>
            <a:r>
              <a:rPr lang="en-US"/>
              <a:t>May 22, 2019</a:t>
            </a:r>
          </a:p>
        </p:txBody>
      </p:sp>
    </p:spTree>
    <p:extLst>
      <p:ext uri="{BB962C8B-B14F-4D97-AF65-F5344CB8AC3E}">
        <p14:creationId xmlns:p14="http://schemas.microsoft.com/office/powerpoint/2010/main" val="35597107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Facilitator Notes:</a:t>
            </a:r>
          </a:p>
          <a:p>
            <a:r>
              <a:rPr lang="en-US" dirty="0"/>
              <a:t>How can we as school staff help families that are experiencing traumatic events in their life?</a:t>
            </a:r>
          </a:p>
          <a:p>
            <a:r>
              <a:rPr lang="en-US" dirty="0"/>
              <a:t>Here are five ways that school staff can support families.</a:t>
            </a:r>
          </a:p>
          <a:p>
            <a:r>
              <a:rPr lang="en-US" dirty="0"/>
              <a:t>Remember that this is an event that is real event ,you do not want to minimize their feelings.</a:t>
            </a:r>
          </a:p>
          <a:p>
            <a:r>
              <a:rPr lang="en-US" dirty="0"/>
              <a:t>Above all you will want to remain calm.  </a:t>
            </a:r>
          </a:p>
          <a:p>
            <a:endParaRPr lang="en-US" dirty="0"/>
          </a:p>
          <a:p>
            <a:r>
              <a:rPr lang="en-US" dirty="0"/>
              <a:t>Next we are going to do an activity.</a:t>
            </a:r>
          </a:p>
        </p:txBody>
      </p:sp>
      <p:sp>
        <p:nvSpPr>
          <p:cNvPr id="4" name="Slide Number Placeholder 3"/>
          <p:cNvSpPr>
            <a:spLocks noGrp="1"/>
          </p:cNvSpPr>
          <p:nvPr>
            <p:ph type="sldNum" sz="quarter" idx="5"/>
          </p:nvPr>
        </p:nvSpPr>
        <p:spPr/>
        <p:txBody>
          <a:bodyPr/>
          <a:lstStyle/>
          <a:p>
            <a:fld id="{8364A9E8-2956-402C-B86F-8BFD0A126482}" type="slidenum">
              <a:rPr lang="en-US" smtClean="0"/>
              <a:t>14</a:t>
            </a:fld>
            <a:endParaRPr lang="en-US"/>
          </a:p>
        </p:txBody>
      </p:sp>
      <p:sp>
        <p:nvSpPr>
          <p:cNvPr id="5" name="Date Placeholder 4"/>
          <p:cNvSpPr>
            <a:spLocks noGrp="1"/>
          </p:cNvSpPr>
          <p:nvPr>
            <p:ph type="dt" idx="10"/>
          </p:nvPr>
        </p:nvSpPr>
        <p:spPr/>
        <p:txBody>
          <a:bodyPr/>
          <a:lstStyle/>
          <a:p>
            <a:r>
              <a:rPr lang="en-US"/>
              <a:t>May 22, 2019</a:t>
            </a:r>
          </a:p>
        </p:txBody>
      </p:sp>
    </p:spTree>
    <p:extLst>
      <p:ext uri="{BB962C8B-B14F-4D97-AF65-F5344CB8AC3E}">
        <p14:creationId xmlns:p14="http://schemas.microsoft.com/office/powerpoint/2010/main" val="14314542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Facilitator Notes:</a:t>
            </a:r>
          </a:p>
          <a:p>
            <a:r>
              <a:rPr lang="en-US" dirty="0"/>
              <a:t>Allow for up to 10 minutes for this activity</a:t>
            </a:r>
          </a:p>
          <a:p>
            <a:r>
              <a:rPr lang="en-US" dirty="0"/>
              <a:t>Make sure everyone gets a copy of the:</a:t>
            </a:r>
          </a:p>
          <a:p>
            <a:pPr marL="174982" indent="-174982">
              <a:buFont typeface="Arial" panose="020B0604020202020204" pitchFamily="34" charset="0"/>
              <a:buChar char="•"/>
            </a:pPr>
            <a:r>
              <a:rPr lang="en-US" dirty="0"/>
              <a:t>“Family Engagement within Trauma-Informed Schools: Self-assessment Activity” Worksheet</a:t>
            </a:r>
          </a:p>
          <a:p>
            <a:pPr marL="174982" indent="-174982">
              <a:buFont typeface="Arial" panose="020B0604020202020204" pitchFamily="34" charset="0"/>
              <a:buChar char="•"/>
            </a:pPr>
            <a:r>
              <a:rPr lang="en-US" dirty="0"/>
              <a:t>“Family Engagement within Trauma-Informed Schools” Handout</a:t>
            </a:r>
          </a:p>
          <a:p>
            <a:pPr marL="174982" indent="-174982">
              <a:buFont typeface="Arial" panose="020B0604020202020204" pitchFamily="34" charset="0"/>
              <a:buChar char="•"/>
            </a:pPr>
            <a:endParaRPr lang="en-US" dirty="0"/>
          </a:p>
          <a:p>
            <a:r>
              <a:rPr lang="en-US" dirty="0"/>
              <a:t>Follow directions on the screen. Adapt as needed for your presentation timeframe.</a:t>
            </a:r>
          </a:p>
          <a:p>
            <a:r>
              <a:rPr lang="en-US" dirty="0"/>
              <a:t>This activity could be completed individually or in groups/school teams.</a:t>
            </a:r>
          </a:p>
          <a:p>
            <a:endParaRPr lang="en-US" dirty="0"/>
          </a:p>
          <a:p>
            <a:r>
              <a:rPr lang="en-US" dirty="0"/>
              <a:t>Go to next slide to review their activity results as a large group.</a:t>
            </a:r>
          </a:p>
          <a:p>
            <a:endParaRPr lang="en-US" dirty="0"/>
          </a:p>
        </p:txBody>
      </p:sp>
      <p:sp>
        <p:nvSpPr>
          <p:cNvPr id="4" name="Slide Number Placeholder 3"/>
          <p:cNvSpPr>
            <a:spLocks noGrp="1"/>
          </p:cNvSpPr>
          <p:nvPr>
            <p:ph type="sldNum" sz="quarter" idx="5"/>
          </p:nvPr>
        </p:nvSpPr>
        <p:spPr/>
        <p:txBody>
          <a:bodyPr/>
          <a:lstStyle/>
          <a:p>
            <a:fld id="{8364A9E8-2956-402C-B86F-8BFD0A126482}" type="slidenum">
              <a:rPr lang="en-US" smtClean="0"/>
              <a:t>15</a:t>
            </a:fld>
            <a:endParaRPr lang="en-US"/>
          </a:p>
        </p:txBody>
      </p:sp>
      <p:sp>
        <p:nvSpPr>
          <p:cNvPr id="5" name="Date Placeholder 4"/>
          <p:cNvSpPr>
            <a:spLocks noGrp="1"/>
          </p:cNvSpPr>
          <p:nvPr>
            <p:ph type="dt" idx="10"/>
          </p:nvPr>
        </p:nvSpPr>
        <p:spPr/>
        <p:txBody>
          <a:bodyPr/>
          <a:lstStyle/>
          <a:p>
            <a:r>
              <a:rPr lang="en-US"/>
              <a:t>May 22, 2019</a:t>
            </a:r>
          </a:p>
        </p:txBody>
      </p:sp>
    </p:spTree>
    <p:extLst>
      <p:ext uri="{BB962C8B-B14F-4D97-AF65-F5344CB8AC3E}">
        <p14:creationId xmlns:p14="http://schemas.microsoft.com/office/powerpoint/2010/main" val="19602279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Facilitator Notes:</a:t>
            </a:r>
          </a:p>
          <a:p>
            <a:r>
              <a:rPr lang="en-US" baseline="0" dirty="0"/>
              <a:t>Have this slide up as you review the activity they completed.</a:t>
            </a:r>
          </a:p>
          <a:p>
            <a:pPr marL="174982" indent="-174982">
              <a:buFont typeface="Arial" panose="020B0604020202020204" pitchFamily="34" charset="0"/>
              <a:buChar char="•"/>
            </a:pPr>
            <a:r>
              <a:rPr lang="en-US" baseline="0" dirty="0"/>
              <a:t>What principles do you feel most successful in as an individual or school?</a:t>
            </a:r>
          </a:p>
          <a:p>
            <a:pPr marL="174982" indent="-174982">
              <a:buFont typeface="Arial" panose="020B0604020202020204" pitchFamily="34" charset="0"/>
              <a:buChar char="•"/>
            </a:pPr>
            <a:r>
              <a:rPr lang="en-US" baseline="0" dirty="0"/>
              <a:t>What principles are an area of growth for you or your school?</a:t>
            </a:r>
          </a:p>
        </p:txBody>
      </p:sp>
      <p:sp>
        <p:nvSpPr>
          <p:cNvPr id="4" name="Slide Number Placeholder 3"/>
          <p:cNvSpPr>
            <a:spLocks noGrp="1"/>
          </p:cNvSpPr>
          <p:nvPr>
            <p:ph type="sldNum" sz="quarter" idx="10"/>
          </p:nvPr>
        </p:nvSpPr>
        <p:spPr/>
        <p:txBody>
          <a:bodyPr/>
          <a:lstStyle/>
          <a:p>
            <a:fld id="{9B8F83D9-7EED-4FD2-97C4-ACB41A71DA95}" type="slidenum">
              <a:rPr lang="en-US" smtClean="0"/>
              <a:t>16</a:t>
            </a:fld>
            <a:endParaRPr lang="en-US"/>
          </a:p>
        </p:txBody>
      </p:sp>
      <p:sp>
        <p:nvSpPr>
          <p:cNvPr id="5" name="Date Placeholder 4"/>
          <p:cNvSpPr>
            <a:spLocks noGrp="1"/>
          </p:cNvSpPr>
          <p:nvPr>
            <p:ph type="dt" idx="11"/>
          </p:nvPr>
        </p:nvSpPr>
        <p:spPr/>
        <p:txBody>
          <a:bodyPr/>
          <a:lstStyle/>
          <a:p>
            <a:r>
              <a:rPr lang="en-US"/>
              <a:t>May 22, 2019</a:t>
            </a:r>
          </a:p>
        </p:txBody>
      </p:sp>
    </p:spTree>
    <p:extLst>
      <p:ext uri="{BB962C8B-B14F-4D97-AF65-F5344CB8AC3E}">
        <p14:creationId xmlns:p14="http://schemas.microsoft.com/office/powerpoint/2010/main" val="33902739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a:t>Facilitator Notes:</a:t>
            </a:r>
          </a:p>
          <a:p>
            <a:r>
              <a:rPr lang="en-US" sz="1100" dirty="0"/>
              <a:t>Say “At the beginning of the presentation, we talked about symptoms of trauma in elementary children, such as separation anxiety, or flinching.</a:t>
            </a:r>
          </a:p>
          <a:p>
            <a:r>
              <a:rPr lang="en-US" sz="1100" dirty="0"/>
              <a:t>Here are some </a:t>
            </a:r>
            <a:r>
              <a:rPr lang="en-US" sz="1100" u="sng" dirty="0"/>
              <a:t>strategies that you can share with families </a:t>
            </a:r>
            <a:r>
              <a:rPr lang="en-US" sz="1100" dirty="0"/>
              <a:t>to support their child who is experiencing these or other symptoms of trauma.”</a:t>
            </a:r>
          </a:p>
          <a:p>
            <a:endParaRPr lang="en-US" sz="1100" dirty="0"/>
          </a:p>
          <a:p>
            <a:r>
              <a:rPr lang="en-US" sz="1100" dirty="0"/>
              <a:t>Then, Share these descriptions of each strategy in the slide:</a:t>
            </a:r>
          </a:p>
          <a:p>
            <a:pPr marL="174982" indent="-174982" defTabSz="933237">
              <a:buFont typeface="Arial" panose="020B0604020202020204" pitchFamily="34" charset="0"/>
              <a:buChar char="•"/>
              <a:defRPr/>
            </a:pPr>
            <a:r>
              <a:rPr lang="en-US" sz="1100" dirty="0"/>
              <a:t>“Families can model self-care – children look to the adults in their lives to set an example.  Take care of yourself to show them how to take care of themselves.</a:t>
            </a:r>
          </a:p>
          <a:p>
            <a:pPr marL="174982" indent="-174982">
              <a:buFont typeface="Arial" panose="020B0604020202020204" pitchFamily="34" charset="0"/>
              <a:buChar char="•"/>
            </a:pPr>
            <a:r>
              <a:rPr lang="en-US" sz="1100" dirty="0"/>
              <a:t>Families can encourage healthy habits -provide healthy meals and opportunities for healthy sleep and exercise.  Being physically healthy can help a child get through a psychological challenge. </a:t>
            </a:r>
          </a:p>
          <a:p>
            <a:pPr marL="174982" indent="-174982" defTabSz="933237">
              <a:buFont typeface="Arial" panose="020B0604020202020204" pitchFamily="34" charset="0"/>
              <a:buChar char="•"/>
              <a:defRPr/>
            </a:pPr>
            <a:r>
              <a:rPr lang="en-US" sz="1100" dirty="0"/>
              <a:t>Families can set Routines – trauma can make everything seem uncertain.  Maintaining a routine can help your child know what to expect next.</a:t>
            </a:r>
          </a:p>
          <a:p>
            <a:pPr marL="174982" indent="-174982">
              <a:buFont typeface="Arial" panose="020B0604020202020204" pitchFamily="34" charset="0"/>
              <a:buChar char="•"/>
            </a:pPr>
            <a:r>
              <a:rPr lang="en-US" sz="1100" dirty="0"/>
              <a:t>Families can Encourage Questions – children are going to have questions after a traumatic event.  Let them know it’s okay to ask.</a:t>
            </a:r>
          </a:p>
          <a:p>
            <a:pPr marL="174982" indent="-174982">
              <a:buFont typeface="Arial" panose="020B0604020202020204" pitchFamily="34" charset="0"/>
              <a:buChar char="•"/>
            </a:pPr>
            <a:r>
              <a:rPr lang="en-US" sz="1100" dirty="0"/>
              <a:t>Families can Alleviate Blame – kids are likely to blame themselves for whatever happened to or around them.  Make sure they know that whatever happened was not their fault.</a:t>
            </a:r>
          </a:p>
          <a:p>
            <a:pPr marL="174982" indent="-174982" defTabSz="933237">
              <a:buFont typeface="Arial" panose="020B0604020202020204" pitchFamily="34" charset="0"/>
              <a:buChar char="•"/>
              <a:defRPr/>
            </a:pPr>
            <a:r>
              <a:rPr lang="en-US" sz="1100" dirty="0"/>
              <a:t>Be a Good Listener– practice good listening skills, let the child express themselves at their own speed and affirm that it’s good to talk about it.”</a:t>
            </a:r>
          </a:p>
        </p:txBody>
      </p:sp>
      <p:sp>
        <p:nvSpPr>
          <p:cNvPr id="4" name="Slide Number Placeholder 3"/>
          <p:cNvSpPr>
            <a:spLocks noGrp="1"/>
          </p:cNvSpPr>
          <p:nvPr>
            <p:ph type="sldNum" sz="quarter" idx="10"/>
          </p:nvPr>
        </p:nvSpPr>
        <p:spPr/>
        <p:txBody>
          <a:bodyPr/>
          <a:lstStyle/>
          <a:p>
            <a:fld id="{8364A9E8-2956-402C-B86F-8BFD0A126482}" type="slidenum">
              <a:rPr lang="en-US" smtClean="0"/>
              <a:t>17</a:t>
            </a:fld>
            <a:endParaRPr lang="en-US"/>
          </a:p>
        </p:txBody>
      </p:sp>
      <p:sp>
        <p:nvSpPr>
          <p:cNvPr id="5" name="Date Placeholder 4"/>
          <p:cNvSpPr>
            <a:spLocks noGrp="1"/>
          </p:cNvSpPr>
          <p:nvPr>
            <p:ph type="dt" idx="11"/>
          </p:nvPr>
        </p:nvSpPr>
        <p:spPr/>
        <p:txBody>
          <a:bodyPr/>
          <a:lstStyle/>
          <a:p>
            <a:r>
              <a:rPr lang="en-US"/>
              <a:t>May 22, 2019</a:t>
            </a:r>
          </a:p>
        </p:txBody>
      </p:sp>
    </p:spTree>
    <p:extLst>
      <p:ext uri="{BB962C8B-B14F-4D97-AF65-F5344CB8AC3E}">
        <p14:creationId xmlns:p14="http://schemas.microsoft.com/office/powerpoint/2010/main" val="32471912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Facilitator Notes:</a:t>
            </a:r>
          </a:p>
          <a:p>
            <a:r>
              <a:rPr lang="en-US" dirty="0"/>
              <a:t>Take some time to talk about the resources listed. Maybe pull some up on a screen, or have some printed out to show.</a:t>
            </a:r>
          </a:p>
          <a:p>
            <a:r>
              <a:rPr lang="en-US" dirty="0"/>
              <a:t>Ask participants: What resources do you think will be most useful in your conversations with families?</a:t>
            </a:r>
          </a:p>
          <a:p>
            <a:r>
              <a:rPr lang="en-US" dirty="0"/>
              <a:t>Say: In this short training, we’ve only scratched the surface of how to support families whose children have experienced trauma. Here are a few additional resources for your consideration. </a:t>
            </a:r>
          </a:p>
          <a:p>
            <a:r>
              <a:rPr lang="en-US" dirty="0"/>
              <a:t>**Hand out or explain local/school resources here as well**</a:t>
            </a:r>
          </a:p>
          <a:p>
            <a:r>
              <a:rPr lang="en-US" dirty="0"/>
              <a:t>Refer to “Be Ready with Resources” Handout</a:t>
            </a:r>
          </a:p>
        </p:txBody>
      </p:sp>
      <p:sp>
        <p:nvSpPr>
          <p:cNvPr id="4" name="Slide Number Placeholder 3"/>
          <p:cNvSpPr>
            <a:spLocks noGrp="1"/>
          </p:cNvSpPr>
          <p:nvPr>
            <p:ph type="sldNum" sz="quarter" idx="10"/>
          </p:nvPr>
        </p:nvSpPr>
        <p:spPr/>
        <p:txBody>
          <a:bodyPr/>
          <a:lstStyle/>
          <a:p>
            <a:fld id="{8364A9E8-2956-402C-B86F-8BFD0A126482}" type="slidenum">
              <a:rPr lang="en-US" smtClean="0"/>
              <a:t>18</a:t>
            </a:fld>
            <a:endParaRPr lang="en-US"/>
          </a:p>
        </p:txBody>
      </p:sp>
      <p:sp>
        <p:nvSpPr>
          <p:cNvPr id="5" name="Date Placeholder 4"/>
          <p:cNvSpPr>
            <a:spLocks noGrp="1"/>
          </p:cNvSpPr>
          <p:nvPr>
            <p:ph type="dt" idx="11"/>
          </p:nvPr>
        </p:nvSpPr>
        <p:spPr/>
        <p:txBody>
          <a:bodyPr/>
          <a:lstStyle/>
          <a:p>
            <a:r>
              <a:rPr lang="en-US"/>
              <a:t>May 22, 2019</a:t>
            </a:r>
          </a:p>
        </p:txBody>
      </p:sp>
    </p:spTree>
    <p:extLst>
      <p:ext uri="{BB962C8B-B14F-4D97-AF65-F5344CB8AC3E}">
        <p14:creationId xmlns:p14="http://schemas.microsoft.com/office/powerpoint/2010/main" val="12335825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Facilitator Notes:</a:t>
            </a:r>
          </a:p>
          <a:p>
            <a:pPr defTabSz="933237">
              <a:defRPr/>
            </a:pPr>
            <a:r>
              <a:rPr lang="en-US" dirty="0"/>
              <a:t>Have everyone read this statement aloud. “Empty Cup” quote is attributed to various authors.  Including Health Education Professional Eleanor </a:t>
            </a:r>
            <a:r>
              <a:rPr lang="en-US" dirty="0" err="1"/>
              <a:t>Brownn</a:t>
            </a:r>
            <a:r>
              <a:rPr lang="en-US" dirty="0"/>
              <a:t> who specializes in self-care</a:t>
            </a:r>
          </a:p>
          <a:p>
            <a:pPr defTabSz="933237">
              <a:defRPr/>
            </a:pPr>
            <a:endParaRPr lang="en-US" dirty="0"/>
          </a:p>
          <a:p>
            <a:r>
              <a:rPr lang="en-US" dirty="0"/>
              <a:t>Additional Information: Emotional Dysregulation: “The inability to manage the intensity and duration of negative emotions such as fear, sadness, or anger. - Fabiana Franco, PhD</a:t>
            </a:r>
          </a:p>
          <a:p>
            <a:pPr defTabSz="933237">
              <a:defRPr/>
            </a:pPr>
            <a:r>
              <a:rPr lang="en-US" dirty="0"/>
              <a:t>Dysregulation quote was found within presentations by </a:t>
            </a:r>
            <a:r>
              <a:rPr lang="en-US" dirty="0" err="1"/>
              <a:t>Syntero</a:t>
            </a:r>
            <a:r>
              <a:rPr lang="en-US" dirty="0"/>
              <a:t> (counseling organization) and Ohio’s Family and Children First Councils. </a:t>
            </a:r>
          </a:p>
          <a:p>
            <a:pPr defTabSz="933237">
              <a:defRPr/>
            </a:pPr>
            <a:r>
              <a:rPr lang="en-US" dirty="0"/>
              <a:t/>
            </a:r>
            <a:br>
              <a:rPr lang="en-US" dirty="0"/>
            </a:br>
            <a:r>
              <a:rPr lang="en-US" dirty="0"/>
              <a:t>One of the most helpful things you can do for your students and families is to take care of yourself first.  Working with families who have experienced trauma can be difficult and tiring.  Student and family reactions aren’t always going to make sense to you, especially when they are dysregulated.  If you take care of yourself first, you will be better prepared to support others.</a:t>
            </a:r>
          </a:p>
          <a:p>
            <a:pPr defTabSz="933237">
              <a:defRPr/>
            </a:pPr>
            <a:endParaRPr lang="en-US" dirty="0"/>
          </a:p>
          <a:p>
            <a:pPr defTabSz="933237">
              <a:defRPr/>
            </a:pPr>
            <a:r>
              <a:rPr lang="en-US" b="1" dirty="0"/>
              <a:t>Remind</a:t>
            </a:r>
            <a:r>
              <a:rPr lang="en-US" b="1" baseline="0" dirty="0"/>
              <a:t> participants again about the “Self-Care for Educators” handout and “Taking Care of Yourself” Checklist</a:t>
            </a:r>
            <a:endParaRPr lang="en-US" b="1" dirty="0"/>
          </a:p>
          <a:p>
            <a:endParaRPr lang="en-US" dirty="0"/>
          </a:p>
        </p:txBody>
      </p:sp>
      <p:sp>
        <p:nvSpPr>
          <p:cNvPr id="4" name="Slide Number Placeholder 3"/>
          <p:cNvSpPr>
            <a:spLocks noGrp="1"/>
          </p:cNvSpPr>
          <p:nvPr>
            <p:ph type="sldNum" sz="quarter" idx="10"/>
          </p:nvPr>
        </p:nvSpPr>
        <p:spPr/>
        <p:txBody>
          <a:bodyPr/>
          <a:lstStyle/>
          <a:p>
            <a:fld id="{9B8F83D9-7EED-4FD2-97C4-ACB41A71DA95}" type="slidenum">
              <a:rPr lang="en-US" smtClean="0"/>
              <a:t>19</a:t>
            </a:fld>
            <a:endParaRPr lang="en-US"/>
          </a:p>
        </p:txBody>
      </p:sp>
      <p:sp>
        <p:nvSpPr>
          <p:cNvPr id="5" name="Date Placeholder 4"/>
          <p:cNvSpPr>
            <a:spLocks noGrp="1"/>
          </p:cNvSpPr>
          <p:nvPr>
            <p:ph type="dt" idx="11"/>
          </p:nvPr>
        </p:nvSpPr>
        <p:spPr/>
        <p:txBody>
          <a:bodyPr/>
          <a:lstStyle/>
          <a:p>
            <a:r>
              <a:rPr lang="en-US"/>
              <a:t>May 22, 2019</a:t>
            </a:r>
          </a:p>
        </p:txBody>
      </p:sp>
    </p:spTree>
    <p:extLst>
      <p:ext uri="{BB962C8B-B14F-4D97-AF65-F5344CB8AC3E}">
        <p14:creationId xmlns:p14="http://schemas.microsoft.com/office/powerpoint/2010/main" val="6518297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Facilitator Notes:</a:t>
            </a:r>
          </a:p>
          <a:p>
            <a:r>
              <a:rPr lang="en-US" dirty="0"/>
              <a:t>Ask participants about why they think it’s important to engage families when children are exposed to trauma</a:t>
            </a:r>
          </a:p>
          <a:p>
            <a:endParaRPr lang="en-US" dirty="0"/>
          </a:p>
          <a:p>
            <a:endParaRPr lang="en-US" dirty="0"/>
          </a:p>
          <a:p>
            <a:r>
              <a:rPr lang="en-US" dirty="0">
                <a:hlinkClick r:id="rId3"/>
              </a:rPr>
              <a:t>Link for Quote: https://rems.ed.gov/docs/SAMHSA_HelpingYoungChildrenFamiliesCope.pdf</a:t>
            </a:r>
            <a:endParaRPr lang="en-US" dirty="0"/>
          </a:p>
        </p:txBody>
      </p:sp>
      <p:sp>
        <p:nvSpPr>
          <p:cNvPr id="4" name="Slide Number Placeholder 3"/>
          <p:cNvSpPr>
            <a:spLocks noGrp="1"/>
          </p:cNvSpPr>
          <p:nvPr>
            <p:ph type="sldNum" sz="quarter" idx="5"/>
          </p:nvPr>
        </p:nvSpPr>
        <p:spPr/>
        <p:txBody>
          <a:bodyPr/>
          <a:lstStyle/>
          <a:p>
            <a:fld id="{8364A9E8-2956-402C-B86F-8BFD0A126482}" type="slidenum">
              <a:rPr lang="en-US" smtClean="0"/>
              <a:t>2</a:t>
            </a:fld>
            <a:endParaRPr lang="en-US"/>
          </a:p>
        </p:txBody>
      </p:sp>
      <p:sp>
        <p:nvSpPr>
          <p:cNvPr id="5" name="Date Placeholder 4"/>
          <p:cNvSpPr>
            <a:spLocks noGrp="1"/>
          </p:cNvSpPr>
          <p:nvPr>
            <p:ph type="dt" idx="10"/>
          </p:nvPr>
        </p:nvSpPr>
        <p:spPr/>
        <p:txBody>
          <a:bodyPr/>
          <a:lstStyle/>
          <a:p>
            <a:r>
              <a:rPr lang="en-US"/>
              <a:t>May 22, 2019</a:t>
            </a:r>
          </a:p>
        </p:txBody>
      </p:sp>
    </p:spTree>
    <p:extLst>
      <p:ext uri="{BB962C8B-B14F-4D97-AF65-F5344CB8AC3E}">
        <p14:creationId xmlns:p14="http://schemas.microsoft.com/office/powerpoint/2010/main" val="20477292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Facilitator Notes:</a:t>
            </a:r>
          </a:p>
          <a:p>
            <a:r>
              <a:rPr lang="en-US" dirty="0"/>
              <a:t>Ask if anyone has questions, their own resources to share, and you could take time to discuss next steps as a school. </a:t>
            </a:r>
          </a:p>
          <a:p>
            <a:pPr marL="171450" indent="-171450">
              <a:buFont typeface="Arial" panose="020B0604020202020204" pitchFamily="34" charset="0"/>
              <a:buChar char="•"/>
            </a:pPr>
            <a:r>
              <a:rPr lang="en-US" dirty="0"/>
              <a:t>Will you have a place in the school for staff to go to find these and other resources for families? </a:t>
            </a:r>
          </a:p>
          <a:p>
            <a:pPr marL="171450" indent="-171450">
              <a:buFont typeface="Arial" panose="020B0604020202020204" pitchFamily="34" charset="0"/>
              <a:buChar char="•"/>
            </a:pPr>
            <a:r>
              <a:rPr lang="en-US" dirty="0"/>
              <a:t>Will you have a check-in about this training to see how practices are changing as a result of this training? </a:t>
            </a:r>
          </a:p>
          <a:p>
            <a:pPr marL="171450" indent="-171450">
              <a:buFont typeface="Arial" panose="020B0604020202020204" pitchFamily="34" charset="0"/>
              <a:buChar char="•"/>
            </a:pPr>
            <a:r>
              <a:rPr lang="en-US" dirty="0"/>
              <a:t>How will new staff learn about these resources?</a:t>
            </a:r>
          </a:p>
        </p:txBody>
      </p:sp>
      <p:sp>
        <p:nvSpPr>
          <p:cNvPr id="4" name="Slide Number Placeholder 3"/>
          <p:cNvSpPr>
            <a:spLocks noGrp="1"/>
          </p:cNvSpPr>
          <p:nvPr>
            <p:ph type="sldNum" sz="quarter" idx="5"/>
          </p:nvPr>
        </p:nvSpPr>
        <p:spPr/>
        <p:txBody>
          <a:bodyPr/>
          <a:lstStyle/>
          <a:p>
            <a:fld id="{8364A9E8-2956-402C-B86F-8BFD0A126482}" type="slidenum">
              <a:rPr lang="en-US" smtClean="0"/>
              <a:t>20</a:t>
            </a:fld>
            <a:endParaRPr lang="en-US"/>
          </a:p>
        </p:txBody>
      </p:sp>
      <p:sp>
        <p:nvSpPr>
          <p:cNvPr id="5" name="Date Placeholder 4"/>
          <p:cNvSpPr>
            <a:spLocks noGrp="1"/>
          </p:cNvSpPr>
          <p:nvPr>
            <p:ph type="dt" idx="10"/>
          </p:nvPr>
        </p:nvSpPr>
        <p:spPr/>
        <p:txBody>
          <a:bodyPr/>
          <a:lstStyle/>
          <a:p>
            <a:r>
              <a:rPr lang="en-US"/>
              <a:t>May 22, 2019</a:t>
            </a:r>
          </a:p>
        </p:txBody>
      </p:sp>
    </p:spTree>
    <p:extLst>
      <p:ext uri="{BB962C8B-B14F-4D97-AF65-F5344CB8AC3E}">
        <p14:creationId xmlns:p14="http://schemas.microsoft.com/office/powerpoint/2010/main" val="12743659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Thank you for taking the time to learn more about family engagement within trauma-informed schools.</a:t>
            </a:r>
          </a:p>
        </p:txBody>
      </p:sp>
      <p:sp>
        <p:nvSpPr>
          <p:cNvPr id="4" name="Slide Number Placeholder 3"/>
          <p:cNvSpPr>
            <a:spLocks noGrp="1"/>
          </p:cNvSpPr>
          <p:nvPr>
            <p:ph type="sldNum" sz="quarter" idx="10"/>
          </p:nvPr>
        </p:nvSpPr>
        <p:spPr/>
        <p:txBody>
          <a:bodyPr/>
          <a:lstStyle/>
          <a:p>
            <a:fld id="{8364A9E8-2956-402C-B86F-8BFD0A126482}" type="slidenum">
              <a:rPr lang="en-US" smtClean="0"/>
              <a:t>21</a:t>
            </a:fld>
            <a:endParaRPr lang="en-US"/>
          </a:p>
        </p:txBody>
      </p:sp>
      <p:sp>
        <p:nvSpPr>
          <p:cNvPr id="5" name="Date Placeholder 4"/>
          <p:cNvSpPr>
            <a:spLocks noGrp="1"/>
          </p:cNvSpPr>
          <p:nvPr>
            <p:ph type="dt" idx="11"/>
          </p:nvPr>
        </p:nvSpPr>
        <p:spPr/>
        <p:txBody>
          <a:bodyPr/>
          <a:lstStyle/>
          <a:p>
            <a:r>
              <a:rPr lang="en-US"/>
              <a:t>May 22, 2019</a:t>
            </a:r>
          </a:p>
        </p:txBody>
      </p:sp>
    </p:spTree>
    <p:extLst>
      <p:ext uri="{BB962C8B-B14F-4D97-AF65-F5344CB8AC3E}">
        <p14:creationId xmlns:p14="http://schemas.microsoft.com/office/powerpoint/2010/main" val="7033389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Facilitator Notes:</a:t>
            </a:r>
          </a:p>
          <a:p>
            <a:r>
              <a:rPr lang="en-US" dirty="0"/>
              <a:t>Have participants review the agenda or read it out loud.</a:t>
            </a:r>
          </a:p>
        </p:txBody>
      </p:sp>
      <p:sp>
        <p:nvSpPr>
          <p:cNvPr id="4" name="Slide Number Placeholder 3"/>
          <p:cNvSpPr>
            <a:spLocks noGrp="1"/>
          </p:cNvSpPr>
          <p:nvPr>
            <p:ph type="sldNum" sz="quarter" idx="5"/>
          </p:nvPr>
        </p:nvSpPr>
        <p:spPr/>
        <p:txBody>
          <a:bodyPr/>
          <a:lstStyle/>
          <a:p>
            <a:fld id="{8364A9E8-2956-402C-B86F-8BFD0A126482}" type="slidenum">
              <a:rPr lang="en-US" smtClean="0"/>
              <a:t>3</a:t>
            </a:fld>
            <a:endParaRPr lang="en-US"/>
          </a:p>
        </p:txBody>
      </p:sp>
      <p:sp>
        <p:nvSpPr>
          <p:cNvPr id="5" name="Date Placeholder 4"/>
          <p:cNvSpPr>
            <a:spLocks noGrp="1"/>
          </p:cNvSpPr>
          <p:nvPr>
            <p:ph type="dt" idx="10"/>
          </p:nvPr>
        </p:nvSpPr>
        <p:spPr/>
        <p:txBody>
          <a:bodyPr/>
          <a:lstStyle/>
          <a:p>
            <a:r>
              <a:rPr lang="en-US"/>
              <a:t>May 22, 2019</a:t>
            </a:r>
          </a:p>
        </p:txBody>
      </p:sp>
    </p:spTree>
    <p:extLst>
      <p:ext uri="{BB962C8B-B14F-4D97-AF65-F5344CB8AC3E}">
        <p14:creationId xmlns:p14="http://schemas.microsoft.com/office/powerpoint/2010/main" val="20221278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Facilitator Notes:</a:t>
            </a:r>
          </a:p>
          <a:p>
            <a:r>
              <a:rPr lang="en-US" dirty="0"/>
              <a:t>Have all participants read one of the definitions out loud.</a:t>
            </a:r>
          </a:p>
          <a:p>
            <a:pPr defTabSz="933237">
              <a:defRPr/>
            </a:pPr>
            <a:r>
              <a:rPr lang="en-US" dirty="0"/>
              <a:t>Make the point that a trauma could have occurred in the past or recently.</a:t>
            </a:r>
          </a:p>
          <a:p>
            <a:endParaRPr lang="en-US" dirty="0"/>
          </a:p>
          <a:p>
            <a:r>
              <a:rPr lang="en-US" dirty="0"/>
              <a:t>Optional Information to Share:</a:t>
            </a:r>
          </a:p>
          <a:p>
            <a:pPr marL="174982" indent="-174982">
              <a:buFont typeface="Arial" panose="020B0604020202020204" pitchFamily="34" charset="0"/>
              <a:buChar char="•"/>
            </a:pPr>
            <a:r>
              <a:rPr lang="en-US" dirty="0"/>
              <a:t>Four main types of trauma are Acute Trauma (single event), Chronic Trauma (war, poverty, repeated abuse, homelessness), Traumatic Grief, and Complex Trauma (layered or multiple).</a:t>
            </a:r>
          </a:p>
          <a:p>
            <a:pPr marL="174982" indent="-174982">
              <a:buFont typeface="Arial" panose="020B0604020202020204" pitchFamily="34" charset="0"/>
              <a:buChar char="•"/>
            </a:pPr>
            <a:r>
              <a:rPr lang="en-US" dirty="0"/>
              <a:t>Children can experience trauma directly or indirectly.</a:t>
            </a:r>
          </a:p>
        </p:txBody>
      </p:sp>
      <p:sp>
        <p:nvSpPr>
          <p:cNvPr id="4" name="Slide Number Placeholder 3"/>
          <p:cNvSpPr>
            <a:spLocks noGrp="1"/>
          </p:cNvSpPr>
          <p:nvPr>
            <p:ph type="sldNum" sz="quarter" idx="5"/>
          </p:nvPr>
        </p:nvSpPr>
        <p:spPr/>
        <p:txBody>
          <a:bodyPr/>
          <a:lstStyle/>
          <a:p>
            <a:fld id="{8364A9E8-2956-402C-B86F-8BFD0A126482}" type="slidenum">
              <a:rPr lang="en-US" smtClean="0"/>
              <a:t>4</a:t>
            </a:fld>
            <a:endParaRPr lang="en-US"/>
          </a:p>
        </p:txBody>
      </p:sp>
      <p:sp>
        <p:nvSpPr>
          <p:cNvPr id="5" name="Date Placeholder 4"/>
          <p:cNvSpPr>
            <a:spLocks noGrp="1"/>
          </p:cNvSpPr>
          <p:nvPr>
            <p:ph type="dt" idx="10"/>
          </p:nvPr>
        </p:nvSpPr>
        <p:spPr/>
        <p:txBody>
          <a:bodyPr/>
          <a:lstStyle/>
          <a:p>
            <a:r>
              <a:rPr lang="en-US"/>
              <a:t>May 22, 2019</a:t>
            </a:r>
          </a:p>
        </p:txBody>
      </p:sp>
    </p:spTree>
    <p:extLst>
      <p:ext uri="{BB962C8B-B14F-4D97-AF65-F5344CB8AC3E}">
        <p14:creationId xmlns:p14="http://schemas.microsoft.com/office/powerpoint/2010/main" val="7304945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Facilitator Notes:</a:t>
            </a:r>
          </a:p>
          <a:p>
            <a:r>
              <a:rPr lang="en-US" dirty="0"/>
              <a:t>Trauma comes in many shapes, sizes, and forms. Read off a few examples.</a:t>
            </a:r>
          </a:p>
          <a:p>
            <a:r>
              <a:rPr lang="en-US" dirty="0"/>
              <a:t>Ask participants: Does anyone have additional examples?</a:t>
            </a:r>
          </a:p>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8364A9E8-2956-402C-B86F-8BFD0A126482}" type="slidenum">
              <a:rPr lang="en-US" smtClean="0"/>
              <a:t>5</a:t>
            </a:fld>
            <a:endParaRPr lang="en-US"/>
          </a:p>
        </p:txBody>
      </p:sp>
      <p:sp>
        <p:nvSpPr>
          <p:cNvPr id="5" name="Date Placeholder 4"/>
          <p:cNvSpPr>
            <a:spLocks noGrp="1"/>
          </p:cNvSpPr>
          <p:nvPr>
            <p:ph type="dt" idx="10"/>
          </p:nvPr>
        </p:nvSpPr>
        <p:spPr/>
        <p:txBody>
          <a:bodyPr/>
          <a:lstStyle/>
          <a:p>
            <a:r>
              <a:rPr lang="en-US"/>
              <a:t>May 22, 2019</a:t>
            </a:r>
          </a:p>
        </p:txBody>
      </p:sp>
    </p:spTree>
    <p:extLst>
      <p:ext uri="{BB962C8B-B14F-4D97-AF65-F5344CB8AC3E}">
        <p14:creationId xmlns:p14="http://schemas.microsoft.com/office/powerpoint/2010/main" val="24745501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It’s important</a:t>
            </a:r>
            <a:r>
              <a:rPr lang="en-US" baseline="0" dirty="0"/>
              <a:t> to acknowledge that working with children and families who have experienced trauma is hard.  It is important to take care of yourself first before trying to assist others.</a:t>
            </a:r>
          </a:p>
          <a:p>
            <a:r>
              <a:rPr lang="en-US" baseline="0" dirty="0"/>
              <a:t>NCTSN’s Secondary Traumatic Stress Speaker Series provided these four thoughts for caregivers to remember:</a:t>
            </a:r>
          </a:p>
          <a:p>
            <a:pPr marL="228600" indent="-228600">
              <a:buAutoNum type="arabicPeriod"/>
            </a:pPr>
            <a:r>
              <a:rPr lang="en-US" baseline="0" dirty="0"/>
              <a:t>Giving to others gives us a sense of satisfaction, but we must be sure </a:t>
            </a:r>
            <a:r>
              <a:rPr lang="en-US" b="1" baseline="0" dirty="0"/>
              <a:t>to give to ourselves </a:t>
            </a:r>
            <a:r>
              <a:rPr lang="en-US" baseline="0" dirty="0"/>
              <a:t>as well</a:t>
            </a:r>
          </a:p>
          <a:p>
            <a:pPr marL="228600" indent="-228600">
              <a:buAutoNum type="arabicPeriod"/>
            </a:pPr>
            <a:r>
              <a:rPr lang="en-US" baseline="0" dirty="0"/>
              <a:t>When we take care of ourselves we are </a:t>
            </a:r>
            <a:r>
              <a:rPr lang="en-US" b="1" baseline="0" dirty="0"/>
              <a:t>better</a:t>
            </a:r>
            <a:r>
              <a:rPr lang="en-US" b="0" baseline="0" dirty="0"/>
              <a:t> caregivers to others</a:t>
            </a:r>
          </a:p>
          <a:p>
            <a:pPr marL="228600" indent="-228600">
              <a:buAutoNum type="arabicPeriod"/>
            </a:pPr>
            <a:r>
              <a:rPr lang="en-US" b="0" baseline="0" dirty="0"/>
              <a:t>It is our </a:t>
            </a:r>
            <a:r>
              <a:rPr lang="en-US" b="1" baseline="0" dirty="0"/>
              <a:t>responsibility</a:t>
            </a:r>
            <a:r>
              <a:rPr lang="en-US" b="0" baseline="0" dirty="0"/>
              <a:t> to our students to take time to rejuvenate ourselves</a:t>
            </a:r>
          </a:p>
          <a:p>
            <a:pPr marL="228600" indent="-228600">
              <a:buAutoNum type="arabicPeriod"/>
            </a:pPr>
            <a:r>
              <a:rPr lang="en-US" b="0" baseline="0" dirty="0"/>
              <a:t>Setting healthy, realistic limits for ourselves and others ensures a more relaxed and mutually supportive environment</a:t>
            </a:r>
          </a:p>
          <a:p>
            <a:pPr marL="0" indent="0">
              <a:buNone/>
            </a:pPr>
            <a:endParaRPr lang="en-US" b="0" baseline="0" dirty="0"/>
          </a:p>
          <a:p>
            <a:pPr marL="0" indent="0">
              <a:buNone/>
            </a:pPr>
            <a:r>
              <a:rPr lang="en-US" b="0" baseline="0" dirty="0"/>
              <a:t>Facilitator notes: Pass out / Direct participants to the “Self-Care for Educators” handout and “Taking Care of Yourself” checklist</a:t>
            </a:r>
          </a:p>
          <a:p>
            <a:pPr marL="0" indent="0">
              <a:buNone/>
            </a:pPr>
            <a:endParaRPr lang="en-US" b="0" baseline="0" dirty="0"/>
          </a:p>
          <a:p>
            <a:pPr marL="0" indent="0">
              <a:buNone/>
            </a:pPr>
            <a:r>
              <a:rPr lang="en-US" b="0" i="1" baseline="0" dirty="0"/>
              <a:t>An additional handout titled “10. Secondary Traumatic Stress Handout” is included in the toolkit and is intended for building administrators / leaders</a:t>
            </a:r>
            <a:endParaRPr lang="en-US" b="0" baseline="0" dirty="0"/>
          </a:p>
        </p:txBody>
      </p:sp>
      <p:sp>
        <p:nvSpPr>
          <p:cNvPr id="4" name="Slide Number Placeholder 3"/>
          <p:cNvSpPr>
            <a:spLocks noGrp="1"/>
          </p:cNvSpPr>
          <p:nvPr>
            <p:ph type="sldNum" sz="quarter" idx="5"/>
          </p:nvPr>
        </p:nvSpPr>
        <p:spPr/>
        <p:txBody>
          <a:bodyPr/>
          <a:lstStyle/>
          <a:p>
            <a:fld id="{8364A9E8-2956-402C-B86F-8BFD0A126482}" type="slidenum">
              <a:rPr lang="en-US" smtClean="0"/>
              <a:t>6</a:t>
            </a:fld>
            <a:endParaRPr lang="en-US"/>
          </a:p>
        </p:txBody>
      </p:sp>
      <p:sp>
        <p:nvSpPr>
          <p:cNvPr id="5" name="Date Placeholder 4"/>
          <p:cNvSpPr>
            <a:spLocks noGrp="1"/>
          </p:cNvSpPr>
          <p:nvPr>
            <p:ph type="dt" idx="10"/>
          </p:nvPr>
        </p:nvSpPr>
        <p:spPr/>
        <p:txBody>
          <a:bodyPr/>
          <a:lstStyle/>
          <a:p>
            <a:r>
              <a:rPr lang="en-US"/>
              <a:t>May 22, 2019</a:t>
            </a:r>
          </a:p>
        </p:txBody>
      </p:sp>
    </p:spTree>
    <p:extLst>
      <p:ext uri="{BB962C8B-B14F-4D97-AF65-F5344CB8AC3E}">
        <p14:creationId xmlns:p14="http://schemas.microsoft.com/office/powerpoint/2010/main" val="14202181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Facilitator Notes:</a:t>
            </a:r>
          </a:p>
          <a:p>
            <a:r>
              <a:rPr lang="en-US" dirty="0"/>
              <a:t>These are mostly externally visible symptoms. </a:t>
            </a:r>
          </a:p>
          <a:p>
            <a:r>
              <a:rPr lang="en-US" dirty="0"/>
              <a:t>Ask: What are some effects of trauma that you might not be able to see?</a:t>
            </a:r>
          </a:p>
          <a:p>
            <a:r>
              <a:rPr lang="en-US" dirty="0"/>
              <a:t>Ask: What are other symptoms you’ve seen or experienced?</a:t>
            </a:r>
          </a:p>
          <a:p>
            <a:endParaRPr lang="en-US" dirty="0"/>
          </a:p>
          <a:p>
            <a:r>
              <a:rPr lang="en-US" dirty="0"/>
              <a:t>Additional Information to share:</a:t>
            </a:r>
          </a:p>
          <a:p>
            <a:r>
              <a:rPr lang="en-US" dirty="0"/>
              <a:t>Symptoms can be physiological, behavioral, cognitive, and/or emotional.</a:t>
            </a:r>
          </a:p>
        </p:txBody>
      </p:sp>
      <p:sp>
        <p:nvSpPr>
          <p:cNvPr id="4" name="Slide Number Placeholder 3"/>
          <p:cNvSpPr>
            <a:spLocks noGrp="1"/>
          </p:cNvSpPr>
          <p:nvPr>
            <p:ph type="sldNum" sz="quarter" idx="5"/>
          </p:nvPr>
        </p:nvSpPr>
        <p:spPr/>
        <p:txBody>
          <a:bodyPr/>
          <a:lstStyle/>
          <a:p>
            <a:fld id="{8364A9E8-2956-402C-B86F-8BFD0A126482}" type="slidenum">
              <a:rPr lang="en-US" smtClean="0"/>
              <a:t>7</a:t>
            </a:fld>
            <a:endParaRPr lang="en-US"/>
          </a:p>
        </p:txBody>
      </p:sp>
      <p:sp>
        <p:nvSpPr>
          <p:cNvPr id="5" name="Date Placeholder 4"/>
          <p:cNvSpPr>
            <a:spLocks noGrp="1"/>
          </p:cNvSpPr>
          <p:nvPr>
            <p:ph type="dt" idx="10"/>
          </p:nvPr>
        </p:nvSpPr>
        <p:spPr/>
        <p:txBody>
          <a:bodyPr/>
          <a:lstStyle/>
          <a:p>
            <a:r>
              <a:rPr lang="en-US"/>
              <a:t>May 22, 2019</a:t>
            </a:r>
          </a:p>
        </p:txBody>
      </p:sp>
    </p:spTree>
    <p:extLst>
      <p:ext uri="{BB962C8B-B14F-4D97-AF65-F5344CB8AC3E}">
        <p14:creationId xmlns:p14="http://schemas.microsoft.com/office/powerpoint/2010/main" val="13097183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Facilitator Notes:</a:t>
            </a:r>
          </a:p>
          <a:p>
            <a:r>
              <a:rPr lang="en-US" dirty="0"/>
              <a:t>The next few slides are about what we need to think about when we are working with families whose children have experienced trauma. Here are the first three of six principles of trauma informed care.</a:t>
            </a:r>
          </a:p>
          <a:p>
            <a:r>
              <a:rPr lang="en-US" dirty="0"/>
              <a:t>These are principles of working with anyone who has experienced trauma at any point. </a:t>
            </a:r>
          </a:p>
          <a:p>
            <a:r>
              <a:rPr lang="en-US" dirty="0"/>
              <a:t>[Read off the principles]</a:t>
            </a:r>
          </a:p>
          <a:p>
            <a:r>
              <a:rPr lang="en-US" dirty="0"/>
              <a:t>These are not a checklist – each time you work with families, these principles should be considered.</a:t>
            </a:r>
          </a:p>
          <a:p>
            <a:endParaRPr lang="en-US" b="1" dirty="0">
              <a:solidFill>
                <a:schemeClr val="tx1"/>
              </a:solidFill>
            </a:endParaRPr>
          </a:p>
          <a:p>
            <a:r>
              <a:rPr lang="en-US" b="1" dirty="0">
                <a:solidFill>
                  <a:schemeClr val="tx1"/>
                </a:solidFill>
              </a:rPr>
              <a:t>SOURCES</a:t>
            </a:r>
          </a:p>
          <a:p>
            <a:r>
              <a:rPr lang="en-US" b="1" dirty="0">
                <a:solidFill>
                  <a:schemeClr val="tx1"/>
                </a:solidFill>
              </a:rPr>
              <a:t>CDC</a:t>
            </a:r>
            <a:r>
              <a:rPr lang="en-US" b="1" baseline="0" dirty="0">
                <a:solidFill>
                  <a:schemeClr val="tx1"/>
                </a:solidFill>
              </a:rPr>
              <a:t> - </a:t>
            </a:r>
            <a:r>
              <a:rPr lang="en-US" dirty="0">
                <a:hlinkClick r:id="rId3"/>
              </a:rPr>
              <a:t>https://www.cdc.gov/cpr/infographics/6_principles_trauma_info.htm</a:t>
            </a:r>
            <a:endParaRPr lang="en-US" dirty="0"/>
          </a:p>
          <a:p>
            <a:pPr defTabSz="933237">
              <a:defRPr/>
            </a:pPr>
            <a:r>
              <a:rPr lang="en-US" b="1" dirty="0"/>
              <a:t>SAMHSA -</a:t>
            </a:r>
            <a:r>
              <a:rPr lang="en-US" dirty="0">
                <a:hlinkClick r:id="rId4"/>
              </a:rPr>
              <a:t>https://store.samhsa.gov/system/files/sma14-4884.pdf</a:t>
            </a:r>
            <a:endParaRPr lang="en-US" dirty="0"/>
          </a:p>
          <a:p>
            <a:r>
              <a:rPr lang="en-US" dirty="0"/>
              <a:t>**</a:t>
            </a:r>
            <a:r>
              <a:rPr lang="en-US" baseline="0" dirty="0"/>
              <a:t> Sources cited by SAMHSA</a:t>
            </a:r>
            <a:endParaRPr lang="en-US" dirty="0"/>
          </a:p>
          <a:p>
            <a:pPr marL="641600" lvl="1" indent="-174982">
              <a:buFont typeface="Arial" panose="020B0604020202020204" pitchFamily="34" charset="0"/>
              <a:buChar char="•"/>
            </a:pPr>
            <a:r>
              <a:rPr lang="en-US" dirty="0"/>
              <a:t>Elliot, D.E., </a:t>
            </a:r>
            <a:r>
              <a:rPr lang="en-US" dirty="0" err="1"/>
              <a:t>Bjelajac</a:t>
            </a:r>
            <a:r>
              <a:rPr lang="en-US" dirty="0"/>
              <a:t>, P., </a:t>
            </a:r>
            <a:r>
              <a:rPr lang="en-US" dirty="0" err="1"/>
              <a:t>Fallot</a:t>
            </a:r>
            <a:r>
              <a:rPr lang="en-US" dirty="0"/>
              <a:t>, R.D., </a:t>
            </a:r>
            <a:r>
              <a:rPr lang="en-US" dirty="0" err="1"/>
              <a:t>Markoff</a:t>
            </a:r>
            <a:r>
              <a:rPr lang="en-US" dirty="0"/>
              <a:t>, L.S., and Reed, B.G. (2005). Trauma-informed or trauma-denied: Principles and implementation of trauma-informed services for women. Journal of Community Psychology, 33(4), 461-477.</a:t>
            </a:r>
          </a:p>
          <a:p>
            <a:pPr marL="641600" lvl="1" indent="-174982">
              <a:buFont typeface="Arial" panose="020B0604020202020204" pitchFamily="34" charset="0"/>
              <a:buChar char="•"/>
            </a:pPr>
            <a:r>
              <a:rPr lang="en-US" dirty="0"/>
              <a:t>Harris, M. and </a:t>
            </a:r>
            <a:r>
              <a:rPr lang="en-US" dirty="0" err="1"/>
              <a:t>Fallot</a:t>
            </a:r>
            <a:r>
              <a:rPr lang="en-US" dirty="0"/>
              <a:t>, R. (2001). Using trauma theory to design service systems. New Directions for Mental Health Services, 89. </a:t>
            </a:r>
            <a:r>
              <a:rPr lang="en-US" dirty="0" err="1"/>
              <a:t>Jossey</a:t>
            </a:r>
            <a:r>
              <a:rPr lang="en-US" dirty="0"/>
              <a:t> Bass.</a:t>
            </a:r>
            <a:endParaRPr lang="en-US" b="1" dirty="0">
              <a:solidFill>
                <a:schemeClr val="tx1"/>
              </a:solidFill>
            </a:endParaRPr>
          </a:p>
        </p:txBody>
      </p:sp>
      <p:sp>
        <p:nvSpPr>
          <p:cNvPr id="4" name="Slide Number Placeholder 3"/>
          <p:cNvSpPr>
            <a:spLocks noGrp="1"/>
          </p:cNvSpPr>
          <p:nvPr>
            <p:ph type="sldNum" sz="quarter" idx="5"/>
          </p:nvPr>
        </p:nvSpPr>
        <p:spPr/>
        <p:txBody>
          <a:bodyPr/>
          <a:lstStyle/>
          <a:p>
            <a:fld id="{8364A9E8-2956-402C-B86F-8BFD0A126482}" type="slidenum">
              <a:rPr lang="en-US" smtClean="0"/>
              <a:t>8</a:t>
            </a:fld>
            <a:endParaRPr lang="en-US"/>
          </a:p>
        </p:txBody>
      </p:sp>
      <p:sp>
        <p:nvSpPr>
          <p:cNvPr id="5" name="Date Placeholder 4"/>
          <p:cNvSpPr>
            <a:spLocks noGrp="1"/>
          </p:cNvSpPr>
          <p:nvPr>
            <p:ph type="dt" idx="10"/>
          </p:nvPr>
        </p:nvSpPr>
        <p:spPr/>
        <p:txBody>
          <a:bodyPr/>
          <a:lstStyle/>
          <a:p>
            <a:r>
              <a:rPr lang="en-US"/>
              <a:t>May 22, 2019</a:t>
            </a:r>
          </a:p>
        </p:txBody>
      </p:sp>
    </p:spTree>
    <p:extLst>
      <p:ext uri="{BB962C8B-B14F-4D97-AF65-F5344CB8AC3E}">
        <p14:creationId xmlns:p14="http://schemas.microsoft.com/office/powerpoint/2010/main" val="36810632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237">
              <a:defRPr/>
            </a:pPr>
            <a:r>
              <a:rPr lang="en-US" dirty="0"/>
              <a:t>Facilitator Notes:</a:t>
            </a:r>
          </a:p>
          <a:p>
            <a:r>
              <a:rPr lang="en-US" dirty="0"/>
              <a:t>Here are the rest of the principles of trauma informed care. </a:t>
            </a:r>
          </a:p>
          <a:p>
            <a:r>
              <a:rPr lang="en-US" dirty="0"/>
              <a:t>[Read through each principle and description, and ask if anyone has questions as you go.]</a:t>
            </a:r>
          </a:p>
        </p:txBody>
      </p:sp>
      <p:sp>
        <p:nvSpPr>
          <p:cNvPr id="4" name="Slide Number Placeholder 3"/>
          <p:cNvSpPr>
            <a:spLocks noGrp="1"/>
          </p:cNvSpPr>
          <p:nvPr>
            <p:ph type="sldNum" sz="quarter" idx="5"/>
          </p:nvPr>
        </p:nvSpPr>
        <p:spPr/>
        <p:txBody>
          <a:bodyPr/>
          <a:lstStyle/>
          <a:p>
            <a:fld id="{8364A9E8-2956-402C-B86F-8BFD0A126482}" type="slidenum">
              <a:rPr lang="en-US" smtClean="0"/>
              <a:t>9</a:t>
            </a:fld>
            <a:endParaRPr lang="en-US"/>
          </a:p>
        </p:txBody>
      </p:sp>
      <p:sp>
        <p:nvSpPr>
          <p:cNvPr id="5" name="Date Placeholder 4"/>
          <p:cNvSpPr>
            <a:spLocks noGrp="1"/>
          </p:cNvSpPr>
          <p:nvPr>
            <p:ph type="dt" idx="10"/>
          </p:nvPr>
        </p:nvSpPr>
        <p:spPr/>
        <p:txBody>
          <a:bodyPr/>
          <a:lstStyle/>
          <a:p>
            <a:r>
              <a:rPr lang="en-US"/>
              <a:t>May 22, 2019</a:t>
            </a:r>
          </a:p>
        </p:txBody>
      </p:sp>
    </p:spTree>
    <p:extLst>
      <p:ext uri="{BB962C8B-B14F-4D97-AF65-F5344CB8AC3E}">
        <p14:creationId xmlns:p14="http://schemas.microsoft.com/office/powerpoint/2010/main" val="38135459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D92161D0-FD21-4D4A-AF71-2CD9D1E9F06D}" type="datetimeFigureOut">
              <a:rPr lang="en-US" smtClean="0"/>
              <a:t>6/5/2019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419001-C473-4752-8CBD-59F1A7F2A336}" type="slidenum">
              <a:rPr lang="en-US" smtClean="0"/>
              <a:t>‹#›</a:t>
            </a:fld>
            <a:endParaRPr lang="en-US"/>
          </a:p>
        </p:txBody>
      </p:sp>
    </p:spTree>
    <p:extLst>
      <p:ext uri="{BB962C8B-B14F-4D97-AF65-F5344CB8AC3E}">
        <p14:creationId xmlns:p14="http://schemas.microsoft.com/office/powerpoint/2010/main" val="114154257"/>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2161D0-FD21-4D4A-AF71-2CD9D1E9F06D}" type="datetimeFigureOut">
              <a:rPr lang="en-US" smtClean="0"/>
              <a:t>6/5/2019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419001-C473-4752-8CBD-59F1A7F2A336}" type="slidenum">
              <a:rPr lang="en-US" smtClean="0"/>
              <a:t>‹#›</a:t>
            </a:fld>
            <a:endParaRPr lang="en-US"/>
          </a:p>
        </p:txBody>
      </p:sp>
    </p:spTree>
    <p:extLst>
      <p:ext uri="{BB962C8B-B14F-4D97-AF65-F5344CB8AC3E}">
        <p14:creationId xmlns:p14="http://schemas.microsoft.com/office/powerpoint/2010/main" val="43279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2161D0-FD21-4D4A-AF71-2CD9D1E9F06D}" type="datetimeFigureOut">
              <a:rPr lang="en-US" smtClean="0"/>
              <a:t>6/5/2019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419001-C473-4752-8CBD-59F1A7F2A336}" type="slidenum">
              <a:rPr lang="en-US" smtClean="0"/>
              <a:t>‹#›</a:t>
            </a:fld>
            <a:endParaRPr lang="en-US"/>
          </a:p>
        </p:txBody>
      </p:sp>
    </p:spTree>
    <p:extLst>
      <p:ext uri="{BB962C8B-B14F-4D97-AF65-F5344CB8AC3E}">
        <p14:creationId xmlns:p14="http://schemas.microsoft.com/office/powerpoint/2010/main" val="1367181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92161D0-FD21-4D4A-AF71-2CD9D1E9F06D}" type="datetimeFigureOut">
              <a:rPr lang="en-US" smtClean="0"/>
              <a:t>6/5/2019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419001-C473-4752-8CBD-59F1A7F2A336}" type="slidenum">
              <a:rPr lang="en-US" smtClean="0"/>
              <a:t>‹#›</a:t>
            </a:fld>
            <a:endParaRPr lang="en-US"/>
          </a:p>
        </p:txBody>
      </p:sp>
    </p:spTree>
    <p:extLst>
      <p:ext uri="{BB962C8B-B14F-4D97-AF65-F5344CB8AC3E}">
        <p14:creationId xmlns:p14="http://schemas.microsoft.com/office/powerpoint/2010/main" val="4194063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D92161D0-FD21-4D4A-AF71-2CD9D1E9F06D}" type="datetimeFigureOut">
              <a:rPr lang="en-US" smtClean="0"/>
              <a:t>6/5/2019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419001-C473-4752-8CBD-59F1A7F2A336}" type="slidenum">
              <a:rPr lang="en-US" smtClean="0"/>
              <a:t>‹#›</a:t>
            </a:fld>
            <a:endParaRPr lang="en-US"/>
          </a:p>
        </p:txBody>
      </p:sp>
    </p:spTree>
    <p:extLst>
      <p:ext uri="{BB962C8B-B14F-4D97-AF65-F5344CB8AC3E}">
        <p14:creationId xmlns:p14="http://schemas.microsoft.com/office/powerpoint/2010/main" val="76015722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D92161D0-FD21-4D4A-AF71-2CD9D1E9F06D}" type="datetimeFigureOut">
              <a:rPr lang="en-US" smtClean="0"/>
              <a:t>6/5/2019</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EB419001-C473-4752-8CBD-59F1A7F2A336}" type="slidenum">
              <a:rPr lang="en-US" smtClean="0"/>
              <a:t>‹#›</a:t>
            </a:fld>
            <a:endParaRPr lang="en-US"/>
          </a:p>
        </p:txBody>
      </p:sp>
    </p:spTree>
    <p:extLst>
      <p:ext uri="{BB962C8B-B14F-4D97-AF65-F5344CB8AC3E}">
        <p14:creationId xmlns:p14="http://schemas.microsoft.com/office/powerpoint/2010/main" val="29929398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D92161D0-FD21-4D4A-AF71-2CD9D1E9F06D}" type="datetimeFigureOut">
              <a:rPr lang="en-US" smtClean="0"/>
              <a:t>6/5/2019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419001-C473-4752-8CBD-59F1A7F2A336}"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3907971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92161D0-FD21-4D4A-AF71-2CD9D1E9F06D}" type="datetimeFigureOut">
              <a:rPr lang="en-US" smtClean="0"/>
              <a:t>6/5/2019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419001-C473-4752-8CBD-59F1A7F2A336}" type="slidenum">
              <a:rPr lang="en-US" smtClean="0"/>
              <a:t>‹#›</a:t>
            </a:fld>
            <a:endParaRPr lang="en-US"/>
          </a:p>
        </p:txBody>
      </p:sp>
    </p:spTree>
    <p:extLst>
      <p:ext uri="{BB962C8B-B14F-4D97-AF65-F5344CB8AC3E}">
        <p14:creationId xmlns:p14="http://schemas.microsoft.com/office/powerpoint/2010/main" val="2011641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2161D0-FD21-4D4A-AF71-2CD9D1E9F06D}" type="datetimeFigureOut">
              <a:rPr lang="en-US" smtClean="0"/>
              <a:t>6/5/2019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419001-C473-4752-8CBD-59F1A7F2A336}" type="slidenum">
              <a:rPr lang="en-US" smtClean="0"/>
              <a:t>‹#›</a:t>
            </a:fld>
            <a:endParaRPr lang="en-US"/>
          </a:p>
        </p:txBody>
      </p:sp>
    </p:spTree>
    <p:extLst>
      <p:ext uri="{BB962C8B-B14F-4D97-AF65-F5344CB8AC3E}">
        <p14:creationId xmlns:p14="http://schemas.microsoft.com/office/powerpoint/2010/main" val="18112928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D92161D0-FD21-4D4A-AF71-2CD9D1E9F06D}" type="datetimeFigureOut">
              <a:rPr lang="en-US" smtClean="0"/>
              <a:t>6/5/2019</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EB419001-C473-4752-8CBD-59F1A7F2A336}" type="slidenum">
              <a:rPr lang="en-US" smtClean="0"/>
              <a:t>‹#›</a:t>
            </a:fld>
            <a:endParaRPr lang="en-US"/>
          </a:p>
        </p:txBody>
      </p:sp>
    </p:spTree>
    <p:extLst>
      <p:ext uri="{BB962C8B-B14F-4D97-AF65-F5344CB8AC3E}">
        <p14:creationId xmlns:p14="http://schemas.microsoft.com/office/powerpoint/2010/main" val="37174813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D92161D0-FD21-4D4A-AF71-2CD9D1E9F06D}" type="datetimeFigureOut">
              <a:rPr lang="en-US" smtClean="0"/>
              <a:t>6/5/2019</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EB419001-C473-4752-8CBD-59F1A7F2A336}" type="slidenum">
              <a:rPr lang="en-US" smtClean="0"/>
              <a:t>‹#›</a:t>
            </a:fld>
            <a:endParaRPr lang="en-US"/>
          </a:p>
        </p:txBody>
      </p:sp>
    </p:spTree>
    <p:extLst>
      <p:ext uri="{BB962C8B-B14F-4D97-AF65-F5344CB8AC3E}">
        <p14:creationId xmlns:p14="http://schemas.microsoft.com/office/powerpoint/2010/main" val="16425706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D92161D0-FD21-4D4A-AF71-2CD9D1E9F06D}" type="datetimeFigureOut">
              <a:rPr lang="en-US" smtClean="0"/>
              <a:t>6/5/2019</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EB419001-C473-4752-8CBD-59F1A7F2A336}" type="slidenum">
              <a:rPr lang="en-US" smtClean="0"/>
              <a:t>‹#›</a:t>
            </a:fld>
            <a:endParaRPr lang="en-US"/>
          </a:p>
        </p:txBody>
      </p:sp>
    </p:spTree>
    <p:extLst>
      <p:ext uri="{BB962C8B-B14F-4D97-AF65-F5344CB8AC3E}">
        <p14:creationId xmlns:p14="http://schemas.microsoft.com/office/powerpoint/2010/main" val="20817922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www.mhafc.org/" TargetMode="External"/><Relationship Id="rId3" Type="http://schemas.openxmlformats.org/officeDocument/2006/relationships/hyperlink" Target="https://www.nctsn.org/sites/default/files/resources/helping_teens_with_traumatic_grief_caregivers.pdf" TargetMode="External"/><Relationship Id="rId7" Type="http://schemas.openxmlformats.org/officeDocument/2006/relationships/hyperlink" Target="http://www.helpmykid.org/"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http://www.syntero.org/" TargetMode="External"/><Relationship Id="rId5" Type="http://schemas.openxmlformats.org/officeDocument/2006/relationships/hyperlink" Target="http://www.nationalcenterdvtraumamh.org/wp-content/uploads/2012/01/Exercises-for-Grounding-Emotional-Regulation-Relaxation-Final.pdf" TargetMode="External"/><Relationship Id="rId10" Type="http://schemas.openxmlformats.org/officeDocument/2006/relationships/hyperlink" Target="http://www.nctsn.org/resources" TargetMode="External"/><Relationship Id="rId4" Type="http://schemas.openxmlformats.org/officeDocument/2006/relationships/hyperlink" Target="https://www.pricelessparenting.com/documents/feelings.pdf" TargetMode="External"/><Relationship Id="rId9" Type="http://schemas.openxmlformats.org/officeDocument/2006/relationships/hyperlink" Target="http://www.redtreehouse.org/resources"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sv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B3B3"/>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76539" y="345104"/>
            <a:ext cx="6277882" cy="3699731"/>
          </a:xfrm>
        </p:spPr>
        <p:txBody>
          <a:bodyPr>
            <a:normAutofit/>
          </a:bodyPr>
          <a:lstStyle/>
          <a:p>
            <a:r>
              <a:rPr lang="en-US" dirty="0"/>
              <a:t>Family Engagement</a:t>
            </a:r>
            <a:br>
              <a:rPr lang="en-US" dirty="0"/>
            </a:br>
            <a:r>
              <a:rPr lang="en-US" dirty="0"/>
              <a:t>Within </a:t>
            </a:r>
            <a:br>
              <a:rPr lang="en-US" dirty="0"/>
            </a:br>
            <a:r>
              <a:rPr lang="en-US" dirty="0"/>
              <a:t>Trauma-Informed Schools</a:t>
            </a:r>
          </a:p>
        </p:txBody>
      </p:sp>
      <p:sp>
        <p:nvSpPr>
          <p:cNvPr id="3" name="Subtitle 2"/>
          <p:cNvSpPr>
            <a:spLocks noGrp="1"/>
          </p:cNvSpPr>
          <p:nvPr>
            <p:ph type="subTitle" idx="1"/>
          </p:nvPr>
        </p:nvSpPr>
        <p:spPr>
          <a:xfrm>
            <a:off x="329820" y="4566585"/>
            <a:ext cx="6971320" cy="1239894"/>
          </a:xfrm>
        </p:spPr>
        <p:txBody>
          <a:bodyPr>
            <a:normAutofit fontScale="92500" lnSpcReduction="10000"/>
          </a:bodyPr>
          <a:lstStyle/>
          <a:p>
            <a:r>
              <a:rPr lang="en-US" sz="2800" b="1" dirty="0"/>
              <a:t>Partnering with families of Elementary School children who have experienced trauma</a:t>
            </a:r>
          </a:p>
        </p:txBody>
      </p:sp>
      <p:sp>
        <p:nvSpPr>
          <p:cNvPr id="4" name="TextBox 3">
            <a:extLst>
              <a:ext uri="{FF2B5EF4-FFF2-40B4-BE49-F238E27FC236}">
                <a16:creationId xmlns:a16="http://schemas.microsoft.com/office/drawing/2014/main" id="{258A1ACB-8C8C-4803-910C-DB135DE31279}"/>
              </a:ext>
            </a:extLst>
          </p:cNvPr>
          <p:cNvSpPr txBox="1"/>
          <p:nvPr/>
        </p:nvSpPr>
        <p:spPr>
          <a:xfrm>
            <a:off x="275771" y="6328229"/>
            <a:ext cx="1190172" cy="369332"/>
          </a:xfrm>
          <a:prstGeom prst="rect">
            <a:avLst/>
          </a:prstGeom>
          <a:noFill/>
        </p:spPr>
        <p:txBody>
          <a:bodyPr wrap="square" rtlCol="0">
            <a:spAutoFit/>
          </a:bodyPr>
          <a:lstStyle/>
          <a:p>
            <a:r>
              <a:rPr lang="en-US" dirty="0"/>
              <a:t>May 2019</a:t>
            </a:r>
          </a:p>
        </p:txBody>
      </p:sp>
      <p:pic>
        <p:nvPicPr>
          <p:cNvPr id="10" name="Picture 2" descr="Image result for parents comforting children">
            <a:extLst>
              <a:ext uri="{FF2B5EF4-FFF2-40B4-BE49-F238E27FC236}">
                <a16:creationId xmlns:a16="http://schemas.microsoft.com/office/drawing/2014/main" id="{26215661-2A3A-4109-ADA6-620AF2E5F84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01405" y="345105"/>
            <a:ext cx="4204504" cy="630675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24039182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B3B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21790" y="715310"/>
            <a:ext cx="7729728" cy="1188720"/>
          </a:xfrm>
        </p:spPr>
        <p:txBody>
          <a:bodyPr>
            <a:normAutofit/>
          </a:bodyPr>
          <a:lstStyle/>
          <a:p>
            <a:r>
              <a:rPr lang="en-US" sz="3200" dirty="0"/>
              <a:t>Check your understanding</a:t>
            </a:r>
          </a:p>
        </p:txBody>
      </p:sp>
      <p:graphicFrame>
        <p:nvGraphicFramePr>
          <p:cNvPr id="4" name="Content Placeholder 3"/>
          <p:cNvGraphicFramePr>
            <a:graphicFrameLocks noGrp="1" noChangeAspect="1"/>
          </p:cNvGraphicFramePr>
          <p:nvPr>
            <p:ph idx="1"/>
            <p:extLst>
              <p:ext uri="{D42A27DB-BD31-4B8C-83A1-F6EECF244321}">
                <p14:modId xmlns:p14="http://schemas.microsoft.com/office/powerpoint/2010/main" val="3657396246"/>
              </p:ext>
            </p:extLst>
          </p:nvPr>
        </p:nvGraphicFramePr>
        <p:xfrm>
          <a:off x="894446" y="2865932"/>
          <a:ext cx="10384411" cy="3474720"/>
        </p:xfrm>
        <a:graphic>
          <a:graphicData uri="http://schemas.openxmlformats.org/drawingml/2006/table">
            <a:tbl>
              <a:tblPr firstRow="1" bandRow="1">
                <a:tableStyleId>{8A107856-5554-42FB-B03E-39F5DBC370BA}</a:tableStyleId>
              </a:tblPr>
              <a:tblGrid>
                <a:gridCol w="1130376">
                  <a:extLst>
                    <a:ext uri="{9D8B030D-6E8A-4147-A177-3AD203B41FA5}">
                      <a16:colId xmlns:a16="http://schemas.microsoft.com/office/drawing/2014/main" val="1078573948"/>
                    </a:ext>
                  </a:extLst>
                </a:gridCol>
                <a:gridCol w="9254035">
                  <a:extLst>
                    <a:ext uri="{9D8B030D-6E8A-4147-A177-3AD203B41FA5}">
                      <a16:colId xmlns:a16="http://schemas.microsoft.com/office/drawing/2014/main" val="1481775866"/>
                    </a:ext>
                  </a:extLst>
                </a:gridCol>
              </a:tblGrid>
              <a:tr h="389936">
                <a:tc>
                  <a:txBody>
                    <a:bodyPr/>
                    <a:lstStyle/>
                    <a:p>
                      <a:pPr algn="ctr"/>
                      <a:r>
                        <a:rPr lang="en-US" sz="3200" b="1" dirty="0"/>
                        <a:t>1</a:t>
                      </a:r>
                    </a:p>
                  </a:txBody>
                  <a:tcPr anchor="ctr"/>
                </a:tc>
                <a:tc>
                  <a:txBody>
                    <a:bodyPr/>
                    <a:lstStyle/>
                    <a:p>
                      <a:pPr algn="ctr"/>
                      <a:r>
                        <a:rPr lang="en-US" sz="3200" b="1" dirty="0"/>
                        <a:t>?</a:t>
                      </a:r>
                    </a:p>
                  </a:txBody>
                  <a:tcPr anchor="ctr"/>
                </a:tc>
                <a:extLst>
                  <a:ext uri="{0D108BD9-81ED-4DB2-BD59-A6C34878D82A}">
                    <a16:rowId xmlns:a16="http://schemas.microsoft.com/office/drawing/2014/main" val="2255962302"/>
                  </a:ext>
                </a:extLst>
              </a:tr>
              <a:tr h="389936">
                <a:tc>
                  <a:txBody>
                    <a:bodyPr/>
                    <a:lstStyle/>
                    <a:p>
                      <a:pPr algn="ctr"/>
                      <a:r>
                        <a:rPr lang="en-US" sz="3200" b="1" dirty="0"/>
                        <a:t>2</a:t>
                      </a:r>
                    </a:p>
                  </a:txBody>
                  <a:tcPr anchor="ctr"/>
                </a:tc>
                <a:tc>
                  <a:txBody>
                    <a:bodyPr/>
                    <a:lstStyle/>
                    <a:p>
                      <a:pPr algn="ctr"/>
                      <a:r>
                        <a:rPr lang="en-US" sz="3200" b="1" dirty="0"/>
                        <a:t>?</a:t>
                      </a:r>
                    </a:p>
                  </a:txBody>
                  <a:tcPr anchor="ctr"/>
                </a:tc>
                <a:extLst>
                  <a:ext uri="{0D108BD9-81ED-4DB2-BD59-A6C34878D82A}">
                    <a16:rowId xmlns:a16="http://schemas.microsoft.com/office/drawing/2014/main" val="1555744312"/>
                  </a:ext>
                </a:extLst>
              </a:tr>
              <a:tr h="433429">
                <a:tc>
                  <a:txBody>
                    <a:bodyPr/>
                    <a:lstStyle/>
                    <a:p>
                      <a:pPr algn="ctr"/>
                      <a:r>
                        <a:rPr lang="en-US" sz="3200" b="1" dirty="0"/>
                        <a:t>3</a:t>
                      </a:r>
                    </a:p>
                  </a:txBody>
                  <a:tcPr anchor="ctr"/>
                </a:tc>
                <a:tc>
                  <a:txBody>
                    <a:bodyPr/>
                    <a:lstStyle/>
                    <a:p>
                      <a:pPr algn="ctr"/>
                      <a:r>
                        <a:rPr lang="en-US" sz="3200" b="1" dirty="0"/>
                        <a:t>?</a:t>
                      </a:r>
                    </a:p>
                  </a:txBody>
                  <a:tcPr anchor="ctr"/>
                </a:tc>
                <a:extLst>
                  <a:ext uri="{0D108BD9-81ED-4DB2-BD59-A6C34878D82A}">
                    <a16:rowId xmlns:a16="http://schemas.microsoft.com/office/drawing/2014/main" val="1770742412"/>
                  </a:ext>
                </a:extLst>
              </a:tr>
              <a:tr h="433429">
                <a:tc>
                  <a:txBody>
                    <a:bodyPr/>
                    <a:lstStyle/>
                    <a:p>
                      <a:pPr algn="ctr"/>
                      <a:r>
                        <a:rPr lang="en-US" sz="3200" b="1" dirty="0"/>
                        <a:t>4</a:t>
                      </a:r>
                    </a:p>
                  </a:txBody>
                  <a:tcPr anchor="ctr"/>
                </a:tc>
                <a:tc>
                  <a:txBody>
                    <a:bodyPr/>
                    <a:lstStyle/>
                    <a:p>
                      <a:pPr algn="ctr"/>
                      <a:r>
                        <a:rPr lang="en-US" sz="3200" b="1" dirty="0"/>
                        <a:t>?</a:t>
                      </a:r>
                    </a:p>
                  </a:txBody>
                  <a:tcPr anchor="ctr"/>
                </a:tc>
                <a:extLst>
                  <a:ext uri="{0D108BD9-81ED-4DB2-BD59-A6C34878D82A}">
                    <a16:rowId xmlns:a16="http://schemas.microsoft.com/office/drawing/2014/main" val="1522057583"/>
                  </a:ext>
                </a:extLst>
              </a:tr>
              <a:tr h="433429">
                <a:tc>
                  <a:txBody>
                    <a:bodyPr/>
                    <a:lstStyle/>
                    <a:p>
                      <a:pPr algn="ctr"/>
                      <a:r>
                        <a:rPr lang="en-US" sz="3200" b="1" dirty="0"/>
                        <a:t>5</a:t>
                      </a:r>
                    </a:p>
                  </a:txBody>
                  <a:tcPr anchor="ctr"/>
                </a:tc>
                <a:tc>
                  <a:txBody>
                    <a:bodyPr/>
                    <a:lstStyle/>
                    <a:p>
                      <a:pPr algn="ctr"/>
                      <a:r>
                        <a:rPr lang="en-US" sz="3200" b="1" dirty="0"/>
                        <a:t>?</a:t>
                      </a:r>
                    </a:p>
                  </a:txBody>
                  <a:tcPr anchor="ctr"/>
                </a:tc>
                <a:extLst>
                  <a:ext uri="{0D108BD9-81ED-4DB2-BD59-A6C34878D82A}">
                    <a16:rowId xmlns:a16="http://schemas.microsoft.com/office/drawing/2014/main" val="923236587"/>
                  </a:ext>
                </a:extLst>
              </a:tr>
              <a:tr h="433429">
                <a:tc>
                  <a:txBody>
                    <a:bodyPr/>
                    <a:lstStyle/>
                    <a:p>
                      <a:pPr algn="ctr"/>
                      <a:r>
                        <a:rPr lang="en-US" sz="3200" b="1" dirty="0"/>
                        <a:t>6</a:t>
                      </a:r>
                    </a:p>
                  </a:txBody>
                  <a:tcPr anchor="ctr"/>
                </a:tc>
                <a:tc>
                  <a:txBody>
                    <a:bodyPr/>
                    <a:lstStyle/>
                    <a:p>
                      <a:pPr algn="ctr"/>
                      <a:r>
                        <a:rPr lang="en-US" sz="3200" b="1" dirty="0"/>
                        <a:t>?</a:t>
                      </a:r>
                    </a:p>
                  </a:txBody>
                  <a:tcPr anchor="ctr"/>
                </a:tc>
                <a:extLst>
                  <a:ext uri="{0D108BD9-81ED-4DB2-BD59-A6C34878D82A}">
                    <a16:rowId xmlns:a16="http://schemas.microsoft.com/office/drawing/2014/main" val="3232433799"/>
                  </a:ext>
                </a:extLst>
              </a:tr>
            </a:tbl>
          </a:graphicData>
        </a:graphic>
      </p:graphicFrame>
      <p:sp>
        <p:nvSpPr>
          <p:cNvPr id="5" name="TextBox 4"/>
          <p:cNvSpPr txBox="1"/>
          <p:nvPr/>
        </p:nvSpPr>
        <p:spPr>
          <a:xfrm>
            <a:off x="1804166" y="1904030"/>
            <a:ext cx="8564973" cy="461665"/>
          </a:xfrm>
          <a:prstGeom prst="rect">
            <a:avLst/>
          </a:prstGeom>
          <a:noFill/>
        </p:spPr>
        <p:txBody>
          <a:bodyPr wrap="none" rtlCol="0">
            <a:spAutoFit/>
          </a:bodyPr>
          <a:lstStyle/>
          <a:p>
            <a:r>
              <a:rPr lang="en-US" sz="2400" dirty="0"/>
              <a:t>How many principles of Trauma Informed Care can you remember?</a:t>
            </a:r>
          </a:p>
        </p:txBody>
      </p:sp>
      <p:sp>
        <p:nvSpPr>
          <p:cNvPr id="6" name="TextBox 5"/>
          <p:cNvSpPr txBox="1"/>
          <p:nvPr/>
        </p:nvSpPr>
        <p:spPr>
          <a:xfrm>
            <a:off x="2356337" y="2285514"/>
            <a:ext cx="7460632" cy="461665"/>
          </a:xfrm>
          <a:prstGeom prst="rect">
            <a:avLst/>
          </a:prstGeom>
          <a:noFill/>
        </p:spPr>
        <p:txBody>
          <a:bodyPr wrap="none" rtlCol="0">
            <a:spAutoFit/>
          </a:bodyPr>
          <a:lstStyle/>
          <a:p>
            <a:r>
              <a:rPr lang="en-US" sz="2400" dirty="0"/>
              <a:t>How would you explain the principles in your own words?</a:t>
            </a:r>
          </a:p>
        </p:txBody>
      </p:sp>
    </p:spTree>
    <p:extLst>
      <p:ext uri="{BB962C8B-B14F-4D97-AF65-F5344CB8AC3E}">
        <p14:creationId xmlns:p14="http://schemas.microsoft.com/office/powerpoint/2010/main" val="13110859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B3B3"/>
        </a:solidFill>
        <a:effectLst/>
      </p:bgPr>
    </p:bg>
    <p:spTree>
      <p:nvGrpSpPr>
        <p:cNvPr id="1" name=""/>
        <p:cNvGrpSpPr/>
        <p:nvPr/>
      </p:nvGrpSpPr>
      <p:grpSpPr>
        <a:xfrm>
          <a:off x="0" y="0"/>
          <a:ext cx="0" cy="0"/>
          <a:chOff x="0" y="0"/>
          <a:chExt cx="0" cy="0"/>
        </a:xfrm>
      </p:grpSpPr>
      <p:sp>
        <p:nvSpPr>
          <p:cNvPr id="6" name="Speech Bubble: Oval 5">
            <a:extLst>
              <a:ext uri="{FF2B5EF4-FFF2-40B4-BE49-F238E27FC236}">
                <a16:creationId xmlns:a16="http://schemas.microsoft.com/office/drawing/2014/main" id="{0905767C-3087-4178-9D27-D5B2882157F5}"/>
              </a:ext>
            </a:extLst>
          </p:cNvPr>
          <p:cNvSpPr/>
          <p:nvPr/>
        </p:nvSpPr>
        <p:spPr>
          <a:xfrm>
            <a:off x="1258645" y="957431"/>
            <a:ext cx="4120179" cy="2915322"/>
          </a:xfrm>
          <a:prstGeom prst="wedgeEllipseCallout">
            <a:avLst>
              <a:gd name="adj1" fmla="val -72530"/>
              <a:gd name="adj2" fmla="val 60286"/>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t>Why is this important?</a:t>
            </a:r>
          </a:p>
        </p:txBody>
      </p:sp>
      <p:sp>
        <p:nvSpPr>
          <p:cNvPr id="7" name="Speech Bubble: Oval 6">
            <a:extLst>
              <a:ext uri="{FF2B5EF4-FFF2-40B4-BE49-F238E27FC236}">
                <a16:creationId xmlns:a16="http://schemas.microsoft.com/office/drawing/2014/main" id="{0EB53B8B-9DA8-4FDE-8806-CDA7A28447BE}"/>
              </a:ext>
            </a:extLst>
          </p:cNvPr>
          <p:cNvSpPr/>
          <p:nvPr/>
        </p:nvSpPr>
        <p:spPr>
          <a:xfrm>
            <a:off x="4547573" y="3429000"/>
            <a:ext cx="4531210" cy="3069002"/>
          </a:xfrm>
          <a:prstGeom prst="wedgeEllipseCallout">
            <a:avLst>
              <a:gd name="adj1" fmla="val 47052"/>
              <a:gd name="adj2" fmla="val 59917"/>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t>How can we best </a:t>
            </a:r>
            <a:r>
              <a:rPr lang="en-US" sz="4400"/>
              <a:t>engage with families</a:t>
            </a:r>
            <a:r>
              <a:rPr lang="en-US" sz="4400" dirty="0"/>
              <a:t>?</a:t>
            </a:r>
          </a:p>
        </p:txBody>
      </p:sp>
      <p:sp>
        <p:nvSpPr>
          <p:cNvPr id="10" name="Speech Bubble: Oval 9">
            <a:extLst>
              <a:ext uri="{FF2B5EF4-FFF2-40B4-BE49-F238E27FC236}">
                <a16:creationId xmlns:a16="http://schemas.microsoft.com/office/drawing/2014/main" id="{D307A528-7B79-4F3B-B81C-483BA200B30D}"/>
              </a:ext>
            </a:extLst>
          </p:cNvPr>
          <p:cNvSpPr/>
          <p:nvPr/>
        </p:nvSpPr>
        <p:spPr>
          <a:xfrm>
            <a:off x="6668622" y="220148"/>
            <a:ext cx="4531210" cy="3069002"/>
          </a:xfrm>
          <a:prstGeom prst="wedgeEllipseCallout">
            <a:avLst>
              <a:gd name="adj1" fmla="val 64858"/>
              <a:gd name="adj2" fmla="val -36478"/>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t>What information do we need?</a:t>
            </a:r>
          </a:p>
        </p:txBody>
      </p:sp>
    </p:spTree>
    <p:extLst>
      <p:ext uri="{BB962C8B-B14F-4D97-AF65-F5344CB8AC3E}">
        <p14:creationId xmlns:p14="http://schemas.microsoft.com/office/powerpoint/2010/main" val="23349961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B3B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402806" y="347117"/>
            <a:ext cx="5386388" cy="1188720"/>
          </a:xfrm>
        </p:spPr>
        <p:txBody>
          <a:bodyPr>
            <a:normAutofit/>
          </a:bodyPr>
          <a:lstStyle/>
          <a:p>
            <a:r>
              <a:rPr lang="en-US" sz="3200" dirty="0"/>
              <a:t>The Why</a:t>
            </a:r>
          </a:p>
        </p:txBody>
      </p:sp>
      <p:sp>
        <p:nvSpPr>
          <p:cNvPr id="6" name="TextBox 5">
            <a:extLst>
              <a:ext uri="{FF2B5EF4-FFF2-40B4-BE49-F238E27FC236}">
                <a16:creationId xmlns:a16="http://schemas.microsoft.com/office/drawing/2014/main" id="{2C33034B-64ED-4723-A881-25FD5F1AA421}"/>
              </a:ext>
            </a:extLst>
          </p:cNvPr>
          <p:cNvSpPr txBox="1"/>
          <p:nvPr/>
        </p:nvSpPr>
        <p:spPr>
          <a:xfrm>
            <a:off x="297630" y="1617156"/>
            <a:ext cx="6238208" cy="2431435"/>
          </a:xfrm>
          <a:prstGeom prst="rect">
            <a:avLst/>
          </a:prstGeom>
          <a:noFill/>
        </p:spPr>
        <p:txBody>
          <a:bodyPr wrap="square" rtlCol="0">
            <a:spAutoFit/>
          </a:bodyPr>
          <a:lstStyle/>
          <a:p>
            <a:pPr marL="457200" indent="-457200">
              <a:buFont typeface="Arial" panose="020B0604020202020204" pitchFamily="34" charset="0"/>
              <a:buChar char="•"/>
            </a:pPr>
            <a:r>
              <a:rPr lang="en-US" sz="2800" dirty="0"/>
              <a:t>Communicating with and including families significantly improves outcomes for students who have experienced trauma</a:t>
            </a:r>
          </a:p>
          <a:p>
            <a:pPr marL="914400"/>
            <a:r>
              <a:rPr lang="en-US" sz="2000" dirty="0"/>
              <a:t>- (Brown et al., 2006; Tan, Wang, &amp; </a:t>
            </a:r>
            <a:r>
              <a:rPr lang="en-US" sz="2000" dirty="0" err="1"/>
              <a:t>Ruggerio</a:t>
            </a:r>
            <a:r>
              <a:rPr lang="en-US" sz="2000" dirty="0"/>
              <a:t>, 2017; </a:t>
            </a:r>
            <a:r>
              <a:rPr lang="en-US" sz="2000" dirty="0" err="1"/>
              <a:t>Goodkind</a:t>
            </a:r>
            <a:r>
              <a:rPr lang="en-US" sz="2000" dirty="0"/>
              <a:t>, </a:t>
            </a:r>
            <a:r>
              <a:rPr lang="en-US" sz="2000" dirty="0" err="1"/>
              <a:t>LaNoue</a:t>
            </a:r>
            <a:r>
              <a:rPr lang="en-US" sz="2000" dirty="0"/>
              <a:t>, &amp; Milford, 2010)</a:t>
            </a:r>
          </a:p>
        </p:txBody>
      </p:sp>
      <p:sp>
        <p:nvSpPr>
          <p:cNvPr id="10" name="TextBox 9">
            <a:extLst>
              <a:ext uri="{FF2B5EF4-FFF2-40B4-BE49-F238E27FC236}">
                <a16:creationId xmlns:a16="http://schemas.microsoft.com/office/drawing/2014/main" id="{6878B141-A5BC-42F9-9C1E-C5FA136E900F}"/>
              </a:ext>
            </a:extLst>
          </p:cNvPr>
          <p:cNvSpPr txBox="1"/>
          <p:nvPr/>
        </p:nvSpPr>
        <p:spPr>
          <a:xfrm>
            <a:off x="297630" y="4507281"/>
            <a:ext cx="6238208" cy="1815882"/>
          </a:xfrm>
          <a:prstGeom prst="rect">
            <a:avLst/>
          </a:prstGeom>
          <a:noFill/>
        </p:spPr>
        <p:txBody>
          <a:bodyPr wrap="square" rtlCol="0">
            <a:spAutoFit/>
          </a:bodyPr>
          <a:lstStyle/>
          <a:p>
            <a:pPr marL="457200" indent="-457200">
              <a:buFont typeface="Arial" panose="020B0604020202020204" pitchFamily="34" charset="0"/>
              <a:buChar char="•"/>
            </a:pPr>
            <a:r>
              <a:rPr lang="en-US" sz="2800" dirty="0"/>
              <a:t>Poor planning or execution of engagement around trauma can have a </a:t>
            </a:r>
            <a:r>
              <a:rPr lang="en-US" sz="2800" i="1" dirty="0"/>
              <a:t>negative</a:t>
            </a:r>
            <a:r>
              <a:rPr lang="en-US" sz="2800" dirty="0"/>
              <a:t> impact on students and families</a:t>
            </a:r>
          </a:p>
        </p:txBody>
      </p:sp>
      <p:pic>
        <p:nvPicPr>
          <p:cNvPr id="3074" name="Picture 2" descr="Related image">
            <a:extLst>
              <a:ext uri="{FF2B5EF4-FFF2-40B4-BE49-F238E27FC236}">
                <a16:creationId xmlns:a16="http://schemas.microsoft.com/office/drawing/2014/main" id="{9ABABBAD-C758-46BD-A767-8A6A00EEE482}"/>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02929" y="2455554"/>
            <a:ext cx="4185557" cy="278994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38403643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B3B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145074" y="211657"/>
            <a:ext cx="7729728" cy="1188720"/>
          </a:xfrm>
        </p:spPr>
        <p:txBody>
          <a:bodyPr>
            <a:normAutofit/>
          </a:bodyPr>
          <a:lstStyle/>
          <a:p>
            <a:r>
              <a:rPr lang="en-US" sz="3200" dirty="0"/>
              <a:t>The Why</a:t>
            </a:r>
          </a:p>
        </p:txBody>
      </p:sp>
      <p:sp>
        <p:nvSpPr>
          <p:cNvPr id="3" name="Content Placeholder 2"/>
          <p:cNvSpPr>
            <a:spLocks noGrp="1"/>
          </p:cNvSpPr>
          <p:nvPr>
            <p:ph idx="1"/>
          </p:nvPr>
        </p:nvSpPr>
        <p:spPr>
          <a:xfrm>
            <a:off x="7580195" y="2250305"/>
            <a:ext cx="4589213" cy="3848816"/>
          </a:xfrm>
        </p:spPr>
        <p:txBody>
          <a:bodyPr>
            <a:normAutofit/>
          </a:bodyPr>
          <a:lstStyle/>
          <a:p>
            <a:pPr marL="228600" lvl="1" indent="0">
              <a:buNone/>
            </a:pPr>
            <a:r>
              <a:rPr lang="en-US" sz="2800" dirty="0"/>
              <a:t>Families are likely managing:</a:t>
            </a:r>
          </a:p>
          <a:p>
            <a:pPr lvl="1"/>
            <a:r>
              <a:rPr lang="en-US" sz="2400" dirty="0"/>
              <a:t>Their own stress</a:t>
            </a:r>
          </a:p>
          <a:p>
            <a:pPr lvl="1"/>
            <a:r>
              <a:rPr lang="en-US" sz="2400" dirty="0"/>
              <a:t>Difficulty sleeping for themselves, their child</a:t>
            </a:r>
          </a:p>
          <a:p>
            <a:pPr lvl="1"/>
            <a:r>
              <a:rPr lang="en-US" sz="2400" dirty="0"/>
              <a:t>Interpersonal challenges with family, friends</a:t>
            </a:r>
          </a:p>
        </p:txBody>
      </p:sp>
      <p:graphicFrame>
        <p:nvGraphicFramePr>
          <p:cNvPr id="5" name="Table 4">
            <a:extLst>
              <a:ext uri="{FF2B5EF4-FFF2-40B4-BE49-F238E27FC236}">
                <a16:creationId xmlns:a16="http://schemas.microsoft.com/office/drawing/2014/main" id="{D576C385-8103-4431-87B6-F1C6BF1E4DB6}"/>
              </a:ext>
            </a:extLst>
          </p:cNvPr>
          <p:cNvGraphicFramePr>
            <a:graphicFrameLocks noGrp="1"/>
          </p:cNvGraphicFramePr>
          <p:nvPr>
            <p:extLst>
              <p:ext uri="{D42A27DB-BD31-4B8C-83A1-F6EECF244321}">
                <p14:modId xmlns:p14="http://schemas.microsoft.com/office/powerpoint/2010/main" val="3407083566"/>
              </p:ext>
            </p:extLst>
          </p:nvPr>
        </p:nvGraphicFramePr>
        <p:xfrm>
          <a:off x="355003" y="1721969"/>
          <a:ext cx="7003228" cy="4754880"/>
        </p:xfrm>
        <a:graphic>
          <a:graphicData uri="http://schemas.openxmlformats.org/drawingml/2006/table">
            <a:tbl>
              <a:tblPr firstRow="1" bandRow="1">
                <a:tableStyleId>{8A107856-5554-42FB-B03E-39F5DBC370BA}</a:tableStyleId>
              </a:tblPr>
              <a:tblGrid>
                <a:gridCol w="1886819">
                  <a:extLst>
                    <a:ext uri="{9D8B030D-6E8A-4147-A177-3AD203B41FA5}">
                      <a16:colId xmlns:a16="http://schemas.microsoft.com/office/drawing/2014/main" val="717353082"/>
                    </a:ext>
                  </a:extLst>
                </a:gridCol>
                <a:gridCol w="1574279">
                  <a:extLst>
                    <a:ext uri="{9D8B030D-6E8A-4147-A177-3AD203B41FA5}">
                      <a16:colId xmlns:a16="http://schemas.microsoft.com/office/drawing/2014/main" val="2035127050"/>
                    </a:ext>
                  </a:extLst>
                </a:gridCol>
                <a:gridCol w="1591645">
                  <a:extLst>
                    <a:ext uri="{9D8B030D-6E8A-4147-A177-3AD203B41FA5}">
                      <a16:colId xmlns:a16="http://schemas.microsoft.com/office/drawing/2014/main" val="1884120812"/>
                    </a:ext>
                  </a:extLst>
                </a:gridCol>
                <a:gridCol w="1950485">
                  <a:extLst>
                    <a:ext uri="{9D8B030D-6E8A-4147-A177-3AD203B41FA5}">
                      <a16:colId xmlns:a16="http://schemas.microsoft.com/office/drawing/2014/main" val="196042725"/>
                    </a:ext>
                  </a:extLst>
                </a:gridCol>
              </a:tblGrid>
              <a:tr h="370840">
                <a:tc>
                  <a:txBody>
                    <a:bodyPr/>
                    <a:lstStyle/>
                    <a:p>
                      <a:pPr algn="ctr"/>
                      <a:r>
                        <a:rPr lang="en-US" sz="2400" b="0" dirty="0"/>
                        <a:t>Accidents/</a:t>
                      </a:r>
                    </a:p>
                    <a:p>
                      <a:pPr algn="ctr"/>
                      <a:r>
                        <a:rPr lang="en-US" sz="2400" b="0" dirty="0"/>
                        <a:t>Injuries</a:t>
                      </a:r>
                    </a:p>
                  </a:txBody>
                  <a:tcPr anchor="ctr"/>
                </a:tc>
                <a:tc>
                  <a:txBody>
                    <a:bodyPr/>
                    <a:lstStyle/>
                    <a:p>
                      <a:pPr algn="ctr"/>
                      <a:r>
                        <a:rPr lang="en-US" sz="2400" b="0" dirty="0"/>
                        <a:t>Serious Illness</a:t>
                      </a:r>
                    </a:p>
                  </a:txBody>
                  <a:tcPr anchor="ctr"/>
                </a:tc>
                <a:tc>
                  <a:txBody>
                    <a:bodyPr/>
                    <a:lstStyle/>
                    <a:p>
                      <a:pPr algn="ctr"/>
                      <a:r>
                        <a:rPr lang="en-US" sz="2400" b="0" dirty="0"/>
                        <a:t>House Fires</a:t>
                      </a:r>
                    </a:p>
                  </a:txBody>
                  <a:tcPr anchor="ctr"/>
                </a:tc>
                <a:tc>
                  <a:txBody>
                    <a:bodyPr/>
                    <a:lstStyle/>
                    <a:p>
                      <a:pPr algn="ctr"/>
                      <a:r>
                        <a:rPr lang="en-US" sz="2400" b="0" dirty="0"/>
                        <a:t>Crimes</a:t>
                      </a:r>
                    </a:p>
                  </a:txBody>
                  <a:tcPr anchor="ctr"/>
                </a:tc>
                <a:extLst>
                  <a:ext uri="{0D108BD9-81ED-4DB2-BD59-A6C34878D82A}">
                    <a16:rowId xmlns:a16="http://schemas.microsoft.com/office/drawing/2014/main" val="1834419760"/>
                  </a:ext>
                </a:extLst>
              </a:tr>
              <a:tr h="370840">
                <a:tc>
                  <a:txBody>
                    <a:bodyPr/>
                    <a:lstStyle/>
                    <a:p>
                      <a:pPr algn="ctr"/>
                      <a:r>
                        <a:rPr lang="en-US" sz="2400" dirty="0"/>
                        <a:t>Community Violence</a:t>
                      </a:r>
                    </a:p>
                  </a:txBody>
                  <a:tcPr anchor="ctr"/>
                </a:tc>
                <a:tc>
                  <a:txBody>
                    <a:bodyPr/>
                    <a:lstStyle/>
                    <a:p>
                      <a:pPr algn="ctr"/>
                      <a:r>
                        <a:rPr lang="en-US" sz="2400" dirty="0"/>
                        <a:t>School</a:t>
                      </a:r>
                      <a:r>
                        <a:rPr lang="en-US" sz="2400" baseline="0" dirty="0"/>
                        <a:t> Violence</a:t>
                      </a:r>
                    </a:p>
                  </a:txBody>
                  <a:tcPr anchor="ctr"/>
                </a:tc>
                <a:tc>
                  <a:txBody>
                    <a:bodyPr/>
                    <a:lstStyle/>
                    <a:p>
                      <a:pPr algn="ctr"/>
                      <a:r>
                        <a:rPr lang="en-US" sz="2400" dirty="0"/>
                        <a:t>Sudden loss of a loved one</a:t>
                      </a:r>
                    </a:p>
                  </a:txBody>
                  <a:tcPr anchor="ctr"/>
                </a:tc>
                <a:tc>
                  <a:txBody>
                    <a:bodyPr/>
                    <a:lstStyle/>
                    <a:p>
                      <a:pPr algn="ctr"/>
                      <a:r>
                        <a:rPr lang="en-US" sz="2400" dirty="0"/>
                        <a:t>Combat injuries or death of a family member</a:t>
                      </a:r>
                    </a:p>
                  </a:txBody>
                  <a:tcPr anchor="ctr"/>
                </a:tc>
                <a:extLst>
                  <a:ext uri="{0D108BD9-81ED-4DB2-BD59-A6C34878D82A}">
                    <a16:rowId xmlns:a16="http://schemas.microsoft.com/office/drawing/2014/main" val="1717526585"/>
                  </a:ext>
                </a:extLst>
              </a:tr>
              <a:tr h="370840">
                <a:tc>
                  <a:txBody>
                    <a:bodyPr/>
                    <a:lstStyle/>
                    <a:p>
                      <a:pPr algn="ctr"/>
                      <a:r>
                        <a:rPr lang="en-US" sz="2400" dirty="0"/>
                        <a:t>Domestic violence</a:t>
                      </a:r>
                    </a:p>
                  </a:txBody>
                  <a:tcPr anchor="ctr"/>
                </a:tc>
                <a:tc>
                  <a:txBody>
                    <a:bodyPr/>
                    <a:lstStyle/>
                    <a:p>
                      <a:pPr algn="ctr"/>
                      <a:r>
                        <a:rPr lang="en-US" sz="2400" dirty="0"/>
                        <a:t>Abuse/ Neglect</a:t>
                      </a:r>
                    </a:p>
                  </a:txBody>
                  <a:tcPr anchor="ctr"/>
                </a:tc>
                <a:tc>
                  <a:txBody>
                    <a:bodyPr/>
                    <a:lstStyle/>
                    <a:p>
                      <a:pPr algn="ctr"/>
                      <a:r>
                        <a:rPr lang="en-US" sz="2400" dirty="0"/>
                        <a:t>Bullying</a:t>
                      </a:r>
                    </a:p>
                  </a:txBody>
                  <a:tcPr anchor="ctr"/>
                </a:tc>
                <a:tc>
                  <a:txBody>
                    <a:bodyPr/>
                    <a:lstStyle/>
                    <a:p>
                      <a:pPr algn="ctr"/>
                      <a:r>
                        <a:rPr lang="en-US" sz="2400" dirty="0"/>
                        <a:t>Homelessness</a:t>
                      </a:r>
                    </a:p>
                  </a:txBody>
                  <a:tcPr anchor="ctr"/>
                </a:tc>
                <a:extLst>
                  <a:ext uri="{0D108BD9-81ED-4DB2-BD59-A6C34878D82A}">
                    <a16:rowId xmlns:a16="http://schemas.microsoft.com/office/drawing/2014/main" val="3326022491"/>
                  </a:ext>
                </a:extLst>
              </a:tr>
              <a:tr h="370840">
                <a:tc>
                  <a:txBody>
                    <a:bodyPr/>
                    <a:lstStyle/>
                    <a:p>
                      <a:pPr algn="ctr"/>
                      <a:r>
                        <a:rPr lang="en-US" sz="2400" dirty="0"/>
                        <a:t>Natural Disasters</a:t>
                      </a:r>
                    </a:p>
                  </a:txBody>
                  <a:tcPr anchor="ctr"/>
                </a:tc>
                <a:tc>
                  <a:txBody>
                    <a:bodyPr/>
                    <a:lstStyle/>
                    <a:p>
                      <a:pPr algn="ctr"/>
                      <a:r>
                        <a:rPr lang="en-US" sz="2400" dirty="0"/>
                        <a:t>Acts of Terrorism</a:t>
                      </a:r>
                    </a:p>
                  </a:txBody>
                  <a:tcPr anchor="ctr"/>
                </a:tc>
                <a:tc>
                  <a:txBody>
                    <a:bodyPr/>
                    <a:lstStyle/>
                    <a:p>
                      <a:pPr algn="ctr"/>
                      <a:r>
                        <a:rPr lang="en-US" sz="2400" dirty="0"/>
                        <a:t>Living in or escaping a war zone</a:t>
                      </a:r>
                    </a:p>
                  </a:txBody>
                  <a:tcPr anchor="ctr"/>
                </a:tc>
                <a:tc>
                  <a:txBody>
                    <a:bodyPr/>
                    <a:lstStyle/>
                    <a:p>
                      <a:pPr algn="ctr"/>
                      <a:r>
                        <a:rPr lang="en-US" sz="2400" dirty="0"/>
                        <a:t>Stress</a:t>
                      </a:r>
                    </a:p>
                  </a:txBody>
                  <a:tcPr anchor="ctr"/>
                </a:tc>
                <a:extLst>
                  <a:ext uri="{0D108BD9-81ED-4DB2-BD59-A6C34878D82A}">
                    <a16:rowId xmlns:a16="http://schemas.microsoft.com/office/drawing/2014/main" val="2582629986"/>
                  </a:ext>
                </a:extLst>
              </a:tr>
            </a:tbl>
          </a:graphicData>
        </a:graphic>
      </p:graphicFrame>
    </p:spTree>
    <p:extLst>
      <p:ext uri="{BB962C8B-B14F-4D97-AF65-F5344CB8AC3E}">
        <p14:creationId xmlns:p14="http://schemas.microsoft.com/office/powerpoint/2010/main" val="11171060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B3B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41535" y="363417"/>
            <a:ext cx="7708930" cy="1357346"/>
          </a:xfrm>
        </p:spPr>
        <p:txBody>
          <a:bodyPr>
            <a:normAutofit/>
          </a:bodyPr>
          <a:lstStyle/>
          <a:p>
            <a:r>
              <a:rPr lang="en-US" sz="3200" dirty="0"/>
              <a:t>The How:</a:t>
            </a:r>
            <a:br>
              <a:rPr lang="en-US" sz="3200" dirty="0"/>
            </a:br>
            <a:r>
              <a:rPr lang="en-US" sz="3200" dirty="0"/>
              <a:t>Supporting Families in Crisis</a:t>
            </a:r>
          </a:p>
        </p:txBody>
      </p:sp>
      <p:grpSp>
        <p:nvGrpSpPr>
          <p:cNvPr id="8" name="Group 7">
            <a:extLst>
              <a:ext uri="{FF2B5EF4-FFF2-40B4-BE49-F238E27FC236}">
                <a16:creationId xmlns:a16="http://schemas.microsoft.com/office/drawing/2014/main" id="{4DA67D76-A031-4843-B78B-0A9C6985B135}"/>
              </a:ext>
            </a:extLst>
          </p:cNvPr>
          <p:cNvGrpSpPr/>
          <p:nvPr/>
        </p:nvGrpSpPr>
        <p:grpSpPr>
          <a:xfrm>
            <a:off x="61001" y="3596868"/>
            <a:ext cx="2391186" cy="2473240"/>
            <a:chOff x="857623" y="290456"/>
            <a:chExt cx="2391186" cy="2473240"/>
          </a:xfrm>
        </p:grpSpPr>
        <p:sp>
          <p:nvSpPr>
            <p:cNvPr id="6" name="TextBox 5">
              <a:extLst>
                <a:ext uri="{FF2B5EF4-FFF2-40B4-BE49-F238E27FC236}">
                  <a16:creationId xmlns:a16="http://schemas.microsoft.com/office/drawing/2014/main" id="{6572DC07-1D0D-4CBF-A402-A498EE8177B6}"/>
                </a:ext>
              </a:extLst>
            </p:cNvPr>
            <p:cNvSpPr txBox="1"/>
            <p:nvPr/>
          </p:nvSpPr>
          <p:spPr>
            <a:xfrm>
              <a:off x="860612" y="290456"/>
              <a:ext cx="2388197" cy="461665"/>
            </a:xfrm>
            <a:prstGeom prst="rect">
              <a:avLst/>
            </a:prstGeom>
            <a:noFill/>
          </p:spPr>
          <p:txBody>
            <a:bodyPr wrap="square" rtlCol="0">
              <a:spAutoFit/>
            </a:bodyPr>
            <a:lstStyle/>
            <a:p>
              <a:pPr algn="ctr"/>
              <a:r>
                <a:rPr lang="en-US" sz="2400" b="1" dirty="0"/>
                <a:t>Be Calm</a:t>
              </a:r>
            </a:p>
          </p:txBody>
        </p:sp>
        <p:sp>
          <p:nvSpPr>
            <p:cNvPr id="15" name="TextBox 14">
              <a:extLst>
                <a:ext uri="{FF2B5EF4-FFF2-40B4-BE49-F238E27FC236}">
                  <a16:creationId xmlns:a16="http://schemas.microsoft.com/office/drawing/2014/main" id="{F883F1FE-F72D-4055-849B-0582F66893B8}"/>
                </a:ext>
              </a:extLst>
            </p:cNvPr>
            <p:cNvSpPr txBox="1"/>
            <p:nvPr/>
          </p:nvSpPr>
          <p:spPr>
            <a:xfrm>
              <a:off x="857623" y="824704"/>
              <a:ext cx="2388197" cy="1938992"/>
            </a:xfrm>
            <a:prstGeom prst="rect">
              <a:avLst/>
            </a:prstGeom>
            <a:noFill/>
          </p:spPr>
          <p:txBody>
            <a:bodyPr wrap="square" rtlCol="0">
              <a:spAutoFit/>
            </a:bodyPr>
            <a:lstStyle/>
            <a:p>
              <a:pPr algn="ctr"/>
              <a:r>
                <a:rPr lang="en-US" sz="2400" dirty="0"/>
                <a:t>Take a breath and make sure you are calm before contacting families</a:t>
              </a:r>
            </a:p>
          </p:txBody>
        </p:sp>
      </p:grpSp>
      <p:grpSp>
        <p:nvGrpSpPr>
          <p:cNvPr id="30" name="Group 29">
            <a:extLst>
              <a:ext uri="{FF2B5EF4-FFF2-40B4-BE49-F238E27FC236}">
                <a16:creationId xmlns:a16="http://schemas.microsoft.com/office/drawing/2014/main" id="{042546B8-1AC2-4BBC-BA3B-5068C43EC711}"/>
              </a:ext>
            </a:extLst>
          </p:cNvPr>
          <p:cNvGrpSpPr/>
          <p:nvPr/>
        </p:nvGrpSpPr>
        <p:grpSpPr>
          <a:xfrm>
            <a:off x="4778108" y="3596868"/>
            <a:ext cx="2635783" cy="2812050"/>
            <a:chOff x="3487548" y="2153412"/>
            <a:chExt cx="2635783" cy="2812050"/>
          </a:xfrm>
        </p:grpSpPr>
        <p:sp>
          <p:nvSpPr>
            <p:cNvPr id="21" name="TextBox 20">
              <a:extLst>
                <a:ext uri="{FF2B5EF4-FFF2-40B4-BE49-F238E27FC236}">
                  <a16:creationId xmlns:a16="http://schemas.microsoft.com/office/drawing/2014/main" id="{8AE0F54F-BF5C-4B12-84D0-CA59EEA9F241}"/>
                </a:ext>
              </a:extLst>
            </p:cNvPr>
            <p:cNvSpPr txBox="1"/>
            <p:nvPr/>
          </p:nvSpPr>
          <p:spPr>
            <a:xfrm>
              <a:off x="3487548" y="2153412"/>
              <a:ext cx="2608452" cy="461665"/>
            </a:xfrm>
            <a:prstGeom prst="rect">
              <a:avLst/>
            </a:prstGeom>
            <a:noFill/>
          </p:spPr>
          <p:txBody>
            <a:bodyPr wrap="square" rtlCol="0">
              <a:spAutoFit/>
            </a:bodyPr>
            <a:lstStyle/>
            <a:p>
              <a:pPr algn="ctr"/>
              <a:r>
                <a:rPr lang="en-US" sz="2400" b="1" dirty="0"/>
                <a:t>Be Positive</a:t>
              </a:r>
            </a:p>
          </p:txBody>
        </p:sp>
        <p:sp>
          <p:nvSpPr>
            <p:cNvPr id="22" name="TextBox 21">
              <a:extLst>
                <a:ext uri="{FF2B5EF4-FFF2-40B4-BE49-F238E27FC236}">
                  <a16:creationId xmlns:a16="http://schemas.microsoft.com/office/drawing/2014/main" id="{5E0308C9-6764-4178-8134-A8218BB803A5}"/>
                </a:ext>
              </a:extLst>
            </p:cNvPr>
            <p:cNvSpPr txBox="1"/>
            <p:nvPr/>
          </p:nvSpPr>
          <p:spPr>
            <a:xfrm>
              <a:off x="3514879" y="2657138"/>
              <a:ext cx="2608452" cy="2308324"/>
            </a:xfrm>
            <a:prstGeom prst="rect">
              <a:avLst/>
            </a:prstGeom>
            <a:noFill/>
          </p:spPr>
          <p:txBody>
            <a:bodyPr wrap="square" rtlCol="0">
              <a:spAutoFit/>
            </a:bodyPr>
            <a:lstStyle/>
            <a:p>
              <a:pPr algn="ctr"/>
              <a:r>
                <a:rPr lang="en-US" sz="2400" dirty="0"/>
                <a:t>Recognize families’ strengths and call them out!  Only focusing on the negatives can be counter-productive</a:t>
              </a:r>
            </a:p>
          </p:txBody>
        </p:sp>
      </p:grpSp>
      <p:grpSp>
        <p:nvGrpSpPr>
          <p:cNvPr id="13" name="Group 12">
            <a:extLst>
              <a:ext uri="{FF2B5EF4-FFF2-40B4-BE49-F238E27FC236}">
                <a16:creationId xmlns:a16="http://schemas.microsoft.com/office/drawing/2014/main" id="{2F44450B-F615-422B-9B99-E120B9C5BFE1}"/>
              </a:ext>
            </a:extLst>
          </p:cNvPr>
          <p:cNvGrpSpPr/>
          <p:nvPr/>
        </p:nvGrpSpPr>
        <p:grpSpPr>
          <a:xfrm>
            <a:off x="7386560" y="3592691"/>
            <a:ext cx="2021082" cy="1704055"/>
            <a:chOff x="6343106" y="2153412"/>
            <a:chExt cx="2669092" cy="1704055"/>
          </a:xfrm>
        </p:grpSpPr>
        <p:sp>
          <p:nvSpPr>
            <p:cNvPr id="24" name="TextBox 23">
              <a:extLst>
                <a:ext uri="{FF2B5EF4-FFF2-40B4-BE49-F238E27FC236}">
                  <a16:creationId xmlns:a16="http://schemas.microsoft.com/office/drawing/2014/main" id="{EE60DF1E-A0D2-4623-9DDA-1F3050B25BDA}"/>
                </a:ext>
              </a:extLst>
            </p:cNvPr>
            <p:cNvSpPr txBox="1"/>
            <p:nvPr/>
          </p:nvSpPr>
          <p:spPr>
            <a:xfrm>
              <a:off x="6403746" y="2153412"/>
              <a:ext cx="2608452" cy="461665"/>
            </a:xfrm>
            <a:prstGeom prst="rect">
              <a:avLst/>
            </a:prstGeom>
            <a:noFill/>
          </p:spPr>
          <p:txBody>
            <a:bodyPr wrap="square" rtlCol="0">
              <a:spAutoFit/>
            </a:bodyPr>
            <a:lstStyle/>
            <a:p>
              <a:pPr algn="ctr"/>
              <a:r>
                <a:rPr lang="en-US" sz="2400" b="1" dirty="0"/>
                <a:t>Be Honest</a:t>
              </a:r>
            </a:p>
          </p:txBody>
        </p:sp>
        <p:sp>
          <p:nvSpPr>
            <p:cNvPr id="25" name="TextBox 24">
              <a:extLst>
                <a:ext uri="{FF2B5EF4-FFF2-40B4-BE49-F238E27FC236}">
                  <a16:creationId xmlns:a16="http://schemas.microsoft.com/office/drawing/2014/main" id="{505243DC-0335-4A28-AB6C-09DAAF47C9C6}"/>
                </a:ext>
              </a:extLst>
            </p:cNvPr>
            <p:cNvSpPr txBox="1"/>
            <p:nvPr/>
          </p:nvSpPr>
          <p:spPr>
            <a:xfrm>
              <a:off x="6343106" y="2657138"/>
              <a:ext cx="2608452" cy="1200329"/>
            </a:xfrm>
            <a:prstGeom prst="rect">
              <a:avLst/>
            </a:prstGeom>
            <a:noFill/>
          </p:spPr>
          <p:txBody>
            <a:bodyPr wrap="square" rtlCol="0">
              <a:spAutoFit/>
            </a:bodyPr>
            <a:lstStyle/>
            <a:p>
              <a:pPr algn="ctr"/>
              <a:r>
                <a:rPr lang="en-US" sz="2400" dirty="0"/>
                <a:t>Share information openly and willingly with families</a:t>
              </a:r>
            </a:p>
          </p:txBody>
        </p:sp>
      </p:grpSp>
      <p:grpSp>
        <p:nvGrpSpPr>
          <p:cNvPr id="29" name="Group 28">
            <a:extLst>
              <a:ext uri="{FF2B5EF4-FFF2-40B4-BE49-F238E27FC236}">
                <a16:creationId xmlns:a16="http://schemas.microsoft.com/office/drawing/2014/main" id="{8AFB035A-73AC-4AE9-841B-BB5ED19A8475}"/>
              </a:ext>
            </a:extLst>
          </p:cNvPr>
          <p:cNvGrpSpPr/>
          <p:nvPr/>
        </p:nvGrpSpPr>
        <p:grpSpPr>
          <a:xfrm>
            <a:off x="9617870" y="3592691"/>
            <a:ext cx="2341162" cy="2443098"/>
            <a:chOff x="9012198" y="2657138"/>
            <a:chExt cx="2608452" cy="2443098"/>
          </a:xfrm>
        </p:grpSpPr>
        <p:sp>
          <p:nvSpPr>
            <p:cNvPr id="27" name="TextBox 26">
              <a:extLst>
                <a:ext uri="{FF2B5EF4-FFF2-40B4-BE49-F238E27FC236}">
                  <a16:creationId xmlns:a16="http://schemas.microsoft.com/office/drawing/2014/main" id="{29C9CC4F-EE16-45C2-8CF2-60818C93F9E3}"/>
                </a:ext>
              </a:extLst>
            </p:cNvPr>
            <p:cNvSpPr txBox="1"/>
            <p:nvPr/>
          </p:nvSpPr>
          <p:spPr>
            <a:xfrm>
              <a:off x="9012198" y="2657138"/>
              <a:ext cx="2608452" cy="461665"/>
            </a:xfrm>
            <a:prstGeom prst="rect">
              <a:avLst/>
            </a:prstGeom>
            <a:noFill/>
          </p:spPr>
          <p:txBody>
            <a:bodyPr wrap="square" rtlCol="0">
              <a:spAutoFit/>
            </a:bodyPr>
            <a:lstStyle/>
            <a:p>
              <a:pPr algn="ctr"/>
              <a:r>
                <a:rPr lang="en-US" sz="2400" b="1" dirty="0"/>
                <a:t>Be Resourceful</a:t>
              </a:r>
            </a:p>
          </p:txBody>
        </p:sp>
        <p:sp>
          <p:nvSpPr>
            <p:cNvPr id="28" name="TextBox 27">
              <a:extLst>
                <a:ext uri="{FF2B5EF4-FFF2-40B4-BE49-F238E27FC236}">
                  <a16:creationId xmlns:a16="http://schemas.microsoft.com/office/drawing/2014/main" id="{E0193C0C-A94D-4603-9F03-05B17FC2F8F7}"/>
                </a:ext>
              </a:extLst>
            </p:cNvPr>
            <p:cNvSpPr txBox="1"/>
            <p:nvPr/>
          </p:nvSpPr>
          <p:spPr>
            <a:xfrm>
              <a:off x="9012198" y="3161244"/>
              <a:ext cx="2608452" cy="1938992"/>
            </a:xfrm>
            <a:prstGeom prst="rect">
              <a:avLst/>
            </a:prstGeom>
            <a:noFill/>
          </p:spPr>
          <p:txBody>
            <a:bodyPr wrap="square" rtlCol="0">
              <a:spAutoFit/>
            </a:bodyPr>
            <a:lstStyle/>
            <a:p>
              <a:pPr algn="ctr"/>
              <a:r>
                <a:rPr lang="en-US" sz="2400" dirty="0"/>
                <a:t>Be prepared to connect families to resources for themselves and their child</a:t>
              </a:r>
            </a:p>
          </p:txBody>
        </p:sp>
      </p:grpSp>
      <p:sp>
        <p:nvSpPr>
          <p:cNvPr id="40" name="Oval 39">
            <a:extLst>
              <a:ext uri="{FF2B5EF4-FFF2-40B4-BE49-F238E27FC236}">
                <a16:creationId xmlns:a16="http://schemas.microsoft.com/office/drawing/2014/main" id="{3E0B0A8D-1B15-4FEB-B4A1-3B0A38F6A8DC}"/>
              </a:ext>
            </a:extLst>
          </p:cNvPr>
          <p:cNvSpPr/>
          <p:nvPr/>
        </p:nvSpPr>
        <p:spPr>
          <a:xfrm>
            <a:off x="598882" y="2160536"/>
            <a:ext cx="1312433" cy="1188720"/>
          </a:xfrm>
          <a:prstGeom prst="ellipse">
            <a:avLst/>
          </a:prstGeom>
          <a:solidFill>
            <a:srgbClr val="760000"/>
          </a:solidFill>
          <a:ln>
            <a:solidFill>
              <a:srgbClr val="76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dirty="0"/>
              <a:t>1</a:t>
            </a:r>
          </a:p>
        </p:txBody>
      </p:sp>
      <p:sp>
        <p:nvSpPr>
          <p:cNvPr id="41" name="Oval 40">
            <a:extLst>
              <a:ext uri="{FF2B5EF4-FFF2-40B4-BE49-F238E27FC236}">
                <a16:creationId xmlns:a16="http://schemas.microsoft.com/office/drawing/2014/main" id="{39DE04FA-06C9-48A6-92B9-F0ED9A315773}"/>
              </a:ext>
            </a:extLst>
          </p:cNvPr>
          <p:cNvSpPr/>
          <p:nvPr/>
        </p:nvSpPr>
        <p:spPr>
          <a:xfrm>
            <a:off x="7670389" y="2160536"/>
            <a:ext cx="1312433" cy="1188720"/>
          </a:xfrm>
          <a:prstGeom prst="ellipse">
            <a:avLst/>
          </a:prstGeom>
          <a:solidFill>
            <a:srgbClr val="760000"/>
          </a:solidFill>
          <a:ln>
            <a:solidFill>
              <a:srgbClr val="76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dirty="0"/>
              <a:t>4</a:t>
            </a:r>
            <a:endParaRPr lang="en-US" sz="1600" dirty="0"/>
          </a:p>
        </p:txBody>
      </p:sp>
      <p:sp>
        <p:nvSpPr>
          <p:cNvPr id="42" name="Oval 41">
            <a:extLst>
              <a:ext uri="{FF2B5EF4-FFF2-40B4-BE49-F238E27FC236}">
                <a16:creationId xmlns:a16="http://schemas.microsoft.com/office/drawing/2014/main" id="{B0883D7B-38B3-41B8-9837-3966B0C86583}"/>
              </a:ext>
            </a:extLst>
          </p:cNvPr>
          <p:cNvSpPr/>
          <p:nvPr/>
        </p:nvSpPr>
        <p:spPr>
          <a:xfrm>
            <a:off x="5422323" y="2160536"/>
            <a:ext cx="1312433" cy="1188720"/>
          </a:xfrm>
          <a:prstGeom prst="ellipse">
            <a:avLst/>
          </a:prstGeom>
          <a:solidFill>
            <a:srgbClr val="760000"/>
          </a:solidFill>
          <a:ln>
            <a:solidFill>
              <a:srgbClr val="76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dirty="0"/>
              <a:t>3</a:t>
            </a:r>
            <a:endParaRPr lang="en-US" sz="1600" dirty="0"/>
          </a:p>
        </p:txBody>
      </p:sp>
      <p:sp>
        <p:nvSpPr>
          <p:cNvPr id="43" name="Oval 42">
            <a:extLst>
              <a:ext uri="{FF2B5EF4-FFF2-40B4-BE49-F238E27FC236}">
                <a16:creationId xmlns:a16="http://schemas.microsoft.com/office/drawing/2014/main" id="{487CCA86-3F1E-4915-A16D-E995655F4AF1}"/>
              </a:ext>
            </a:extLst>
          </p:cNvPr>
          <p:cNvSpPr/>
          <p:nvPr/>
        </p:nvSpPr>
        <p:spPr>
          <a:xfrm>
            <a:off x="3100197" y="2160536"/>
            <a:ext cx="1312433" cy="1188720"/>
          </a:xfrm>
          <a:prstGeom prst="ellipse">
            <a:avLst/>
          </a:prstGeom>
          <a:solidFill>
            <a:srgbClr val="760000"/>
          </a:solidFill>
          <a:ln>
            <a:solidFill>
              <a:srgbClr val="76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dirty="0"/>
              <a:t>2</a:t>
            </a:r>
            <a:endParaRPr lang="en-US" sz="1600" dirty="0"/>
          </a:p>
        </p:txBody>
      </p:sp>
      <p:sp>
        <p:nvSpPr>
          <p:cNvPr id="19" name="Oval 18">
            <a:extLst>
              <a:ext uri="{FF2B5EF4-FFF2-40B4-BE49-F238E27FC236}">
                <a16:creationId xmlns:a16="http://schemas.microsoft.com/office/drawing/2014/main" id="{39DE04FA-06C9-48A6-92B9-F0ED9A315773}"/>
              </a:ext>
            </a:extLst>
          </p:cNvPr>
          <p:cNvSpPr/>
          <p:nvPr/>
        </p:nvSpPr>
        <p:spPr>
          <a:xfrm>
            <a:off x="10132235" y="2160536"/>
            <a:ext cx="1312433" cy="1188720"/>
          </a:xfrm>
          <a:prstGeom prst="ellipse">
            <a:avLst/>
          </a:prstGeom>
          <a:solidFill>
            <a:srgbClr val="760000"/>
          </a:solidFill>
          <a:ln>
            <a:solidFill>
              <a:srgbClr val="76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dirty="0"/>
              <a:t>5</a:t>
            </a:r>
            <a:endParaRPr lang="en-US" sz="1600" dirty="0"/>
          </a:p>
        </p:txBody>
      </p:sp>
      <p:grpSp>
        <p:nvGrpSpPr>
          <p:cNvPr id="20" name="Group 19">
            <a:extLst>
              <a:ext uri="{FF2B5EF4-FFF2-40B4-BE49-F238E27FC236}">
                <a16:creationId xmlns:a16="http://schemas.microsoft.com/office/drawing/2014/main" id="{2F44450B-F615-422B-9B99-E120B9C5BFE1}"/>
              </a:ext>
            </a:extLst>
          </p:cNvPr>
          <p:cNvGrpSpPr/>
          <p:nvPr/>
        </p:nvGrpSpPr>
        <p:grpSpPr>
          <a:xfrm>
            <a:off x="2753150" y="3600041"/>
            <a:ext cx="2001998" cy="3073144"/>
            <a:chOff x="6368309" y="2153412"/>
            <a:chExt cx="2643889" cy="1530859"/>
          </a:xfrm>
        </p:grpSpPr>
        <p:sp>
          <p:nvSpPr>
            <p:cNvPr id="23" name="TextBox 22">
              <a:extLst>
                <a:ext uri="{FF2B5EF4-FFF2-40B4-BE49-F238E27FC236}">
                  <a16:creationId xmlns:a16="http://schemas.microsoft.com/office/drawing/2014/main" id="{EE60DF1E-A0D2-4623-9DDA-1F3050B25BDA}"/>
                </a:ext>
              </a:extLst>
            </p:cNvPr>
            <p:cNvSpPr txBox="1"/>
            <p:nvPr/>
          </p:nvSpPr>
          <p:spPr>
            <a:xfrm>
              <a:off x="6403746" y="2153412"/>
              <a:ext cx="2608452" cy="830997"/>
            </a:xfrm>
            <a:prstGeom prst="rect">
              <a:avLst/>
            </a:prstGeom>
            <a:noFill/>
          </p:spPr>
          <p:txBody>
            <a:bodyPr wrap="square" rtlCol="0">
              <a:spAutoFit/>
            </a:bodyPr>
            <a:lstStyle/>
            <a:p>
              <a:pPr algn="ctr"/>
              <a:r>
                <a:rPr lang="en-US" sz="2400" b="1" dirty="0"/>
                <a:t>Be Prepared to Listen</a:t>
              </a:r>
            </a:p>
          </p:txBody>
        </p:sp>
        <p:sp>
          <p:nvSpPr>
            <p:cNvPr id="26" name="TextBox 25">
              <a:extLst>
                <a:ext uri="{FF2B5EF4-FFF2-40B4-BE49-F238E27FC236}">
                  <a16:creationId xmlns:a16="http://schemas.microsoft.com/office/drawing/2014/main" id="{505243DC-0335-4A28-AB6C-09DAAF47C9C6}"/>
                </a:ext>
              </a:extLst>
            </p:cNvPr>
            <p:cNvSpPr txBox="1"/>
            <p:nvPr/>
          </p:nvSpPr>
          <p:spPr>
            <a:xfrm>
              <a:off x="6368309" y="2534400"/>
              <a:ext cx="2608452" cy="1149871"/>
            </a:xfrm>
            <a:prstGeom prst="rect">
              <a:avLst/>
            </a:prstGeom>
            <a:noFill/>
          </p:spPr>
          <p:txBody>
            <a:bodyPr wrap="square" rtlCol="0">
              <a:spAutoFit/>
            </a:bodyPr>
            <a:lstStyle/>
            <a:p>
              <a:pPr algn="ctr"/>
              <a:r>
                <a:rPr lang="en-US" sz="2400" dirty="0"/>
                <a:t>Families are experts on themselves.  Listen to what they have to say first!</a:t>
              </a:r>
            </a:p>
          </p:txBody>
        </p:sp>
      </p:grpSp>
    </p:spTree>
    <p:extLst>
      <p:ext uri="{BB962C8B-B14F-4D97-AF65-F5344CB8AC3E}">
        <p14:creationId xmlns:p14="http://schemas.microsoft.com/office/powerpoint/2010/main" val="32784527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B3B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20669" y="273798"/>
            <a:ext cx="11337129" cy="946673"/>
          </a:xfrm>
        </p:spPr>
        <p:txBody>
          <a:bodyPr anchor="ctr">
            <a:normAutofit fontScale="90000"/>
          </a:bodyPr>
          <a:lstStyle/>
          <a:p>
            <a:pPr algn="l"/>
            <a:r>
              <a:rPr lang="en-US" sz="4400" dirty="0"/>
              <a:t>1-Think 		   2-Pair			3-SHARE</a:t>
            </a:r>
          </a:p>
        </p:txBody>
      </p:sp>
      <p:sp>
        <p:nvSpPr>
          <p:cNvPr id="4" name="TextBox 3">
            <a:extLst>
              <a:ext uri="{FF2B5EF4-FFF2-40B4-BE49-F238E27FC236}">
                <a16:creationId xmlns:a16="http://schemas.microsoft.com/office/drawing/2014/main" id="{AEAF887C-0CD0-4A99-90D3-2AAE3A20C8EF}"/>
              </a:ext>
            </a:extLst>
          </p:cNvPr>
          <p:cNvSpPr txBox="1"/>
          <p:nvPr/>
        </p:nvSpPr>
        <p:spPr>
          <a:xfrm>
            <a:off x="520669" y="1542640"/>
            <a:ext cx="5456727" cy="4832092"/>
          </a:xfrm>
          <a:prstGeom prst="rect">
            <a:avLst/>
          </a:prstGeom>
          <a:noFill/>
        </p:spPr>
        <p:txBody>
          <a:bodyPr wrap="square" rtlCol="0">
            <a:spAutoFit/>
          </a:bodyPr>
          <a:lstStyle/>
          <a:p>
            <a:pPr marL="514350" indent="-514350">
              <a:buFont typeface="+mj-lt"/>
              <a:buAutoNum type="arabicPeriod"/>
            </a:pPr>
            <a:r>
              <a:rPr lang="en-US" sz="2800" dirty="0"/>
              <a:t>Think – Complete the worksheet activity on your own </a:t>
            </a:r>
            <a:br>
              <a:rPr lang="en-US" sz="2800" dirty="0"/>
            </a:br>
            <a:r>
              <a:rPr lang="en-US" sz="2800" dirty="0"/>
              <a:t>(5 minutes)</a:t>
            </a:r>
            <a:br>
              <a:rPr lang="en-US" sz="2800" dirty="0"/>
            </a:br>
            <a:endParaRPr lang="en-US" sz="2800" dirty="0"/>
          </a:p>
          <a:p>
            <a:pPr marL="514350" indent="-514350">
              <a:buFont typeface="+mj-lt"/>
              <a:buAutoNum type="arabicPeriod"/>
            </a:pPr>
            <a:r>
              <a:rPr lang="en-US" sz="2800" dirty="0"/>
              <a:t>Pair – Find a neighbor and talk about what you wrote down </a:t>
            </a:r>
            <a:br>
              <a:rPr lang="en-US" sz="2800" dirty="0"/>
            </a:br>
            <a:r>
              <a:rPr lang="en-US" sz="2800" dirty="0"/>
              <a:t>(2 minutes)</a:t>
            </a:r>
            <a:br>
              <a:rPr lang="en-US" sz="2800" dirty="0"/>
            </a:br>
            <a:endParaRPr lang="en-US" sz="2800" dirty="0"/>
          </a:p>
          <a:p>
            <a:pPr marL="514350" indent="-514350">
              <a:buFont typeface="+mj-lt"/>
              <a:buAutoNum type="arabicPeriod"/>
            </a:pPr>
            <a:r>
              <a:rPr lang="en-US" sz="2800" dirty="0"/>
              <a:t>Share – Come back together as a group and discuss </a:t>
            </a:r>
            <a:br>
              <a:rPr lang="en-US" sz="2800" dirty="0"/>
            </a:br>
            <a:r>
              <a:rPr lang="en-US" sz="2800" dirty="0"/>
              <a:t>(3 minutes)</a:t>
            </a:r>
          </a:p>
        </p:txBody>
      </p:sp>
      <p:pic>
        <p:nvPicPr>
          <p:cNvPr id="6" name="Picture 5">
            <a:extLst>
              <a:ext uri="{FF2B5EF4-FFF2-40B4-BE49-F238E27FC236}">
                <a16:creationId xmlns:a16="http://schemas.microsoft.com/office/drawing/2014/main" id="{4646E09B-FE70-4CF0-AD8D-B9D66CC974D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77396" y="1774173"/>
            <a:ext cx="5880402" cy="436902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9376369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B3B3"/>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661452611"/>
              </p:ext>
            </p:extLst>
          </p:nvPr>
        </p:nvGraphicFramePr>
        <p:xfrm>
          <a:off x="822308" y="1995284"/>
          <a:ext cx="4680134" cy="4585188"/>
        </p:xfrm>
        <a:graphic>
          <a:graphicData uri="http://schemas.openxmlformats.org/drawingml/2006/table">
            <a:tbl>
              <a:tblPr firstRow="1" bandRow="1">
                <a:tableStyleId>{8A107856-5554-42FB-B03E-39F5DBC370BA}</a:tableStyleId>
              </a:tblPr>
              <a:tblGrid>
                <a:gridCol w="4680134">
                  <a:extLst>
                    <a:ext uri="{9D8B030D-6E8A-4147-A177-3AD203B41FA5}">
                      <a16:colId xmlns:a16="http://schemas.microsoft.com/office/drawing/2014/main" val="2826789246"/>
                    </a:ext>
                  </a:extLst>
                </a:gridCol>
              </a:tblGrid>
              <a:tr h="635622">
                <a:tc>
                  <a:txBody>
                    <a:bodyPr/>
                    <a:lstStyle/>
                    <a:p>
                      <a:pPr algn="ctr"/>
                      <a:r>
                        <a:rPr lang="en-US" sz="2400" dirty="0"/>
                        <a:t>Safety</a:t>
                      </a:r>
                      <a:endParaRPr lang="en-US" sz="2400" b="1" dirty="0"/>
                    </a:p>
                  </a:txBody>
                  <a:tcPr/>
                </a:tc>
                <a:extLst>
                  <a:ext uri="{0D108BD9-81ED-4DB2-BD59-A6C34878D82A}">
                    <a16:rowId xmlns:a16="http://schemas.microsoft.com/office/drawing/2014/main" val="2255962302"/>
                  </a:ext>
                </a:extLst>
              </a:tr>
              <a:tr h="655964">
                <a:tc>
                  <a:txBody>
                    <a:bodyPr/>
                    <a:lstStyle/>
                    <a:p>
                      <a:pPr algn="ctr"/>
                      <a:r>
                        <a:rPr lang="en-US" sz="2400" b="1" dirty="0"/>
                        <a:t>Trustworthiness and Transparency</a:t>
                      </a:r>
                    </a:p>
                  </a:txBody>
                  <a:tcPr/>
                </a:tc>
                <a:extLst>
                  <a:ext uri="{0D108BD9-81ED-4DB2-BD59-A6C34878D82A}">
                    <a16:rowId xmlns:a16="http://schemas.microsoft.com/office/drawing/2014/main" val="1555744312"/>
                  </a:ext>
                </a:extLst>
              </a:tr>
              <a:tr h="657727">
                <a:tc>
                  <a:txBody>
                    <a:bodyPr/>
                    <a:lstStyle/>
                    <a:p>
                      <a:pPr algn="ctr"/>
                      <a:r>
                        <a:rPr lang="en-US" sz="2400" b="1" dirty="0"/>
                        <a:t>Peer Support and Mutual Self-Help</a:t>
                      </a:r>
                    </a:p>
                  </a:txBody>
                  <a:tcPr/>
                </a:tc>
                <a:extLst>
                  <a:ext uri="{0D108BD9-81ED-4DB2-BD59-A6C34878D82A}">
                    <a16:rowId xmlns:a16="http://schemas.microsoft.com/office/drawing/2014/main" val="1770742412"/>
                  </a:ext>
                </a:extLst>
              </a:tr>
              <a:tr h="657726">
                <a:tc>
                  <a:txBody>
                    <a:bodyPr/>
                    <a:lstStyle/>
                    <a:p>
                      <a:pPr algn="ctr"/>
                      <a:r>
                        <a:rPr lang="en-US" sz="2400" b="1" dirty="0"/>
                        <a:t>Collaboration and Mutuality</a:t>
                      </a:r>
                    </a:p>
                  </a:txBody>
                  <a:tcPr/>
                </a:tc>
                <a:extLst>
                  <a:ext uri="{0D108BD9-81ED-4DB2-BD59-A6C34878D82A}">
                    <a16:rowId xmlns:a16="http://schemas.microsoft.com/office/drawing/2014/main" val="2708034232"/>
                  </a:ext>
                </a:extLst>
              </a:tr>
              <a:tr h="625642">
                <a:tc>
                  <a:txBody>
                    <a:bodyPr/>
                    <a:lstStyle/>
                    <a:p>
                      <a:pPr algn="ctr"/>
                      <a:r>
                        <a:rPr lang="en-US" sz="2400" b="1" dirty="0"/>
                        <a:t>Empowerment, Voice, and Choice</a:t>
                      </a:r>
                    </a:p>
                  </a:txBody>
                  <a:tcPr/>
                </a:tc>
                <a:extLst>
                  <a:ext uri="{0D108BD9-81ED-4DB2-BD59-A6C34878D82A}">
                    <a16:rowId xmlns:a16="http://schemas.microsoft.com/office/drawing/2014/main" val="1445398375"/>
                  </a:ext>
                </a:extLst>
              </a:tr>
              <a:tr h="657726">
                <a:tc>
                  <a:txBody>
                    <a:bodyPr/>
                    <a:lstStyle/>
                    <a:p>
                      <a:pPr algn="ctr"/>
                      <a:r>
                        <a:rPr lang="en-US" sz="2400" b="1" dirty="0"/>
                        <a:t>Cultural, Historical, and Gender Issues</a:t>
                      </a:r>
                    </a:p>
                  </a:txBody>
                  <a:tcPr/>
                </a:tc>
                <a:extLst>
                  <a:ext uri="{0D108BD9-81ED-4DB2-BD59-A6C34878D82A}">
                    <a16:rowId xmlns:a16="http://schemas.microsoft.com/office/drawing/2014/main" val="3696239083"/>
                  </a:ext>
                </a:extLst>
              </a:tr>
            </a:tbl>
          </a:graphicData>
        </a:graphic>
      </p:graphicFrame>
      <p:sp>
        <p:nvSpPr>
          <p:cNvPr id="5" name="TextBox 4">
            <a:extLst>
              <a:ext uri="{FF2B5EF4-FFF2-40B4-BE49-F238E27FC236}">
                <a16:creationId xmlns:a16="http://schemas.microsoft.com/office/drawing/2014/main" id="{F9289BFD-4EA8-4A1B-BF4C-412F329E5FFE}"/>
              </a:ext>
            </a:extLst>
          </p:cNvPr>
          <p:cNvSpPr txBox="1"/>
          <p:nvPr/>
        </p:nvSpPr>
        <p:spPr>
          <a:xfrm>
            <a:off x="5883867" y="2056157"/>
            <a:ext cx="5907079" cy="3539430"/>
          </a:xfrm>
          <a:prstGeom prst="rect">
            <a:avLst/>
          </a:prstGeom>
          <a:noFill/>
        </p:spPr>
        <p:txBody>
          <a:bodyPr wrap="square" rtlCol="0">
            <a:spAutoFit/>
          </a:bodyPr>
          <a:lstStyle/>
          <a:p>
            <a:endParaRPr lang="en-US" sz="3200" dirty="0"/>
          </a:p>
          <a:p>
            <a:pPr marL="457200" indent="-457200">
              <a:buFont typeface="Arial" panose="020B0604020202020204" pitchFamily="34" charset="0"/>
              <a:buChar char="•"/>
            </a:pPr>
            <a:r>
              <a:rPr lang="en-US" sz="3200" dirty="0"/>
              <a:t>What principles do you feel most successful at as an individual/school?</a:t>
            </a:r>
          </a:p>
          <a:p>
            <a:pPr marL="457200" indent="-457200">
              <a:buFont typeface="Arial" panose="020B0604020202020204" pitchFamily="34" charset="0"/>
              <a:buChar char="•"/>
            </a:pPr>
            <a:r>
              <a:rPr lang="en-US" sz="3200" dirty="0"/>
              <a:t>What principles are an area of growth for you or your school?</a:t>
            </a:r>
          </a:p>
          <a:p>
            <a:pPr marL="514350" indent="-514350">
              <a:buFont typeface="+mj-lt"/>
              <a:buAutoNum type="arabicPeriod"/>
            </a:pPr>
            <a:endParaRPr lang="en-US" sz="3200" dirty="0"/>
          </a:p>
        </p:txBody>
      </p:sp>
      <p:sp>
        <p:nvSpPr>
          <p:cNvPr id="6" name="Title 5">
            <a:extLst>
              <a:ext uri="{FF2B5EF4-FFF2-40B4-BE49-F238E27FC236}">
                <a16:creationId xmlns:a16="http://schemas.microsoft.com/office/drawing/2014/main" id="{E1D7DB34-6061-4606-80F3-8754AA62CD9F}"/>
              </a:ext>
            </a:extLst>
          </p:cNvPr>
          <p:cNvSpPr>
            <a:spLocks noGrp="1"/>
          </p:cNvSpPr>
          <p:nvPr>
            <p:ph type="title"/>
          </p:nvPr>
        </p:nvSpPr>
        <p:spPr>
          <a:xfrm>
            <a:off x="2416873" y="436055"/>
            <a:ext cx="7729728" cy="1188720"/>
          </a:xfrm>
        </p:spPr>
        <p:txBody>
          <a:bodyPr/>
          <a:lstStyle/>
          <a:p>
            <a:r>
              <a:rPr lang="en-US" sz="4000" dirty="0"/>
              <a:t>Activity Share out</a:t>
            </a:r>
          </a:p>
        </p:txBody>
      </p:sp>
    </p:spTree>
    <p:extLst>
      <p:ext uri="{BB962C8B-B14F-4D97-AF65-F5344CB8AC3E}">
        <p14:creationId xmlns:p14="http://schemas.microsoft.com/office/powerpoint/2010/main" val="3565924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B3B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23268" y="129216"/>
            <a:ext cx="9945464" cy="1511256"/>
          </a:xfrm>
        </p:spPr>
        <p:txBody>
          <a:bodyPr>
            <a:noAutofit/>
          </a:bodyPr>
          <a:lstStyle/>
          <a:p>
            <a:r>
              <a:rPr lang="en-US" sz="3200" dirty="0"/>
              <a:t>Schools can Support Families by sharing and modeling these strategies</a:t>
            </a:r>
          </a:p>
        </p:txBody>
      </p:sp>
      <p:graphicFrame>
        <p:nvGraphicFramePr>
          <p:cNvPr id="5" name="Diagram 4"/>
          <p:cNvGraphicFramePr/>
          <p:nvPr>
            <p:extLst>
              <p:ext uri="{D42A27DB-BD31-4B8C-83A1-F6EECF244321}">
                <p14:modId xmlns:p14="http://schemas.microsoft.com/office/powerpoint/2010/main" val="4063278543"/>
              </p:ext>
            </p:extLst>
          </p:nvPr>
        </p:nvGraphicFramePr>
        <p:xfrm>
          <a:off x="0" y="1640472"/>
          <a:ext cx="12105939" cy="51668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892306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B3B3"/>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2A7EB1EE-11A9-4188-8200-5ECE3229127C}"/>
              </a:ext>
            </a:extLst>
          </p:cNvPr>
          <p:cNvSpPr/>
          <p:nvPr/>
        </p:nvSpPr>
        <p:spPr>
          <a:xfrm>
            <a:off x="0" y="0"/>
            <a:ext cx="12192000" cy="6858000"/>
          </a:xfrm>
          <a:prstGeom prst="rect">
            <a:avLst/>
          </a:prstGeom>
          <a:solidFill>
            <a:srgbClr val="FFB3B3"/>
          </a:solidFill>
          <a:ln>
            <a:solidFill>
              <a:srgbClr val="FFB3B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31136" y="467418"/>
            <a:ext cx="7729728" cy="1188720"/>
          </a:xfrm>
        </p:spPr>
        <p:txBody>
          <a:bodyPr>
            <a:normAutofit/>
          </a:bodyPr>
          <a:lstStyle/>
          <a:p>
            <a:r>
              <a:rPr lang="en-US"/>
              <a:t>Resources and Services</a:t>
            </a:r>
          </a:p>
        </p:txBody>
      </p:sp>
      <p:sp>
        <p:nvSpPr>
          <p:cNvPr id="3" name="Content Placeholder 2"/>
          <p:cNvSpPr>
            <a:spLocks noGrp="1"/>
          </p:cNvSpPr>
          <p:nvPr>
            <p:ph idx="1"/>
          </p:nvPr>
        </p:nvSpPr>
        <p:spPr>
          <a:xfrm>
            <a:off x="1366221" y="1656138"/>
            <a:ext cx="9305365" cy="4141158"/>
          </a:xfrm>
        </p:spPr>
        <p:txBody>
          <a:bodyPr>
            <a:normAutofit/>
          </a:bodyPr>
          <a:lstStyle/>
          <a:p>
            <a:pPr marL="0" indent="0">
              <a:lnSpc>
                <a:spcPct val="90000"/>
              </a:lnSpc>
              <a:buNone/>
            </a:pPr>
            <a:r>
              <a:rPr lang="en-US" sz="2800" dirty="0">
                <a:solidFill>
                  <a:srgbClr val="404040"/>
                </a:solidFill>
              </a:rPr>
              <a:t>Resources</a:t>
            </a:r>
            <a:endParaRPr lang="en-US" dirty="0">
              <a:solidFill>
                <a:srgbClr val="404040"/>
              </a:solidFill>
              <a:hlinkClick r:id="rId3"/>
            </a:endParaRPr>
          </a:p>
          <a:p>
            <a:pPr>
              <a:lnSpc>
                <a:spcPct val="90000"/>
              </a:lnSpc>
            </a:pPr>
            <a:r>
              <a:rPr lang="en-US" sz="2400" dirty="0">
                <a:solidFill>
                  <a:srgbClr val="404040"/>
                </a:solidFill>
                <a:hlinkClick r:id="rId4"/>
              </a:rPr>
              <a:t>Feelings Chart for Talking with Young Children</a:t>
            </a:r>
            <a:endParaRPr lang="en-US" sz="2400" dirty="0">
              <a:solidFill>
                <a:srgbClr val="404040"/>
              </a:solidFill>
            </a:endParaRPr>
          </a:p>
          <a:p>
            <a:pPr>
              <a:lnSpc>
                <a:spcPct val="90000"/>
              </a:lnSpc>
            </a:pPr>
            <a:r>
              <a:rPr lang="en-US" sz="2400" u="sng" dirty="0">
                <a:solidFill>
                  <a:srgbClr val="404040"/>
                </a:solidFill>
                <a:hlinkClick r:id="rId5"/>
              </a:rPr>
              <a:t>Exercises for Grounding, Emotional Regulation, &amp; Relaxation for Children and their Parents</a:t>
            </a:r>
            <a:endParaRPr lang="en-US" sz="2400" u="sng" dirty="0">
              <a:solidFill>
                <a:srgbClr val="404040"/>
              </a:solidFill>
            </a:endParaRPr>
          </a:p>
          <a:p>
            <a:pPr marL="0" indent="0">
              <a:lnSpc>
                <a:spcPct val="90000"/>
              </a:lnSpc>
              <a:buNone/>
            </a:pPr>
            <a:endParaRPr lang="en-US" dirty="0">
              <a:solidFill>
                <a:srgbClr val="404040"/>
              </a:solidFill>
            </a:endParaRPr>
          </a:p>
          <a:p>
            <a:pPr marL="0" indent="0">
              <a:lnSpc>
                <a:spcPct val="90000"/>
              </a:lnSpc>
              <a:buNone/>
            </a:pPr>
            <a:r>
              <a:rPr lang="en-US" sz="2800" dirty="0">
                <a:solidFill>
                  <a:srgbClr val="404040"/>
                </a:solidFill>
              </a:rPr>
              <a:t>Services</a:t>
            </a:r>
          </a:p>
          <a:p>
            <a:pPr lvl="1">
              <a:lnSpc>
                <a:spcPct val="90000"/>
              </a:lnSpc>
            </a:pPr>
            <a:r>
              <a:rPr lang="en-US" sz="2400" dirty="0" err="1">
                <a:solidFill>
                  <a:srgbClr val="404040"/>
                </a:solidFill>
              </a:rPr>
              <a:t>Syntero</a:t>
            </a:r>
            <a:r>
              <a:rPr lang="en-US" sz="2400" dirty="0">
                <a:solidFill>
                  <a:srgbClr val="404040"/>
                </a:solidFill>
              </a:rPr>
              <a:t> (</a:t>
            </a:r>
            <a:r>
              <a:rPr lang="en-US" sz="2400" dirty="0">
                <a:solidFill>
                  <a:srgbClr val="404040"/>
                </a:solidFill>
                <a:hlinkClick r:id="rId6"/>
              </a:rPr>
              <a:t>syntero.org</a:t>
            </a:r>
            <a:r>
              <a:rPr lang="en-US" sz="2400" dirty="0">
                <a:solidFill>
                  <a:srgbClr val="404040"/>
                </a:solidFill>
              </a:rPr>
              <a:t>)</a:t>
            </a:r>
          </a:p>
          <a:p>
            <a:pPr lvl="1">
              <a:lnSpc>
                <a:spcPct val="90000"/>
              </a:lnSpc>
            </a:pPr>
            <a:r>
              <a:rPr lang="en-US" sz="2400" dirty="0">
                <a:solidFill>
                  <a:srgbClr val="404040"/>
                </a:solidFill>
              </a:rPr>
              <a:t>Family and Children First Council (</a:t>
            </a:r>
            <a:r>
              <a:rPr lang="en-US" sz="2400" dirty="0">
                <a:solidFill>
                  <a:srgbClr val="404040"/>
                </a:solidFill>
                <a:hlinkClick r:id="rId7"/>
              </a:rPr>
              <a:t>helpmykid.org</a:t>
            </a:r>
            <a:r>
              <a:rPr lang="en-US" sz="2400" dirty="0">
                <a:solidFill>
                  <a:srgbClr val="404040"/>
                </a:solidFill>
              </a:rPr>
              <a:t>)</a:t>
            </a:r>
          </a:p>
          <a:p>
            <a:pPr lvl="1">
              <a:lnSpc>
                <a:spcPct val="90000"/>
              </a:lnSpc>
            </a:pPr>
            <a:r>
              <a:rPr lang="en-US" sz="2400" dirty="0">
                <a:solidFill>
                  <a:srgbClr val="404040"/>
                </a:solidFill>
              </a:rPr>
              <a:t>Mental Health America of Franklin County (</a:t>
            </a:r>
            <a:r>
              <a:rPr lang="en-US" sz="2400" dirty="0">
                <a:solidFill>
                  <a:srgbClr val="404040"/>
                </a:solidFill>
                <a:hlinkClick r:id="rId8"/>
              </a:rPr>
              <a:t>mhafc.org</a:t>
            </a:r>
            <a:r>
              <a:rPr lang="en-US" sz="2400" dirty="0">
                <a:solidFill>
                  <a:srgbClr val="404040"/>
                </a:solidFill>
              </a:rPr>
              <a:t>)</a:t>
            </a:r>
          </a:p>
          <a:p>
            <a:pPr>
              <a:lnSpc>
                <a:spcPct val="90000"/>
              </a:lnSpc>
            </a:pPr>
            <a:endParaRPr lang="en-US" dirty="0">
              <a:solidFill>
                <a:srgbClr val="404040"/>
              </a:solidFill>
            </a:endParaRPr>
          </a:p>
          <a:p>
            <a:pPr>
              <a:lnSpc>
                <a:spcPct val="90000"/>
              </a:lnSpc>
            </a:pPr>
            <a:endParaRPr lang="en-US" dirty="0">
              <a:solidFill>
                <a:srgbClr val="404040"/>
              </a:solidFill>
            </a:endParaRPr>
          </a:p>
          <a:p>
            <a:pPr>
              <a:lnSpc>
                <a:spcPct val="90000"/>
              </a:lnSpc>
            </a:pPr>
            <a:endParaRPr lang="en-US" dirty="0">
              <a:solidFill>
                <a:srgbClr val="404040"/>
              </a:solidFill>
            </a:endParaRPr>
          </a:p>
        </p:txBody>
      </p:sp>
      <p:sp>
        <p:nvSpPr>
          <p:cNvPr id="4" name="Oval 3">
            <a:extLst>
              <a:ext uri="{FF2B5EF4-FFF2-40B4-BE49-F238E27FC236}">
                <a16:creationId xmlns:a16="http://schemas.microsoft.com/office/drawing/2014/main" id="{8DD58529-7F05-4A23-BF8F-B75490772440}"/>
              </a:ext>
            </a:extLst>
          </p:cNvPr>
          <p:cNvSpPr/>
          <p:nvPr/>
        </p:nvSpPr>
        <p:spPr>
          <a:xfrm>
            <a:off x="7659445" y="3138720"/>
            <a:ext cx="4454741" cy="2000984"/>
          </a:xfrm>
          <a:prstGeom prst="ellipse">
            <a:avLst/>
          </a:prstGeom>
          <a:solidFill>
            <a:srgbClr val="C7CFDB"/>
          </a:solidFill>
          <a:ln w="317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u="sng" dirty="0"/>
              <a:t>Databases</a:t>
            </a:r>
            <a:endParaRPr lang="en-US" sz="2000" b="1" u="sng" dirty="0"/>
          </a:p>
          <a:p>
            <a:pPr algn="ctr"/>
            <a:endParaRPr lang="en-US" sz="2000" dirty="0"/>
          </a:p>
          <a:p>
            <a:pPr algn="ctr"/>
            <a:r>
              <a:rPr lang="en-US" sz="2000" dirty="0">
                <a:hlinkClick r:id="rId9"/>
              </a:rPr>
              <a:t>redtreehouse.org/resources</a:t>
            </a:r>
            <a:endParaRPr lang="en-US" sz="2000" dirty="0"/>
          </a:p>
          <a:p>
            <a:pPr algn="ctr"/>
            <a:endParaRPr lang="en-US" sz="1600" dirty="0"/>
          </a:p>
          <a:p>
            <a:pPr algn="ctr"/>
            <a:r>
              <a:rPr lang="en-US" sz="2000" dirty="0">
                <a:hlinkClick r:id="rId10"/>
              </a:rPr>
              <a:t>nctsn.org/resources</a:t>
            </a:r>
            <a:endParaRPr lang="en-US" sz="2000" dirty="0"/>
          </a:p>
          <a:p>
            <a:pPr algn="ctr"/>
            <a:endParaRPr lang="en-US" sz="1600" dirty="0"/>
          </a:p>
        </p:txBody>
      </p:sp>
    </p:spTree>
    <p:extLst>
      <p:ext uri="{BB962C8B-B14F-4D97-AF65-F5344CB8AC3E}">
        <p14:creationId xmlns:p14="http://schemas.microsoft.com/office/powerpoint/2010/main" val="20684049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0147" y="0"/>
            <a:ext cx="6801853" cy="6857999"/>
          </a:xfrm>
          <a:solidFill>
            <a:srgbClr val="FFB3B3"/>
          </a:solidFill>
        </p:spPr>
        <p:txBody>
          <a:bodyPr anchor="ctr">
            <a:normAutofit/>
          </a:bodyPr>
          <a:lstStyle/>
          <a:p>
            <a:pPr marL="0" indent="0" algn="ctr">
              <a:buNone/>
            </a:pPr>
            <a:r>
              <a:rPr lang="en-US" sz="4000" dirty="0">
                <a:solidFill>
                  <a:schemeClr val="tx1"/>
                </a:solidFill>
              </a:rPr>
              <a:t>The best thing that can happen to a </a:t>
            </a:r>
            <a:r>
              <a:rPr lang="en-US" sz="4000" u="sng" dirty="0">
                <a:solidFill>
                  <a:schemeClr val="tx1"/>
                </a:solidFill>
              </a:rPr>
              <a:t>dysregulated child</a:t>
            </a:r>
            <a:r>
              <a:rPr lang="en-US" sz="4000" dirty="0">
                <a:solidFill>
                  <a:schemeClr val="tx1"/>
                </a:solidFill>
              </a:rPr>
              <a:t> is a </a:t>
            </a:r>
            <a:r>
              <a:rPr lang="en-US" sz="4000" u="sng" dirty="0">
                <a:solidFill>
                  <a:schemeClr val="tx1"/>
                </a:solidFill>
              </a:rPr>
              <a:t>regulated adult</a:t>
            </a:r>
            <a:r>
              <a:rPr lang="en-US" sz="4000" dirty="0">
                <a:solidFill>
                  <a:schemeClr val="tx1"/>
                </a:solidFill>
              </a:rPr>
              <a:t>. </a:t>
            </a:r>
          </a:p>
          <a:p>
            <a:pPr marL="0" indent="0" algn="ctr">
              <a:buNone/>
            </a:pPr>
            <a:endParaRPr lang="en-US" sz="4000" dirty="0">
              <a:solidFill>
                <a:schemeClr val="tx1"/>
              </a:solidFill>
            </a:endParaRPr>
          </a:p>
          <a:p>
            <a:pPr marL="0" indent="0" algn="ctr">
              <a:buNone/>
            </a:pPr>
            <a:r>
              <a:rPr lang="en-US" sz="4000" dirty="0">
                <a:solidFill>
                  <a:schemeClr val="tx1"/>
                </a:solidFill>
              </a:rPr>
              <a:t> The best thing that can happen to a </a:t>
            </a:r>
            <a:r>
              <a:rPr lang="en-US" sz="4000" u="sng" dirty="0">
                <a:solidFill>
                  <a:schemeClr val="tx1"/>
                </a:solidFill>
              </a:rPr>
              <a:t>dysregulated adult </a:t>
            </a:r>
            <a:r>
              <a:rPr lang="en-US" sz="4000" dirty="0">
                <a:solidFill>
                  <a:schemeClr val="tx1"/>
                </a:solidFill>
              </a:rPr>
              <a:t>is </a:t>
            </a:r>
            <a:br>
              <a:rPr lang="en-US" sz="4000" dirty="0">
                <a:solidFill>
                  <a:schemeClr val="tx1"/>
                </a:solidFill>
              </a:rPr>
            </a:br>
            <a:r>
              <a:rPr lang="en-US" sz="4000" dirty="0">
                <a:solidFill>
                  <a:schemeClr val="tx1"/>
                </a:solidFill>
              </a:rPr>
              <a:t>a </a:t>
            </a:r>
            <a:r>
              <a:rPr lang="en-US" sz="4000" u="sng" dirty="0">
                <a:solidFill>
                  <a:schemeClr val="tx1"/>
                </a:solidFill>
              </a:rPr>
              <a:t>regulated adult</a:t>
            </a:r>
            <a:r>
              <a:rPr lang="en-US" sz="4000" dirty="0">
                <a:solidFill>
                  <a:schemeClr val="tx1"/>
                </a:solidFill>
              </a:rPr>
              <a:t>.</a:t>
            </a:r>
          </a:p>
        </p:txBody>
      </p:sp>
      <p:grpSp>
        <p:nvGrpSpPr>
          <p:cNvPr id="8" name="Group 7">
            <a:extLst>
              <a:ext uri="{FF2B5EF4-FFF2-40B4-BE49-F238E27FC236}">
                <a16:creationId xmlns:a16="http://schemas.microsoft.com/office/drawing/2014/main" id="{4DAA53B4-E88A-4308-A767-F5C0D8010A7A}"/>
              </a:ext>
            </a:extLst>
          </p:cNvPr>
          <p:cNvGrpSpPr/>
          <p:nvPr/>
        </p:nvGrpSpPr>
        <p:grpSpPr>
          <a:xfrm>
            <a:off x="232929" y="1426736"/>
            <a:ext cx="4895352" cy="4453706"/>
            <a:chOff x="7938228" y="2585268"/>
            <a:chExt cx="4273300" cy="3899589"/>
          </a:xfrm>
        </p:grpSpPr>
        <p:pic>
          <p:nvPicPr>
            <p:cNvPr id="9" name="Picture 2" descr="Image result for cup">
              <a:extLst>
                <a:ext uri="{FF2B5EF4-FFF2-40B4-BE49-F238E27FC236}">
                  <a16:creationId xmlns:a16="http://schemas.microsoft.com/office/drawing/2014/main" id="{A80D6820-D054-4053-80BB-3B33A38E2D89}"/>
                </a:ext>
              </a:extLst>
            </p:cNvPr>
            <p:cNvPicPr>
              <a:picLocks noChangeAspect="1" noChangeArrowheads="1"/>
            </p:cNvPicPr>
            <p:nvPr/>
          </p:nvPicPr>
          <p:blipFill>
            <a:blip r:embed="rId3">
              <a:duotone>
                <a:prstClr val="black"/>
                <a:schemeClr val="accent2">
                  <a:tint val="45000"/>
                  <a:satMod val="400000"/>
                </a:schemeClr>
              </a:duotone>
              <a:extLst>
                <a:ext uri="{28A0092B-C50C-407E-A947-70E740481C1C}">
                  <a14:useLocalDpi xmlns:a14="http://schemas.microsoft.com/office/drawing/2010/main" val="0"/>
                </a:ext>
              </a:extLst>
            </a:blip>
            <a:srcRect/>
            <a:stretch>
              <a:fillRect/>
            </a:stretch>
          </p:blipFill>
          <p:spPr bwMode="auto">
            <a:xfrm>
              <a:off x="7938228" y="2585268"/>
              <a:ext cx="4273300" cy="3899589"/>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a:extLst>
                <a:ext uri="{FF2B5EF4-FFF2-40B4-BE49-F238E27FC236}">
                  <a16:creationId xmlns:a16="http://schemas.microsoft.com/office/drawing/2014/main" id="{E3AF2568-0CBA-41D4-992C-67B02EC82768}"/>
                </a:ext>
              </a:extLst>
            </p:cNvPr>
            <p:cNvSpPr/>
            <p:nvPr/>
          </p:nvSpPr>
          <p:spPr>
            <a:xfrm>
              <a:off x="8278926" y="3481030"/>
              <a:ext cx="2643911" cy="2452304"/>
            </a:xfrm>
            <a:prstGeom prst="rect">
              <a:avLst/>
            </a:prstGeom>
            <a:noFill/>
            <a:ln>
              <a:noFill/>
            </a:ln>
          </p:spPr>
          <p:txBody>
            <a:bodyPr wrap="none" lIns="91440" tIns="45720" rIns="91440" bIns="45720">
              <a:spAutoFit/>
            </a:bodyPr>
            <a:lstStyle/>
            <a:p>
              <a:pPr algn="ctr"/>
              <a:r>
                <a:rPr lang="en-US" sz="4400" b="1" cap="none" spc="0" dirty="0">
                  <a:ln w="6600">
                    <a:solidFill>
                      <a:srgbClr val="566164"/>
                    </a:solidFill>
                    <a:prstDash val="solid"/>
                  </a:ln>
                  <a:solidFill>
                    <a:srgbClr val="FFB3B3"/>
                  </a:solidFill>
                  <a:effectLst>
                    <a:innerShdw blurRad="114300">
                      <a:prstClr val="black"/>
                    </a:innerShdw>
                  </a:effectLst>
                </a:rPr>
                <a:t>You can’t</a:t>
              </a:r>
              <a:br>
                <a:rPr lang="en-US" sz="4400" b="1" cap="none" spc="0" dirty="0">
                  <a:ln w="6600">
                    <a:solidFill>
                      <a:srgbClr val="566164"/>
                    </a:solidFill>
                    <a:prstDash val="solid"/>
                  </a:ln>
                  <a:solidFill>
                    <a:srgbClr val="FFB3B3"/>
                  </a:solidFill>
                  <a:effectLst>
                    <a:innerShdw blurRad="114300">
                      <a:prstClr val="black"/>
                    </a:innerShdw>
                  </a:effectLst>
                </a:rPr>
              </a:br>
              <a:r>
                <a:rPr lang="en-US" sz="4400" b="1" cap="none" spc="0" dirty="0">
                  <a:ln w="6600">
                    <a:solidFill>
                      <a:srgbClr val="566164"/>
                    </a:solidFill>
                    <a:prstDash val="solid"/>
                  </a:ln>
                  <a:solidFill>
                    <a:srgbClr val="FFB3B3"/>
                  </a:solidFill>
                  <a:effectLst>
                    <a:innerShdw blurRad="114300">
                      <a:prstClr val="black"/>
                    </a:innerShdw>
                  </a:effectLst>
                </a:rPr>
                <a:t>pour from </a:t>
              </a:r>
            </a:p>
            <a:p>
              <a:pPr algn="ctr"/>
              <a:r>
                <a:rPr lang="en-US" sz="4400" b="1" dirty="0">
                  <a:ln w="6600">
                    <a:solidFill>
                      <a:srgbClr val="566164"/>
                    </a:solidFill>
                    <a:prstDash val="solid"/>
                  </a:ln>
                  <a:solidFill>
                    <a:srgbClr val="FFB3B3"/>
                  </a:solidFill>
                  <a:effectLst>
                    <a:innerShdw blurRad="114300">
                      <a:prstClr val="black"/>
                    </a:innerShdw>
                  </a:effectLst>
                </a:rPr>
                <a:t>an empty</a:t>
              </a:r>
            </a:p>
            <a:p>
              <a:pPr algn="ctr"/>
              <a:r>
                <a:rPr lang="en-US" sz="4400" b="1" cap="none" spc="0" dirty="0">
                  <a:ln w="6600">
                    <a:solidFill>
                      <a:srgbClr val="566164"/>
                    </a:solidFill>
                    <a:prstDash val="solid"/>
                  </a:ln>
                  <a:solidFill>
                    <a:srgbClr val="FFB3B3"/>
                  </a:solidFill>
                  <a:effectLst>
                    <a:innerShdw blurRad="114300">
                      <a:prstClr val="black"/>
                    </a:innerShdw>
                  </a:effectLst>
                </a:rPr>
                <a:t>cup</a:t>
              </a:r>
            </a:p>
          </p:txBody>
        </p:sp>
      </p:grpSp>
    </p:spTree>
    <p:extLst>
      <p:ext uri="{BB962C8B-B14F-4D97-AF65-F5344CB8AC3E}">
        <p14:creationId xmlns:p14="http://schemas.microsoft.com/office/powerpoint/2010/main" val="12990450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43782C-AD31-4B98-9F79-91B39150CC8E}"/>
              </a:ext>
            </a:extLst>
          </p:cNvPr>
          <p:cNvSpPr>
            <a:spLocks noGrp="1"/>
          </p:cNvSpPr>
          <p:nvPr>
            <p:ph type="title"/>
          </p:nvPr>
        </p:nvSpPr>
        <p:spPr>
          <a:xfrm>
            <a:off x="4762391" y="490676"/>
            <a:ext cx="2667218" cy="1188720"/>
          </a:xfrm>
        </p:spPr>
        <p:txBody>
          <a:bodyPr/>
          <a:lstStyle/>
          <a:p>
            <a:r>
              <a:rPr lang="en-US" dirty="0"/>
              <a:t>Why</a:t>
            </a:r>
          </a:p>
        </p:txBody>
      </p:sp>
      <p:sp>
        <p:nvSpPr>
          <p:cNvPr id="3" name="Content Placeholder 2">
            <a:extLst>
              <a:ext uri="{FF2B5EF4-FFF2-40B4-BE49-F238E27FC236}">
                <a16:creationId xmlns:a16="http://schemas.microsoft.com/office/drawing/2014/main" id="{54E41180-E62B-4AD9-AAB3-9DCB2AFDAFCC}"/>
              </a:ext>
            </a:extLst>
          </p:cNvPr>
          <p:cNvSpPr>
            <a:spLocks noGrp="1"/>
          </p:cNvSpPr>
          <p:nvPr>
            <p:ph idx="1"/>
          </p:nvPr>
        </p:nvSpPr>
        <p:spPr>
          <a:xfrm>
            <a:off x="4151087" y="2271668"/>
            <a:ext cx="7729728" cy="3748242"/>
          </a:xfrm>
        </p:spPr>
        <p:txBody>
          <a:bodyPr>
            <a:normAutofit/>
          </a:bodyPr>
          <a:lstStyle/>
          <a:p>
            <a:pPr marL="0" indent="0">
              <a:buNone/>
            </a:pPr>
            <a:r>
              <a:rPr lang="en-US" sz="2400" dirty="0"/>
              <a:t>“When young children are exposed to a traumatic event, they depend on adults, especially their parents, to protect them and to make sense of the world for them. However, loss of trust in adults and new fears are common after traumatic events. Parents need to be able to listen to their children and hear their concerns. They also need to help them feel safe. If parents are traumatized, it is important for them to find support for themselves and to reach out to others for support for their children.” - Joy D. Osofsky, Ph. D. </a:t>
            </a:r>
          </a:p>
        </p:txBody>
      </p:sp>
      <p:sp>
        <p:nvSpPr>
          <p:cNvPr id="4" name="TextBox 3">
            <a:extLst>
              <a:ext uri="{FF2B5EF4-FFF2-40B4-BE49-F238E27FC236}">
                <a16:creationId xmlns:a16="http://schemas.microsoft.com/office/drawing/2014/main" id="{4B8AFC2C-7A6C-430B-9FCE-B66FEA6DF99B}"/>
              </a:ext>
            </a:extLst>
          </p:cNvPr>
          <p:cNvSpPr txBox="1"/>
          <p:nvPr/>
        </p:nvSpPr>
        <p:spPr>
          <a:xfrm>
            <a:off x="833701" y="2271668"/>
            <a:ext cx="3222172" cy="1446550"/>
          </a:xfrm>
          <a:prstGeom prst="rect">
            <a:avLst/>
          </a:prstGeom>
          <a:noFill/>
        </p:spPr>
        <p:txBody>
          <a:bodyPr wrap="square" rtlCol="0">
            <a:spAutoFit/>
          </a:bodyPr>
          <a:lstStyle/>
          <a:p>
            <a:r>
              <a:rPr lang="en-US" sz="8800" dirty="0"/>
              <a:t>66%</a:t>
            </a:r>
          </a:p>
        </p:txBody>
      </p:sp>
      <p:sp>
        <p:nvSpPr>
          <p:cNvPr id="5" name="TextBox 4">
            <a:extLst>
              <a:ext uri="{FF2B5EF4-FFF2-40B4-BE49-F238E27FC236}">
                <a16:creationId xmlns:a16="http://schemas.microsoft.com/office/drawing/2014/main" id="{912F916A-FEB4-4889-8EAD-886A6337F482}"/>
              </a:ext>
            </a:extLst>
          </p:cNvPr>
          <p:cNvSpPr txBox="1"/>
          <p:nvPr/>
        </p:nvSpPr>
        <p:spPr>
          <a:xfrm>
            <a:off x="750679" y="3718218"/>
            <a:ext cx="3120572" cy="1569660"/>
          </a:xfrm>
          <a:prstGeom prst="rect">
            <a:avLst/>
          </a:prstGeom>
          <a:noFill/>
        </p:spPr>
        <p:txBody>
          <a:bodyPr wrap="square" rtlCol="0">
            <a:spAutoFit/>
          </a:bodyPr>
          <a:lstStyle/>
          <a:p>
            <a:r>
              <a:rPr lang="en-US" sz="2400" dirty="0"/>
              <a:t>of children have experienced a traumatic event by the time they turn 16</a:t>
            </a:r>
          </a:p>
        </p:txBody>
      </p:sp>
    </p:spTree>
    <p:extLst>
      <p:ext uri="{BB962C8B-B14F-4D97-AF65-F5344CB8AC3E}">
        <p14:creationId xmlns:p14="http://schemas.microsoft.com/office/powerpoint/2010/main" val="11259969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E866FF9-A729-45F0-A163-10E89E87160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38255"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BF4F7D24-DF9F-4DA6-8F28-8DB0201D6A61}"/>
              </a:ext>
            </a:extLst>
          </p:cNvPr>
          <p:cNvSpPr/>
          <p:nvPr/>
        </p:nvSpPr>
        <p:spPr>
          <a:xfrm>
            <a:off x="0" y="0"/>
            <a:ext cx="4753278" cy="6858000"/>
          </a:xfrm>
          <a:prstGeom prst="rect">
            <a:avLst/>
          </a:prstGeom>
          <a:solidFill>
            <a:srgbClr val="FFB3B3"/>
          </a:solidFill>
          <a:ln>
            <a:solidFill>
              <a:srgbClr val="FFB3B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0C16103-E147-4BC0-A36E-976566E05FC1}"/>
              </a:ext>
            </a:extLst>
          </p:cNvPr>
          <p:cNvSpPr>
            <a:spLocks noGrp="1"/>
          </p:cNvSpPr>
          <p:nvPr>
            <p:ph type="title"/>
          </p:nvPr>
        </p:nvSpPr>
        <p:spPr>
          <a:xfrm>
            <a:off x="640080" y="2681105"/>
            <a:ext cx="3401568" cy="1495794"/>
          </a:xfrm>
          <a:solidFill>
            <a:srgbClr val="FFFFFF"/>
          </a:solidFill>
          <a:ln>
            <a:solidFill>
              <a:srgbClr val="262626"/>
            </a:solidFill>
          </a:ln>
        </p:spPr>
        <p:txBody>
          <a:bodyPr>
            <a:normAutofit/>
          </a:bodyPr>
          <a:lstStyle/>
          <a:p>
            <a:r>
              <a:rPr lang="en-US" sz="3600" dirty="0"/>
              <a:t>Recap</a:t>
            </a:r>
          </a:p>
        </p:txBody>
      </p:sp>
      <p:sp useBgFill="1">
        <p:nvSpPr>
          <p:cNvPr id="12" name="Rectangle 11">
            <a:extLst>
              <a:ext uri="{FF2B5EF4-FFF2-40B4-BE49-F238E27FC236}">
                <a16:creationId xmlns:a16="http://schemas.microsoft.com/office/drawing/2014/main" id="{A804366F-2366-4688-98E7-B101C7BC614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3278" y="0"/>
            <a:ext cx="7438722"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allout: Bent Line 3">
            <a:extLst>
              <a:ext uri="{FF2B5EF4-FFF2-40B4-BE49-F238E27FC236}">
                <a16:creationId xmlns:a16="http://schemas.microsoft.com/office/drawing/2014/main" id="{83C25303-592C-427E-8678-F5815F8C1E3D}"/>
              </a:ext>
            </a:extLst>
          </p:cNvPr>
          <p:cNvSpPr/>
          <p:nvPr/>
        </p:nvSpPr>
        <p:spPr>
          <a:xfrm rot="15003187">
            <a:off x="3713450" y="4862300"/>
            <a:ext cx="960496" cy="1990068"/>
          </a:xfrm>
          <a:prstGeom prst="borderCallout2">
            <a:avLst>
              <a:gd name="adj1" fmla="val 49972"/>
              <a:gd name="adj2" fmla="val 1818"/>
              <a:gd name="adj3" fmla="val 63437"/>
              <a:gd name="adj4" fmla="val -25273"/>
              <a:gd name="adj5" fmla="val 117833"/>
              <a:gd name="adj6" fmla="val -51179"/>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2400" b="1" dirty="0"/>
              <a:t>YOU ARE HERE</a:t>
            </a:r>
          </a:p>
        </p:txBody>
      </p:sp>
      <p:graphicFrame>
        <p:nvGraphicFramePr>
          <p:cNvPr id="15" name="Content Placeholder 2">
            <a:extLst>
              <a:ext uri="{FF2B5EF4-FFF2-40B4-BE49-F238E27FC236}">
                <a16:creationId xmlns:a16="http://schemas.microsoft.com/office/drawing/2014/main" id="{4F9986E4-1308-4575-B955-9A0F22B95C59}"/>
              </a:ext>
            </a:extLst>
          </p:cNvPr>
          <p:cNvGraphicFramePr>
            <a:graphicFrameLocks noGrp="1"/>
          </p:cNvGraphicFramePr>
          <p:nvPr>
            <p:ph idx="1"/>
            <p:extLst>
              <p:ext uri="{D42A27DB-BD31-4B8C-83A1-F6EECF244321}">
                <p14:modId xmlns:p14="http://schemas.microsoft.com/office/powerpoint/2010/main" val="1427695317"/>
              </p:ext>
            </p:extLst>
          </p:nvPr>
        </p:nvGraphicFramePr>
        <p:xfrm>
          <a:off x="5397500" y="376518"/>
          <a:ext cx="6151563" cy="62717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Rectangle 2">
            <a:extLst>
              <a:ext uri="{FF2B5EF4-FFF2-40B4-BE49-F238E27FC236}">
                <a16:creationId xmlns:a16="http://schemas.microsoft.com/office/drawing/2014/main" id="{61FF2B50-4203-4976-91EC-7050039FE339}"/>
              </a:ext>
            </a:extLst>
          </p:cNvPr>
          <p:cNvSpPr/>
          <p:nvPr/>
        </p:nvSpPr>
        <p:spPr>
          <a:xfrm>
            <a:off x="5358482" y="5829783"/>
            <a:ext cx="675185" cy="923330"/>
          </a:xfrm>
          <a:prstGeom prst="rect">
            <a:avLst/>
          </a:prstGeom>
          <a:noFill/>
        </p:spPr>
        <p:txBody>
          <a:bodyPr wrap="none" lIns="91440" tIns="45720" rIns="91440" bIns="45720">
            <a:spAutoFit/>
          </a:bodyPr>
          <a:lstStyle/>
          <a:p>
            <a:pPr algn="ctr"/>
            <a:r>
              <a:rPr lang="en-US" sz="5400" b="0" cap="none" spc="0" dirty="0">
                <a:ln w="0"/>
                <a:solidFill>
                  <a:srgbClr val="C00000"/>
                </a:solidFill>
                <a:effectLst>
                  <a:outerShdw blurRad="38100" dist="19050" dir="2700000" algn="tl" rotWithShape="0">
                    <a:schemeClr val="dk1">
                      <a:alpha val="40000"/>
                    </a:schemeClr>
                  </a:outerShdw>
                </a:effectLst>
              </a:rPr>
              <a:t>X</a:t>
            </a:r>
          </a:p>
        </p:txBody>
      </p:sp>
    </p:spTree>
    <p:extLst>
      <p:ext uri="{BB962C8B-B14F-4D97-AF65-F5344CB8AC3E}">
        <p14:creationId xmlns:p14="http://schemas.microsoft.com/office/powerpoint/2010/main" val="2919130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09A3EBD-1733-46D4-9929-0FF2F436575B}"/>
              </a:ext>
            </a:extLst>
          </p:cNvPr>
          <p:cNvSpPr txBox="1"/>
          <p:nvPr/>
        </p:nvSpPr>
        <p:spPr>
          <a:xfrm>
            <a:off x="3017042" y="3314700"/>
            <a:ext cx="6157913" cy="1477328"/>
          </a:xfrm>
          <a:prstGeom prst="rect">
            <a:avLst/>
          </a:prstGeom>
          <a:noFill/>
        </p:spPr>
        <p:txBody>
          <a:bodyPr wrap="square" rtlCol="0">
            <a:spAutoFit/>
          </a:bodyPr>
          <a:lstStyle/>
          <a:p>
            <a:pPr algn="ctr"/>
            <a:r>
              <a:rPr lang="en-US" dirty="0"/>
              <a:t>This content was developed by Ohio’s Statewide Family Engagement Center in collaboration with Ohio’s Family and Community Engagement Network.</a:t>
            </a:r>
          </a:p>
          <a:p>
            <a:pPr algn="ctr"/>
            <a:endParaRPr lang="en-US" dirty="0"/>
          </a:p>
          <a:p>
            <a:pPr algn="ctr"/>
            <a:r>
              <a:rPr lang="en-US" dirty="0"/>
              <a:t>For more information, contact OhioSFEC@osu.edu</a:t>
            </a:r>
          </a:p>
        </p:txBody>
      </p:sp>
      <p:pic>
        <p:nvPicPr>
          <p:cNvPr id="6146" name="Picture 2">
            <a:extLst>
              <a:ext uri="{FF2B5EF4-FFF2-40B4-BE49-F238E27FC236}">
                <a16:creationId xmlns:a16="http://schemas.microsoft.com/office/drawing/2014/main" id="{0D4EC6AB-07C8-4406-AD0E-31C904D2ADD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39217" y="5075237"/>
            <a:ext cx="6913562" cy="1127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19646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E866FF9-A729-45F0-A163-10E89E87160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38255"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E4708C6A-2865-4184-B1F5-67113CB689AD}"/>
              </a:ext>
            </a:extLst>
          </p:cNvPr>
          <p:cNvSpPr/>
          <p:nvPr/>
        </p:nvSpPr>
        <p:spPr>
          <a:xfrm>
            <a:off x="0" y="0"/>
            <a:ext cx="4753278" cy="6858000"/>
          </a:xfrm>
          <a:prstGeom prst="rect">
            <a:avLst/>
          </a:prstGeom>
          <a:solidFill>
            <a:srgbClr val="FFB3B3"/>
          </a:solidFill>
          <a:ln>
            <a:solidFill>
              <a:srgbClr val="9BAFB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0C16103-E147-4BC0-A36E-976566E05FC1}"/>
              </a:ext>
            </a:extLst>
          </p:cNvPr>
          <p:cNvSpPr>
            <a:spLocks noGrp="1"/>
          </p:cNvSpPr>
          <p:nvPr>
            <p:ph type="title"/>
          </p:nvPr>
        </p:nvSpPr>
        <p:spPr>
          <a:xfrm>
            <a:off x="640080" y="2681105"/>
            <a:ext cx="3401568" cy="1495794"/>
          </a:xfrm>
          <a:solidFill>
            <a:srgbClr val="FFFFFF"/>
          </a:solidFill>
          <a:ln>
            <a:solidFill>
              <a:srgbClr val="262626"/>
            </a:solidFill>
          </a:ln>
        </p:spPr>
        <p:txBody>
          <a:bodyPr>
            <a:normAutofit/>
          </a:bodyPr>
          <a:lstStyle/>
          <a:p>
            <a:r>
              <a:rPr lang="en-US" sz="3600" dirty="0"/>
              <a:t>Today’s outline</a:t>
            </a:r>
          </a:p>
        </p:txBody>
      </p:sp>
      <p:sp useBgFill="1">
        <p:nvSpPr>
          <p:cNvPr id="12" name="Rectangle 11">
            <a:extLst>
              <a:ext uri="{FF2B5EF4-FFF2-40B4-BE49-F238E27FC236}">
                <a16:creationId xmlns:a16="http://schemas.microsoft.com/office/drawing/2014/main" id="{A804366F-2366-4688-98E7-B101C7BC614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3278" y="0"/>
            <a:ext cx="7438722"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B7731E49-E26B-4E0D-9FB9-49F6AB0169AB}"/>
              </a:ext>
            </a:extLst>
          </p:cNvPr>
          <p:cNvGraphicFramePr>
            <a:graphicFrameLocks noGrp="1"/>
          </p:cNvGraphicFramePr>
          <p:nvPr>
            <p:ph idx="1"/>
            <p:extLst>
              <p:ext uri="{D42A27DB-BD31-4B8C-83A1-F6EECF244321}">
                <p14:modId xmlns:p14="http://schemas.microsoft.com/office/powerpoint/2010/main" val="2490494989"/>
              </p:ext>
            </p:extLst>
          </p:nvPr>
        </p:nvGraphicFramePr>
        <p:xfrm>
          <a:off x="5397500" y="376518"/>
          <a:ext cx="6151563" cy="62717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620539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8">
            <a:extLst>
              <a:ext uri="{FF2B5EF4-FFF2-40B4-BE49-F238E27FC236}">
                <a16:creationId xmlns:a16="http://schemas.microsoft.com/office/drawing/2014/main" id="{2AEFFFF2-9EB4-4B6C-B9F8-2BA3EF89A21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0D65299F-028F-4AFC-B46A-8DB33E20FE4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1C70BDA0-285B-41C8-8112-CFA835D2E4B0}"/>
              </a:ext>
            </a:extLst>
          </p:cNvPr>
          <p:cNvSpPr/>
          <p:nvPr/>
        </p:nvSpPr>
        <p:spPr>
          <a:xfrm>
            <a:off x="-10758" y="0"/>
            <a:ext cx="3070171" cy="6858000"/>
          </a:xfrm>
          <a:prstGeom prst="rect">
            <a:avLst/>
          </a:prstGeom>
          <a:solidFill>
            <a:srgbClr val="FFB3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BAC87F6E-526A-49B5-995D-42DB656594C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2"/>
          <p:cNvSpPr>
            <a:spLocks noGrp="1"/>
          </p:cNvSpPr>
          <p:nvPr>
            <p:ph idx="1"/>
          </p:nvPr>
        </p:nvSpPr>
        <p:spPr>
          <a:xfrm>
            <a:off x="5089354" y="247426"/>
            <a:ext cx="6679511" cy="6325497"/>
          </a:xfrm>
        </p:spPr>
        <p:txBody>
          <a:bodyPr anchor="ctr">
            <a:normAutofit/>
          </a:bodyPr>
          <a:lstStyle/>
          <a:p>
            <a:r>
              <a:rPr lang="en-US" sz="2400" dirty="0"/>
              <a:t>An </a:t>
            </a:r>
            <a:r>
              <a:rPr lang="en-US" sz="2400" b="1" dirty="0"/>
              <a:t>event</a:t>
            </a:r>
            <a:r>
              <a:rPr lang="en-US" sz="2400" dirty="0"/>
              <a:t>, series of events, or set of circumstances that is </a:t>
            </a:r>
            <a:r>
              <a:rPr lang="en-US" sz="2400" b="1" dirty="0"/>
              <a:t>experienced </a:t>
            </a:r>
            <a:r>
              <a:rPr lang="en-US" sz="2400" dirty="0"/>
              <a:t>by an individual as physically or emotionally harmful or life threatening and that has lasting adverse </a:t>
            </a:r>
            <a:r>
              <a:rPr lang="en-US" sz="2400" b="1" dirty="0"/>
              <a:t>effects</a:t>
            </a:r>
            <a:r>
              <a:rPr lang="en-US" sz="2400" dirty="0"/>
              <a:t> on the individual's functioning and mental, physical, social, emotional, or spiritual well-being  </a:t>
            </a:r>
          </a:p>
          <a:p>
            <a:pPr marL="0" indent="0">
              <a:buNone/>
            </a:pPr>
            <a:r>
              <a:rPr lang="en-US" sz="2400" dirty="0"/>
              <a:t>					     </a:t>
            </a:r>
            <a:r>
              <a:rPr lang="en-US" dirty="0"/>
              <a:t>- </a:t>
            </a:r>
            <a:r>
              <a:rPr lang="en-US" i="1" dirty="0"/>
              <a:t>SAMHSA, 2018</a:t>
            </a:r>
            <a:br>
              <a:rPr lang="en-US" i="1" dirty="0"/>
            </a:br>
            <a:r>
              <a:rPr lang="en-US" i="1" dirty="0"/>
              <a:t/>
            </a:r>
            <a:br>
              <a:rPr lang="en-US" i="1" dirty="0"/>
            </a:br>
            <a:r>
              <a:rPr lang="en-US" i="1" dirty="0"/>
              <a:t/>
            </a:r>
            <a:br>
              <a:rPr lang="en-US" i="1" dirty="0"/>
            </a:br>
            <a:endParaRPr lang="en-US" dirty="0"/>
          </a:p>
          <a:p>
            <a:r>
              <a:rPr lang="en-US" sz="2400" dirty="0"/>
              <a:t>A trauma is a scary, dangerous, or violent event that can happen to any or all members of a family</a:t>
            </a:r>
            <a:br>
              <a:rPr lang="en-US" sz="2400" dirty="0"/>
            </a:br>
            <a:r>
              <a:rPr lang="en-US" sz="2400" dirty="0"/>
              <a:t>		     </a:t>
            </a:r>
            <a:r>
              <a:rPr lang="en-US" dirty="0"/>
              <a:t>-</a:t>
            </a:r>
            <a:r>
              <a:rPr lang="en-US" i="1" dirty="0"/>
              <a:t> National Child Traumatic Stress Network, 2011</a:t>
            </a:r>
          </a:p>
          <a:p>
            <a:pPr marL="0" indent="0">
              <a:buNone/>
            </a:pPr>
            <a:endParaRPr lang="en-US" i="1" dirty="0"/>
          </a:p>
        </p:txBody>
      </p:sp>
      <p:sp>
        <p:nvSpPr>
          <p:cNvPr id="2" name="Title 1"/>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en-US" sz="3200" dirty="0">
                <a:solidFill>
                  <a:srgbClr val="FFFFFF"/>
                </a:solidFill>
              </a:rPr>
              <a:t>What is Trauma?</a:t>
            </a:r>
          </a:p>
        </p:txBody>
      </p:sp>
    </p:spTree>
    <p:extLst>
      <p:ext uri="{BB962C8B-B14F-4D97-AF65-F5344CB8AC3E}">
        <p14:creationId xmlns:p14="http://schemas.microsoft.com/office/powerpoint/2010/main" val="38164701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B3B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Trauma examples</a:t>
            </a:r>
          </a:p>
        </p:txBody>
      </p:sp>
      <p:graphicFrame>
        <p:nvGraphicFramePr>
          <p:cNvPr id="4" name="Table 3"/>
          <p:cNvGraphicFramePr>
            <a:graphicFrameLocks noGrp="1"/>
          </p:cNvGraphicFramePr>
          <p:nvPr>
            <p:extLst>
              <p:ext uri="{D42A27DB-BD31-4B8C-83A1-F6EECF244321}">
                <p14:modId xmlns:p14="http://schemas.microsoft.com/office/powerpoint/2010/main" val="2963332752"/>
              </p:ext>
            </p:extLst>
          </p:nvPr>
        </p:nvGraphicFramePr>
        <p:xfrm>
          <a:off x="1466250" y="2611119"/>
          <a:ext cx="9671650" cy="3520251"/>
        </p:xfrm>
        <a:graphic>
          <a:graphicData uri="http://schemas.openxmlformats.org/drawingml/2006/table">
            <a:tbl>
              <a:tblPr firstRow="1" bandRow="1">
                <a:tableStyleId>{8A107856-5554-42FB-B03E-39F5DBC370BA}</a:tableStyleId>
              </a:tblPr>
              <a:tblGrid>
                <a:gridCol w="2436236">
                  <a:extLst>
                    <a:ext uri="{9D8B030D-6E8A-4147-A177-3AD203B41FA5}">
                      <a16:colId xmlns:a16="http://schemas.microsoft.com/office/drawing/2014/main" val="717353082"/>
                    </a:ext>
                  </a:extLst>
                </a:gridCol>
                <a:gridCol w="2257014">
                  <a:extLst>
                    <a:ext uri="{9D8B030D-6E8A-4147-A177-3AD203B41FA5}">
                      <a16:colId xmlns:a16="http://schemas.microsoft.com/office/drawing/2014/main" val="2035127050"/>
                    </a:ext>
                  </a:extLst>
                </a:gridCol>
                <a:gridCol w="2679700">
                  <a:extLst>
                    <a:ext uri="{9D8B030D-6E8A-4147-A177-3AD203B41FA5}">
                      <a16:colId xmlns:a16="http://schemas.microsoft.com/office/drawing/2014/main" val="1884120812"/>
                    </a:ext>
                  </a:extLst>
                </a:gridCol>
                <a:gridCol w="2298700">
                  <a:extLst>
                    <a:ext uri="{9D8B030D-6E8A-4147-A177-3AD203B41FA5}">
                      <a16:colId xmlns:a16="http://schemas.microsoft.com/office/drawing/2014/main" val="196042725"/>
                    </a:ext>
                  </a:extLst>
                </a:gridCol>
              </a:tblGrid>
              <a:tr h="664096">
                <a:tc>
                  <a:txBody>
                    <a:bodyPr/>
                    <a:lstStyle/>
                    <a:p>
                      <a:pPr algn="ctr"/>
                      <a:r>
                        <a:rPr lang="en-US" sz="2400" b="0" dirty="0"/>
                        <a:t>Accidents/Injuries</a:t>
                      </a:r>
                    </a:p>
                  </a:txBody>
                  <a:tcPr anchor="ctr"/>
                </a:tc>
                <a:tc>
                  <a:txBody>
                    <a:bodyPr/>
                    <a:lstStyle/>
                    <a:p>
                      <a:pPr algn="ctr"/>
                      <a:r>
                        <a:rPr lang="en-US" sz="2400" b="0" dirty="0"/>
                        <a:t>Serious Illness</a:t>
                      </a:r>
                    </a:p>
                  </a:txBody>
                  <a:tcPr anchor="ctr"/>
                </a:tc>
                <a:tc>
                  <a:txBody>
                    <a:bodyPr/>
                    <a:lstStyle/>
                    <a:p>
                      <a:pPr algn="ctr"/>
                      <a:r>
                        <a:rPr lang="en-US" sz="2400" b="0" dirty="0"/>
                        <a:t>House Fires</a:t>
                      </a:r>
                    </a:p>
                  </a:txBody>
                  <a:tcPr anchor="ctr"/>
                </a:tc>
                <a:tc>
                  <a:txBody>
                    <a:bodyPr/>
                    <a:lstStyle/>
                    <a:p>
                      <a:pPr algn="ctr"/>
                      <a:r>
                        <a:rPr lang="en-US" sz="2400" b="0" dirty="0"/>
                        <a:t>Crimes</a:t>
                      </a:r>
                    </a:p>
                  </a:txBody>
                  <a:tcPr anchor="ctr"/>
                </a:tc>
                <a:extLst>
                  <a:ext uri="{0D108BD9-81ED-4DB2-BD59-A6C34878D82A}">
                    <a16:rowId xmlns:a16="http://schemas.microsoft.com/office/drawing/2014/main" val="1834419760"/>
                  </a:ext>
                </a:extLst>
              </a:tr>
              <a:tr h="0">
                <a:tc>
                  <a:txBody>
                    <a:bodyPr/>
                    <a:lstStyle/>
                    <a:p>
                      <a:pPr algn="ctr"/>
                      <a:r>
                        <a:rPr lang="en-US" sz="2400" dirty="0"/>
                        <a:t>Community Violence</a:t>
                      </a:r>
                    </a:p>
                  </a:txBody>
                  <a:tcPr anchor="ctr"/>
                </a:tc>
                <a:tc>
                  <a:txBody>
                    <a:bodyPr/>
                    <a:lstStyle/>
                    <a:p>
                      <a:pPr algn="ctr"/>
                      <a:r>
                        <a:rPr lang="en-US" sz="2400" dirty="0"/>
                        <a:t>School</a:t>
                      </a:r>
                      <a:r>
                        <a:rPr lang="en-US" sz="2400" baseline="0" dirty="0"/>
                        <a:t> Violence</a:t>
                      </a:r>
                    </a:p>
                  </a:txBody>
                  <a:tcPr anchor="ctr"/>
                </a:tc>
                <a:tc>
                  <a:txBody>
                    <a:bodyPr/>
                    <a:lstStyle/>
                    <a:p>
                      <a:pPr algn="ctr"/>
                      <a:r>
                        <a:rPr lang="en-US" sz="2400" dirty="0"/>
                        <a:t>Sudden loss of a loved one</a:t>
                      </a:r>
                    </a:p>
                  </a:txBody>
                  <a:tcPr anchor="ctr"/>
                </a:tc>
                <a:tc>
                  <a:txBody>
                    <a:bodyPr/>
                    <a:lstStyle/>
                    <a:p>
                      <a:pPr algn="ctr"/>
                      <a:r>
                        <a:rPr lang="en-US" sz="2400" b="0" dirty="0"/>
                        <a:t>Combat injuries or death of a family member</a:t>
                      </a:r>
                    </a:p>
                  </a:txBody>
                  <a:tcPr anchor="ctr"/>
                </a:tc>
                <a:extLst>
                  <a:ext uri="{0D108BD9-81ED-4DB2-BD59-A6C34878D82A}">
                    <a16:rowId xmlns:a16="http://schemas.microsoft.com/office/drawing/2014/main" val="1717526585"/>
                  </a:ext>
                </a:extLst>
              </a:tr>
              <a:tr h="844475">
                <a:tc>
                  <a:txBody>
                    <a:bodyPr/>
                    <a:lstStyle/>
                    <a:p>
                      <a:pPr algn="ctr"/>
                      <a:r>
                        <a:rPr lang="en-US" sz="2400" dirty="0"/>
                        <a:t>Domestic violence</a:t>
                      </a:r>
                    </a:p>
                  </a:txBody>
                  <a:tcPr anchor="ctr"/>
                </a:tc>
                <a:tc>
                  <a:txBody>
                    <a:bodyPr/>
                    <a:lstStyle/>
                    <a:p>
                      <a:pPr algn="ctr"/>
                      <a:r>
                        <a:rPr lang="en-US" sz="2400" dirty="0"/>
                        <a:t>Abuse/ Neglect</a:t>
                      </a:r>
                    </a:p>
                  </a:txBody>
                  <a:tcPr anchor="ctr"/>
                </a:tc>
                <a:tc>
                  <a:txBody>
                    <a:bodyPr/>
                    <a:lstStyle/>
                    <a:p>
                      <a:pPr algn="ctr"/>
                      <a:r>
                        <a:rPr lang="en-US" sz="2400" dirty="0"/>
                        <a:t>Homelessness</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t>Bullying</a:t>
                      </a:r>
                    </a:p>
                  </a:txBody>
                  <a:tcPr anchor="ctr"/>
                </a:tc>
                <a:extLst>
                  <a:ext uri="{0D108BD9-81ED-4DB2-BD59-A6C34878D82A}">
                    <a16:rowId xmlns:a16="http://schemas.microsoft.com/office/drawing/2014/main" val="3326022491"/>
                  </a:ext>
                </a:extLst>
              </a:tr>
              <a:tr h="370840">
                <a:tc>
                  <a:txBody>
                    <a:bodyPr/>
                    <a:lstStyle/>
                    <a:p>
                      <a:pPr algn="ctr"/>
                      <a:r>
                        <a:rPr lang="en-US" sz="2400" dirty="0"/>
                        <a:t>Natural Disasters</a:t>
                      </a:r>
                    </a:p>
                  </a:txBody>
                  <a:tcPr anchor="ctr"/>
                </a:tc>
                <a:tc>
                  <a:txBody>
                    <a:bodyPr/>
                    <a:lstStyle/>
                    <a:p>
                      <a:pPr algn="ctr"/>
                      <a:r>
                        <a:rPr lang="en-US" sz="2400" dirty="0"/>
                        <a:t>Acts of Terrorism</a:t>
                      </a:r>
                    </a:p>
                  </a:txBody>
                  <a:tcPr anchor="ctr"/>
                </a:tc>
                <a:tc>
                  <a:txBody>
                    <a:bodyPr/>
                    <a:lstStyle/>
                    <a:p>
                      <a:pPr algn="ctr"/>
                      <a:r>
                        <a:rPr lang="en-US" sz="2400" dirty="0"/>
                        <a:t>Living in or escaping a war zone</a:t>
                      </a:r>
                    </a:p>
                  </a:txBody>
                  <a:tcPr anchor="ctr"/>
                </a:tc>
                <a:tc>
                  <a:txBody>
                    <a:bodyPr/>
                    <a:lstStyle/>
                    <a:p>
                      <a:pPr algn="ctr"/>
                      <a:r>
                        <a:rPr lang="en-US" sz="2400" dirty="0"/>
                        <a:t>Stress</a:t>
                      </a:r>
                    </a:p>
                  </a:txBody>
                  <a:tcPr anchor="ctr"/>
                </a:tc>
                <a:extLst>
                  <a:ext uri="{0D108BD9-81ED-4DB2-BD59-A6C34878D82A}">
                    <a16:rowId xmlns:a16="http://schemas.microsoft.com/office/drawing/2014/main" val="2582629986"/>
                  </a:ext>
                </a:extLst>
              </a:tr>
            </a:tbl>
          </a:graphicData>
        </a:graphic>
      </p:graphicFrame>
    </p:spTree>
    <p:extLst>
      <p:ext uri="{BB962C8B-B14F-4D97-AF65-F5344CB8AC3E}">
        <p14:creationId xmlns:p14="http://schemas.microsoft.com/office/powerpoint/2010/main" val="6469356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8">
            <a:extLst>
              <a:ext uri="{FF2B5EF4-FFF2-40B4-BE49-F238E27FC236}">
                <a16:creationId xmlns:a16="http://schemas.microsoft.com/office/drawing/2014/main" id="{2AEFFFF2-9EB4-4B6C-B9F8-2BA3EF89A21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0D65299F-028F-4AFC-B46A-8DB33E20FE4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1C70BDA0-285B-41C8-8112-CFA835D2E4B0}"/>
              </a:ext>
            </a:extLst>
          </p:cNvPr>
          <p:cNvSpPr/>
          <p:nvPr/>
        </p:nvSpPr>
        <p:spPr>
          <a:xfrm>
            <a:off x="-10758" y="0"/>
            <a:ext cx="3070171" cy="6858000"/>
          </a:xfrm>
          <a:prstGeom prst="rect">
            <a:avLst/>
          </a:prstGeom>
          <a:solidFill>
            <a:srgbClr val="FFB3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
          <p:cNvSpPr txBox="1">
            <a:spLocks/>
          </p:cNvSpPr>
          <p:nvPr/>
        </p:nvSpPr>
        <p:spPr bwMode="black">
          <a:xfrm>
            <a:off x="850233" y="1171074"/>
            <a:ext cx="4479632" cy="4473340"/>
          </a:xfrm>
          <a:prstGeom prst="ellipse">
            <a:avLst/>
          </a:prstGeom>
          <a:solidFill>
            <a:srgbClr val="FFFFFF"/>
          </a:solidFill>
          <a:ln w="76200" cap="sq">
            <a:solidFill>
              <a:srgbClr val="6B8891"/>
            </a:solidFill>
            <a:miter lim="800000"/>
          </a:ln>
        </p:spPr>
        <p:txBody>
          <a:bodyPr vert="horz" lIns="182880" tIns="182880" rIns="182880" bIns="182880" rtlCol="0" anchor="ctr">
            <a:normAutofit/>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r>
              <a:rPr lang="en-US" sz="3200">
                <a:solidFill>
                  <a:srgbClr val="FFFFFF"/>
                </a:solidFill>
              </a:rPr>
              <a:t>What is Secondary Traumatic stress?</a:t>
            </a:r>
            <a:endParaRPr lang="en-US" sz="3200" dirty="0">
              <a:solidFill>
                <a:srgbClr val="FFFFFF"/>
              </a:solidFill>
            </a:endParaRPr>
          </a:p>
        </p:txBody>
      </p:sp>
      <p:sp>
        <p:nvSpPr>
          <p:cNvPr id="13" name="Oval 12">
            <a:extLst>
              <a:ext uri="{FF2B5EF4-FFF2-40B4-BE49-F238E27FC236}">
                <a16:creationId xmlns:a16="http://schemas.microsoft.com/office/drawing/2014/main" id="{BAC87F6E-526A-49B5-995D-42DB656594C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2"/>
          <p:cNvSpPr>
            <a:spLocks noGrp="1"/>
          </p:cNvSpPr>
          <p:nvPr>
            <p:ph idx="1"/>
          </p:nvPr>
        </p:nvSpPr>
        <p:spPr>
          <a:xfrm>
            <a:off x="5508945" y="266251"/>
            <a:ext cx="6259920" cy="6325497"/>
          </a:xfrm>
        </p:spPr>
        <p:txBody>
          <a:bodyPr anchor="ctr">
            <a:normAutofit/>
          </a:bodyPr>
          <a:lstStyle/>
          <a:p>
            <a:pPr marL="0" indent="0">
              <a:buNone/>
            </a:pPr>
            <a:r>
              <a:rPr lang="en-US" sz="2400" dirty="0"/>
              <a:t>Secondary traumatic stress is the emotional duress that results when an individual hears about the firsthand trauma experiences of another.	</a:t>
            </a:r>
          </a:p>
          <a:p>
            <a:pPr marL="0" indent="0">
              <a:buNone/>
            </a:pPr>
            <a:r>
              <a:rPr lang="en-US" sz="2400" dirty="0"/>
              <a:t>		     </a:t>
            </a:r>
            <a:r>
              <a:rPr lang="en-US" dirty="0"/>
              <a:t>-</a:t>
            </a:r>
            <a:r>
              <a:rPr lang="en-US" i="1" dirty="0"/>
              <a:t> National Child Traumatic Stress Network</a:t>
            </a:r>
          </a:p>
        </p:txBody>
      </p:sp>
      <p:sp>
        <p:nvSpPr>
          <p:cNvPr id="2" name="Title 1"/>
          <p:cNvSpPr>
            <a:spLocks noGrp="1"/>
          </p:cNvSpPr>
          <p:nvPr>
            <p:ph type="title"/>
          </p:nvPr>
        </p:nvSpPr>
        <p:spPr>
          <a:xfrm>
            <a:off x="1029313" y="1328334"/>
            <a:ext cx="4148151" cy="4163680"/>
          </a:xfrm>
          <a:prstGeom prst="ellipse">
            <a:avLst/>
          </a:prstGeom>
          <a:solidFill>
            <a:schemeClr val="accent2">
              <a:lumMod val="75000"/>
            </a:schemeClr>
          </a:solidFill>
          <a:ln>
            <a:noFill/>
          </a:ln>
        </p:spPr>
        <p:txBody>
          <a:bodyPr>
            <a:normAutofit/>
          </a:bodyPr>
          <a:lstStyle/>
          <a:p>
            <a:r>
              <a:rPr lang="en-US" sz="3200" dirty="0">
                <a:solidFill>
                  <a:srgbClr val="FFFFFF"/>
                </a:solidFill>
              </a:rPr>
              <a:t>What is Secondary Traumatic stress?</a:t>
            </a:r>
          </a:p>
        </p:txBody>
      </p:sp>
    </p:spTree>
    <p:extLst>
      <p:ext uri="{BB962C8B-B14F-4D97-AF65-F5344CB8AC3E}">
        <p14:creationId xmlns:p14="http://schemas.microsoft.com/office/powerpoint/2010/main" val="30549320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1660E788-AFA9-4A1B-9991-6AA74632A15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867D4867-5BA7-4462-B2F6-A23F4A622AA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410199" y="514375"/>
            <a:ext cx="6509274" cy="1728044"/>
          </a:xfrm>
          <a:noFill/>
          <a:ln>
            <a:solidFill>
              <a:schemeClr val="tx1"/>
            </a:solidFill>
          </a:ln>
        </p:spPr>
        <p:txBody>
          <a:bodyPr vert="horz" wrap="square" lIns="182880" tIns="182880" rIns="182880" bIns="182880" rtlCol="0" anchor="ctr">
            <a:normAutofit/>
          </a:bodyPr>
          <a:lstStyle/>
          <a:p>
            <a:r>
              <a:rPr lang="en-US" dirty="0">
                <a:solidFill>
                  <a:schemeClr val="tx1"/>
                </a:solidFill>
              </a:rPr>
              <a:t>What does trauma look like</a:t>
            </a:r>
          </a:p>
        </p:txBody>
      </p:sp>
      <p:sp>
        <p:nvSpPr>
          <p:cNvPr id="4" name="TextBox 3"/>
          <p:cNvSpPr txBox="1"/>
          <p:nvPr/>
        </p:nvSpPr>
        <p:spPr>
          <a:xfrm>
            <a:off x="5314278" y="2420471"/>
            <a:ext cx="6605195" cy="4195481"/>
          </a:xfrm>
          <a:prstGeom prst="rect">
            <a:avLst/>
          </a:prstGeom>
        </p:spPr>
        <p:txBody>
          <a:bodyPr vert="horz" lIns="91440" tIns="45720" rIns="91440" bIns="45720" rtlCol="0">
            <a:normAutofit fontScale="92500"/>
          </a:bodyPr>
          <a:lstStyle/>
          <a:p>
            <a:pPr marL="285750" indent="-228600" defTabSz="914400">
              <a:lnSpc>
                <a:spcPct val="90000"/>
              </a:lnSpc>
              <a:spcBef>
                <a:spcPts val="1000"/>
              </a:spcBef>
              <a:buClr>
                <a:schemeClr val="accent2"/>
              </a:buClr>
              <a:buFont typeface="Arial" panose="020B0604020202020204" pitchFamily="34" charset="0"/>
              <a:buChar char="•"/>
            </a:pPr>
            <a:r>
              <a:rPr lang="en-US" sz="2800" dirty="0"/>
              <a:t>Preschool and Elementary Students (may):</a:t>
            </a:r>
          </a:p>
          <a:p>
            <a:pPr marL="742950" lvl="1" indent="-228600" defTabSz="914400">
              <a:lnSpc>
                <a:spcPct val="90000"/>
              </a:lnSpc>
              <a:spcBef>
                <a:spcPts val="1000"/>
              </a:spcBef>
              <a:buClr>
                <a:schemeClr val="accent2"/>
              </a:buClr>
              <a:buFont typeface="Arial" panose="020B0604020202020204" pitchFamily="34" charset="0"/>
              <a:buChar char="•"/>
            </a:pPr>
            <a:r>
              <a:rPr lang="en-US" sz="2400" dirty="0"/>
              <a:t>Show fear of separation from caregiver</a:t>
            </a:r>
          </a:p>
          <a:p>
            <a:pPr marL="742950" lvl="1" indent="-228600" defTabSz="914400">
              <a:lnSpc>
                <a:spcPct val="90000"/>
              </a:lnSpc>
              <a:spcBef>
                <a:spcPts val="1000"/>
              </a:spcBef>
              <a:buClr>
                <a:schemeClr val="accent2"/>
              </a:buClr>
              <a:buFont typeface="Arial" panose="020B0604020202020204" pitchFamily="34" charset="0"/>
              <a:buChar char="•"/>
            </a:pPr>
            <a:r>
              <a:rPr lang="en-US" sz="2400" dirty="0"/>
              <a:t>Cry or scream a lot</a:t>
            </a:r>
          </a:p>
          <a:p>
            <a:pPr marL="742950" lvl="1" indent="-228600" defTabSz="914400">
              <a:lnSpc>
                <a:spcPct val="90000"/>
              </a:lnSpc>
              <a:spcBef>
                <a:spcPts val="1000"/>
              </a:spcBef>
              <a:buClr>
                <a:schemeClr val="accent2"/>
              </a:buClr>
              <a:buFont typeface="Arial" panose="020B0604020202020204" pitchFamily="34" charset="0"/>
              <a:buChar char="•"/>
            </a:pPr>
            <a:r>
              <a:rPr lang="en-US" sz="2400" dirty="0"/>
              <a:t>Eat poorly (lose / fail to gain weight as expected)</a:t>
            </a:r>
          </a:p>
          <a:p>
            <a:pPr marL="742950" lvl="1" indent="-228600" defTabSz="914400">
              <a:lnSpc>
                <a:spcPct val="90000"/>
              </a:lnSpc>
              <a:spcBef>
                <a:spcPts val="1000"/>
              </a:spcBef>
              <a:buClr>
                <a:schemeClr val="accent2"/>
              </a:buClr>
              <a:buFont typeface="Arial" panose="020B0604020202020204" pitchFamily="34" charset="0"/>
              <a:buChar char="•"/>
            </a:pPr>
            <a:r>
              <a:rPr lang="en-US" sz="2400" dirty="0"/>
              <a:t>Feel guilt or shame</a:t>
            </a:r>
          </a:p>
          <a:p>
            <a:pPr marL="742950" lvl="1" indent="-228600" defTabSz="914400">
              <a:lnSpc>
                <a:spcPct val="90000"/>
              </a:lnSpc>
              <a:spcBef>
                <a:spcPts val="1000"/>
              </a:spcBef>
              <a:buClr>
                <a:schemeClr val="accent2"/>
              </a:buClr>
              <a:buFont typeface="Arial" panose="020B0604020202020204" pitchFamily="34" charset="0"/>
              <a:buChar char="•"/>
            </a:pPr>
            <a:r>
              <a:rPr lang="en-US" sz="2400" dirty="0"/>
              <a:t>Lack Focus</a:t>
            </a:r>
          </a:p>
          <a:p>
            <a:pPr marL="742950" lvl="1" indent="-228600" defTabSz="914400">
              <a:lnSpc>
                <a:spcPct val="90000"/>
              </a:lnSpc>
              <a:spcBef>
                <a:spcPts val="1000"/>
              </a:spcBef>
              <a:buClr>
                <a:schemeClr val="accent2"/>
              </a:buClr>
              <a:buFont typeface="Arial" panose="020B0604020202020204" pitchFamily="34" charset="0"/>
              <a:buChar char="•"/>
            </a:pPr>
            <a:r>
              <a:rPr lang="en-US" sz="2400" dirty="0"/>
              <a:t>Have issues with sleep (too much/too little, nightmares)</a:t>
            </a:r>
          </a:p>
          <a:p>
            <a:pPr marL="742950" lvl="1" indent="-228600" defTabSz="914400">
              <a:lnSpc>
                <a:spcPct val="90000"/>
              </a:lnSpc>
              <a:spcBef>
                <a:spcPts val="1000"/>
              </a:spcBef>
              <a:buClr>
                <a:schemeClr val="accent2"/>
              </a:buClr>
              <a:buFont typeface="Arial" panose="020B0604020202020204" pitchFamily="34" charset="0"/>
              <a:buChar char="•"/>
            </a:pPr>
            <a:r>
              <a:rPr lang="en-US" sz="2400" dirty="0"/>
              <a:t>Show a significant behavior change</a:t>
            </a:r>
          </a:p>
          <a:p>
            <a:pPr marL="742950" lvl="1" indent="-228600" defTabSz="914400">
              <a:lnSpc>
                <a:spcPct val="90000"/>
              </a:lnSpc>
              <a:spcBef>
                <a:spcPts val="1000"/>
              </a:spcBef>
              <a:buClr>
                <a:schemeClr val="accent2"/>
              </a:buClr>
              <a:buFont typeface="Arial" panose="020B0604020202020204" pitchFamily="34" charset="0"/>
              <a:buChar char="•"/>
            </a:pPr>
            <a:r>
              <a:rPr lang="en-US" sz="2400" dirty="0"/>
              <a:t>Flinch or startle easily</a:t>
            </a:r>
          </a:p>
        </p:txBody>
      </p:sp>
      <p:sp>
        <p:nvSpPr>
          <p:cNvPr id="9" name="Rectangle 8">
            <a:extLst>
              <a:ext uri="{FF2B5EF4-FFF2-40B4-BE49-F238E27FC236}">
                <a16:creationId xmlns:a16="http://schemas.microsoft.com/office/drawing/2014/main" id="{FFB66C77-C7C0-4D2D-A735-94F922587642}"/>
              </a:ext>
            </a:extLst>
          </p:cNvPr>
          <p:cNvSpPr/>
          <p:nvPr/>
        </p:nvSpPr>
        <p:spPr>
          <a:xfrm>
            <a:off x="0" y="0"/>
            <a:ext cx="4753278" cy="6858000"/>
          </a:xfrm>
          <a:prstGeom prst="rect">
            <a:avLst/>
          </a:prstGeom>
          <a:solidFill>
            <a:srgbClr val="FFB3B3"/>
          </a:solidFill>
          <a:ln>
            <a:solidFill>
              <a:srgbClr val="9BAFB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Graphic 7" descr="Head with Gears">
            <a:extLst>
              <a:ext uri="{FF2B5EF4-FFF2-40B4-BE49-F238E27FC236}">
                <a16:creationId xmlns:a16="http://schemas.microsoft.com/office/drawing/2014/main" id="{7F609EDE-7215-4C33-937E-97AC20F3EBF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272526" y="723900"/>
            <a:ext cx="5410199" cy="5410199"/>
          </a:xfrm>
          <a:prstGeom prst="rect">
            <a:avLst/>
          </a:prstGeom>
        </p:spPr>
      </p:pic>
    </p:spTree>
    <p:extLst>
      <p:ext uri="{BB962C8B-B14F-4D97-AF65-F5344CB8AC3E}">
        <p14:creationId xmlns:p14="http://schemas.microsoft.com/office/powerpoint/2010/main" val="27026023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B3B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54150" y="163513"/>
            <a:ext cx="9283700" cy="1325563"/>
          </a:xfrm>
        </p:spPr>
        <p:txBody>
          <a:bodyPr>
            <a:normAutofit/>
          </a:bodyPr>
          <a:lstStyle/>
          <a:p>
            <a:pPr algn="ctr"/>
            <a:r>
              <a:rPr lang="en-US" sz="3200" dirty="0"/>
              <a:t>Six Principles of Trauma Informed Care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61806135"/>
              </p:ext>
            </p:extLst>
          </p:nvPr>
        </p:nvGraphicFramePr>
        <p:xfrm>
          <a:off x="525863" y="1979524"/>
          <a:ext cx="11140273" cy="4446236"/>
        </p:xfrm>
        <a:graphic>
          <a:graphicData uri="http://schemas.openxmlformats.org/drawingml/2006/table">
            <a:tbl>
              <a:tblPr firstRow="1" bandRow="1">
                <a:tableStyleId>{8A107856-5554-42FB-B03E-39F5DBC370BA}</a:tableStyleId>
              </a:tblPr>
              <a:tblGrid>
                <a:gridCol w="850762">
                  <a:extLst>
                    <a:ext uri="{9D8B030D-6E8A-4147-A177-3AD203B41FA5}">
                      <a16:colId xmlns:a16="http://schemas.microsoft.com/office/drawing/2014/main" val="1078573948"/>
                    </a:ext>
                  </a:extLst>
                </a:gridCol>
                <a:gridCol w="2662813">
                  <a:extLst>
                    <a:ext uri="{9D8B030D-6E8A-4147-A177-3AD203B41FA5}">
                      <a16:colId xmlns:a16="http://schemas.microsoft.com/office/drawing/2014/main" val="2826789246"/>
                    </a:ext>
                  </a:extLst>
                </a:gridCol>
                <a:gridCol w="7626698">
                  <a:extLst>
                    <a:ext uri="{9D8B030D-6E8A-4147-A177-3AD203B41FA5}">
                      <a16:colId xmlns:a16="http://schemas.microsoft.com/office/drawing/2014/main" val="2609062155"/>
                    </a:ext>
                  </a:extLst>
                </a:gridCol>
              </a:tblGrid>
              <a:tr h="1387620">
                <a:tc>
                  <a:txBody>
                    <a:bodyPr/>
                    <a:lstStyle/>
                    <a:p>
                      <a:pPr algn="ctr"/>
                      <a:r>
                        <a:rPr lang="en-US" sz="4800" b="0" dirty="0"/>
                        <a:t>1</a:t>
                      </a:r>
                    </a:p>
                  </a:txBody>
                  <a:tcPr anchor="ctr"/>
                </a:tc>
                <a:tc>
                  <a:txBody>
                    <a:bodyPr/>
                    <a:lstStyle/>
                    <a:p>
                      <a:pPr algn="l"/>
                      <a:r>
                        <a:rPr lang="en-US" sz="2400" dirty="0"/>
                        <a:t>Safety</a:t>
                      </a:r>
                      <a:endParaRPr lang="en-US" sz="2400" b="1" dirty="0"/>
                    </a:p>
                  </a:txBody>
                  <a:tcPr anchor="ctr"/>
                </a:tc>
                <a:tc>
                  <a:txBody>
                    <a:bodyPr/>
                    <a:lstStyle/>
                    <a:p>
                      <a:pPr algn="l"/>
                      <a:r>
                        <a:rPr lang="en-US" sz="2400" b="0" dirty="0"/>
                        <a:t>Make sure students and families feel physically and psychologically safe. </a:t>
                      </a:r>
                    </a:p>
                  </a:txBody>
                  <a:tcPr anchor="ctr"/>
                </a:tc>
                <a:extLst>
                  <a:ext uri="{0D108BD9-81ED-4DB2-BD59-A6C34878D82A}">
                    <a16:rowId xmlns:a16="http://schemas.microsoft.com/office/drawing/2014/main" val="2255962302"/>
                  </a:ext>
                </a:extLst>
              </a:tr>
              <a:tr h="1538343">
                <a:tc>
                  <a:txBody>
                    <a:bodyPr/>
                    <a:lstStyle/>
                    <a:p>
                      <a:pPr algn="ctr"/>
                      <a:r>
                        <a:rPr lang="en-US" sz="4800" dirty="0"/>
                        <a:t>2</a:t>
                      </a:r>
                      <a:endParaRPr lang="en-US" sz="4800" b="1" dirty="0"/>
                    </a:p>
                  </a:txBody>
                  <a:tcPr anchor="ctr"/>
                </a:tc>
                <a:tc>
                  <a:txBody>
                    <a:bodyPr/>
                    <a:lstStyle/>
                    <a:p>
                      <a:pPr algn="l"/>
                      <a:r>
                        <a:rPr lang="en-US" sz="2400" b="1" dirty="0"/>
                        <a:t>Trustworthiness and Transparency</a:t>
                      </a:r>
                    </a:p>
                  </a:txBody>
                  <a:tcPr anchor="ctr"/>
                </a:tc>
                <a:tc>
                  <a:txBody>
                    <a:bodyPr/>
                    <a:lstStyle/>
                    <a:p>
                      <a:pPr algn="l"/>
                      <a:r>
                        <a:rPr lang="en-US" sz="2400" b="0" dirty="0"/>
                        <a:t>Be as honest as possible. Cultivate a trusting relationship by listening closely, showing that you care, and following up on promised support.</a:t>
                      </a:r>
                    </a:p>
                  </a:txBody>
                  <a:tcPr anchor="ctr"/>
                </a:tc>
                <a:extLst>
                  <a:ext uri="{0D108BD9-81ED-4DB2-BD59-A6C34878D82A}">
                    <a16:rowId xmlns:a16="http://schemas.microsoft.com/office/drawing/2014/main" val="1555744312"/>
                  </a:ext>
                </a:extLst>
              </a:tr>
              <a:tr h="1520273">
                <a:tc>
                  <a:txBody>
                    <a:bodyPr/>
                    <a:lstStyle/>
                    <a:p>
                      <a:pPr algn="ctr"/>
                      <a:r>
                        <a:rPr lang="en-US" sz="4800" dirty="0"/>
                        <a:t>3</a:t>
                      </a:r>
                      <a:endParaRPr lang="en-US" sz="4800" b="1" dirty="0"/>
                    </a:p>
                  </a:txBody>
                  <a:tcPr anchor="ctr"/>
                </a:tc>
                <a:tc>
                  <a:txBody>
                    <a:bodyPr/>
                    <a:lstStyle/>
                    <a:p>
                      <a:pPr algn="l"/>
                      <a:r>
                        <a:rPr lang="en-US" sz="2400" b="1" dirty="0"/>
                        <a:t>Peer Support and Mutual Self-Help</a:t>
                      </a:r>
                    </a:p>
                  </a:txBody>
                  <a:tcPr anchor="ctr"/>
                </a:tc>
                <a:tc>
                  <a:txBody>
                    <a:bodyPr/>
                    <a:lstStyle/>
                    <a:p>
                      <a:pPr algn="l"/>
                      <a:r>
                        <a:rPr lang="en-US" sz="2400" b="0" dirty="0"/>
                        <a:t>Encourage students and families to seek out family, friends, and community groups with similar experiences. Help them find these resources if needed. </a:t>
                      </a:r>
                    </a:p>
                  </a:txBody>
                  <a:tcPr anchor="ctr"/>
                </a:tc>
                <a:extLst>
                  <a:ext uri="{0D108BD9-81ED-4DB2-BD59-A6C34878D82A}">
                    <a16:rowId xmlns:a16="http://schemas.microsoft.com/office/drawing/2014/main" val="1770742412"/>
                  </a:ext>
                </a:extLst>
              </a:tr>
            </a:tbl>
          </a:graphicData>
        </a:graphic>
      </p:graphicFrame>
    </p:spTree>
    <p:extLst>
      <p:ext uri="{BB962C8B-B14F-4D97-AF65-F5344CB8AC3E}">
        <p14:creationId xmlns:p14="http://schemas.microsoft.com/office/powerpoint/2010/main" val="6245925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B3B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54150" y="163513"/>
            <a:ext cx="9283700" cy="1325563"/>
          </a:xfrm>
        </p:spPr>
        <p:txBody>
          <a:bodyPr>
            <a:noAutofit/>
          </a:bodyPr>
          <a:lstStyle/>
          <a:p>
            <a:pPr algn="ctr"/>
            <a:r>
              <a:rPr lang="en-US" sz="3200" dirty="0"/>
              <a:t>Six Principles of Trauma Informed Care, cont’d</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11137681"/>
              </p:ext>
            </p:extLst>
          </p:nvPr>
        </p:nvGraphicFramePr>
        <p:xfrm>
          <a:off x="422032" y="2019718"/>
          <a:ext cx="11384781" cy="4671538"/>
        </p:xfrm>
        <a:graphic>
          <a:graphicData uri="http://schemas.openxmlformats.org/drawingml/2006/table">
            <a:tbl>
              <a:tblPr firstRow="1" bandRow="1">
                <a:tableStyleId>{8A107856-5554-42FB-B03E-39F5DBC370BA}</a:tableStyleId>
              </a:tblPr>
              <a:tblGrid>
                <a:gridCol w="633249">
                  <a:extLst>
                    <a:ext uri="{9D8B030D-6E8A-4147-A177-3AD203B41FA5}">
                      <a16:colId xmlns:a16="http://schemas.microsoft.com/office/drawing/2014/main" val="1078573948"/>
                    </a:ext>
                  </a:extLst>
                </a:gridCol>
                <a:gridCol w="2381255">
                  <a:extLst>
                    <a:ext uri="{9D8B030D-6E8A-4147-A177-3AD203B41FA5}">
                      <a16:colId xmlns:a16="http://schemas.microsoft.com/office/drawing/2014/main" val="2826789246"/>
                    </a:ext>
                  </a:extLst>
                </a:gridCol>
                <a:gridCol w="8370277">
                  <a:extLst>
                    <a:ext uri="{9D8B030D-6E8A-4147-A177-3AD203B41FA5}">
                      <a16:colId xmlns:a16="http://schemas.microsoft.com/office/drawing/2014/main" val="2609062155"/>
                    </a:ext>
                  </a:extLst>
                </a:gridCol>
              </a:tblGrid>
              <a:tr h="1390456">
                <a:tc>
                  <a:txBody>
                    <a:bodyPr/>
                    <a:lstStyle/>
                    <a:p>
                      <a:pPr algn="ctr"/>
                      <a:r>
                        <a:rPr lang="en-US" sz="4800" b="0" dirty="0"/>
                        <a:t>4</a:t>
                      </a:r>
                    </a:p>
                  </a:txBody>
                  <a:tcPr anchor="ctr"/>
                </a:tc>
                <a:tc>
                  <a:txBody>
                    <a:bodyPr/>
                    <a:lstStyle/>
                    <a:p>
                      <a:pPr algn="l"/>
                      <a:r>
                        <a:rPr lang="en-US" sz="2400" dirty="0"/>
                        <a:t>Collaboration and Mutuality</a:t>
                      </a:r>
                      <a:endParaRPr lang="en-US" sz="2400" b="1" dirty="0"/>
                    </a:p>
                  </a:txBody>
                  <a:tcPr anchor="ctr"/>
                </a:tc>
                <a:tc>
                  <a:txBody>
                    <a:bodyPr/>
                    <a:lstStyle/>
                    <a:p>
                      <a:pPr algn="l"/>
                      <a:r>
                        <a:rPr lang="en-US" sz="2400" b="0" dirty="0"/>
                        <a:t>Everyone has a role to play. Let families and students know they are not facing this situation alone. Healing</a:t>
                      </a:r>
                      <a:r>
                        <a:rPr lang="en-US" sz="2400" b="0" baseline="0" dirty="0"/>
                        <a:t> happens in relationships.  We shouldn’t try to do it on our own and neither should caregivers.</a:t>
                      </a:r>
                      <a:endParaRPr lang="en-US" sz="2400" b="0" dirty="0"/>
                    </a:p>
                  </a:txBody>
                  <a:tcPr anchor="ctr"/>
                </a:tc>
                <a:extLst>
                  <a:ext uri="{0D108BD9-81ED-4DB2-BD59-A6C34878D82A}">
                    <a16:rowId xmlns:a16="http://schemas.microsoft.com/office/drawing/2014/main" val="2255962302"/>
                  </a:ext>
                </a:extLst>
              </a:tr>
              <a:tr h="655595">
                <a:tc>
                  <a:txBody>
                    <a:bodyPr/>
                    <a:lstStyle/>
                    <a:p>
                      <a:pPr algn="ctr"/>
                      <a:r>
                        <a:rPr lang="en-US" sz="4800" dirty="0"/>
                        <a:t>5</a:t>
                      </a:r>
                      <a:endParaRPr lang="en-US" sz="4800" b="1" dirty="0"/>
                    </a:p>
                  </a:txBody>
                  <a:tcPr anchor="ctr"/>
                </a:tc>
                <a:tc>
                  <a:txBody>
                    <a:bodyPr/>
                    <a:lstStyle/>
                    <a:p>
                      <a:pPr algn="l"/>
                      <a:r>
                        <a:rPr lang="en-US" sz="2400" b="1" dirty="0"/>
                        <a:t>Empowerment, Voice, and Choice</a:t>
                      </a:r>
                    </a:p>
                  </a:txBody>
                  <a:tcPr anchor="ctr"/>
                </a:tc>
                <a:tc>
                  <a:txBody>
                    <a:bodyPr/>
                    <a:lstStyle/>
                    <a:p>
                      <a:pPr algn="l"/>
                      <a:r>
                        <a:rPr lang="en-US" sz="2400" dirty="0"/>
                        <a:t>Bring families into the decision-making process as much as possible. Recognize</a:t>
                      </a:r>
                      <a:r>
                        <a:rPr lang="en-US" sz="2400" baseline="0" dirty="0"/>
                        <a:t> and build upon individuals’/families’ strengths.  Help develop new skills as necessary.  Believe in the resilience of those involved and their ability to heal and promote recovery.</a:t>
                      </a:r>
                      <a:endParaRPr lang="en-US" sz="2400" dirty="0"/>
                    </a:p>
                  </a:txBody>
                  <a:tcPr anchor="ctr"/>
                </a:tc>
                <a:extLst>
                  <a:ext uri="{0D108BD9-81ED-4DB2-BD59-A6C34878D82A}">
                    <a16:rowId xmlns:a16="http://schemas.microsoft.com/office/drawing/2014/main" val="1555744312"/>
                  </a:ext>
                </a:extLst>
              </a:tr>
              <a:tr h="1562578">
                <a:tc>
                  <a:txBody>
                    <a:bodyPr/>
                    <a:lstStyle/>
                    <a:p>
                      <a:pPr algn="ctr"/>
                      <a:r>
                        <a:rPr lang="en-US" sz="4800" dirty="0"/>
                        <a:t>6</a:t>
                      </a:r>
                      <a:endParaRPr lang="en-US" sz="4800" b="1" dirty="0"/>
                    </a:p>
                  </a:txBody>
                  <a:tcPr anchor="ctr"/>
                </a:tc>
                <a:tc>
                  <a:txBody>
                    <a:bodyPr/>
                    <a:lstStyle/>
                    <a:p>
                      <a:pPr algn="l"/>
                      <a:r>
                        <a:rPr lang="en-US" sz="2400" b="1" baseline="0" dirty="0" smtClean="0"/>
                        <a:t>Context</a:t>
                      </a:r>
                      <a:endParaRPr lang="en-US" sz="2400" b="1" dirty="0"/>
                    </a:p>
                  </a:txBody>
                  <a:tcPr anchor="ctr"/>
                </a:tc>
                <a:tc>
                  <a:txBody>
                    <a:bodyPr/>
                    <a:lstStyle/>
                    <a:p>
                      <a:pPr algn="l"/>
                      <a:r>
                        <a:rPr lang="en-US" sz="2400" dirty="0"/>
                        <a:t>Seek to understand and encourage the family’s healing process. Actively move past cultural stereotypes and biases.  Offer gender responsive services.  Leverage healing value of traditional cultural connections.  Recognize and address historical trauma.</a:t>
                      </a:r>
                    </a:p>
                  </a:txBody>
                  <a:tcPr anchor="ctr"/>
                </a:tc>
                <a:extLst>
                  <a:ext uri="{0D108BD9-81ED-4DB2-BD59-A6C34878D82A}">
                    <a16:rowId xmlns:a16="http://schemas.microsoft.com/office/drawing/2014/main" val="1770742412"/>
                  </a:ext>
                </a:extLst>
              </a:tr>
            </a:tbl>
          </a:graphicData>
        </a:graphic>
      </p:graphicFrame>
    </p:spTree>
    <p:extLst>
      <p:ext uri="{BB962C8B-B14F-4D97-AF65-F5344CB8AC3E}">
        <p14:creationId xmlns:p14="http://schemas.microsoft.com/office/powerpoint/2010/main" val="1862224508"/>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2214</TotalTime>
  <Words>2866</Words>
  <Application>Microsoft Office PowerPoint</Application>
  <PresentationFormat>Widescreen</PresentationFormat>
  <Paragraphs>358</Paragraphs>
  <Slides>21</Slides>
  <Notes>21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Gill Sans MT</vt:lpstr>
      <vt:lpstr>Parcel</vt:lpstr>
      <vt:lpstr>Family Engagement Within  Trauma-Informed Schools</vt:lpstr>
      <vt:lpstr>Why</vt:lpstr>
      <vt:lpstr>Today’s outline</vt:lpstr>
      <vt:lpstr>What is Trauma?</vt:lpstr>
      <vt:lpstr>Trauma examples</vt:lpstr>
      <vt:lpstr>What is Secondary Traumatic stress?</vt:lpstr>
      <vt:lpstr>What does trauma look like</vt:lpstr>
      <vt:lpstr>Six Principles of Trauma Informed Care</vt:lpstr>
      <vt:lpstr>Six Principles of Trauma Informed Care, cont’d</vt:lpstr>
      <vt:lpstr>Check your understanding</vt:lpstr>
      <vt:lpstr>PowerPoint Presentation</vt:lpstr>
      <vt:lpstr>The Why</vt:lpstr>
      <vt:lpstr>The Why</vt:lpstr>
      <vt:lpstr>The How: Supporting Families in Crisis</vt:lpstr>
      <vt:lpstr>1-Think      2-Pair   3-SHARE</vt:lpstr>
      <vt:lpstr>Activity Share out</vt:lpstr>
      <vt:lpstr>Schools can Support Families by sharing and modeling these strategies</vt:lpstr>
      <vt:lpstr>Resources and Services</vt:lpstr>
      <vt:lpstr>PowerPoint Presentation</vt:lpstr>
      <vt:lpstr>Recap</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Trauma and Family Engagement</dc:title>
  <dc:creator>ryan max</dc:creator>
  <cp:lastModifiedBy>Max, Ryan J.</cp:lastModifiedBy>
  <cp:revision>59</cp:revision>
  <cp:lastPrinted>2019-05-21T16:31:46Z</cp:lastPrinted>
  <dcterms:created xsi:type="dcterms:W3CDTF">2019-01-30T21:43:19Z</dcterms:created>
  <dcterms:modified xsi:type="dcterms:W3CDTF">2019-06-05T12:54:37Z</dcterms:modified>
</cp:coreProperties>
</file>