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7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21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2B35C5-4BE0-4A22-8628-C29DB58EA7CC}"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C21C8-08A9-4E99-B326-E8F7D34BA9AB}" type="slidenum">
              <a:rPr lang="en-US" smtClean="0"/>
              <a:t>‹#›</a:t>
            </a:fld>
            <a:endParaRPr lang="en-US"/>
          </a:p>
        </p:txBody>
      </p:sp>
    </p:spTree>
    <p:extLst>
      <p:ext uri="{BB962C8B-B14F-4D97-AF65-F5344CB8AC3E}">
        <p14:creationId xmlns:p14="http://schemas.microsoft.com/office/powerpoint/2010/main" val="281197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B35C5-4BE0-4A22-8628-C29DB58EA7CC}"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C21C8-08A9-4E99-B326-E8F7D34BA9AB}" type="slidenum">
              <a:rPr lang="en-US" smtClean="0"/>
              <a:t>‹#›</a:t>
            </a:fld>
            <a:endParaRPr lang="en-US"/>
          </a:p>
        </p:txBody>
      </p:sp>
    </p:spTree>
    <p:extLst>
      <p:ext uri="{BB962C8B-B14F-4D97-AF65-F5344CB8AC3E}">
        <p14:creationId xmlns:p14="http://schemas.microsoft.com/office/powerpoint/2010/main" val="112618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B35C5-4BE0-4A22-8628-C29DB58EA7CC}"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C21C8-08A9-4E99-B326-E8F7D34BA9AB}" type="slidenum">
              <a:rPr lang="en-US" smtClean="0"/>
              <a:t>‹#›</a:t>
            </a:fld>
            <a:endParaRPr lang="en-US"/>
          </a:p>
        </p:txBody>
      </p:sp>
    </p:spTree>
    <p:extLst>
      <p:ext uri="{BB962C8B-B14F-4D97-AF65-F5344CB8AC3E}">
        <p14:creationId xmlns:p14="http://schemas.microsoft.com/office/powerpoint/2010/main" val="389940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2B35C5-4BE0-4A22-8628-C29DB58EA7CC}"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C21C8-08A9-4E99-B326-E8F7D34BA9AB}" type="slidenum">
              <a:rPr lang="en-US" smtClean="0"/>
              <a:t>‹#›</a:t>
            </a:fld>
            <a:endParaRPr lang="en-US"/>
          </a:p>
        </p:txBody>
      </p:sp>
    </p:spTree>
    <p:extLst>
      <p:ext uri="{BB962C8B-B14F-4D97-AF65-F5344CB8AC3E}">
        <p14:creationId xmlns:p14="http://schemas.microsoft.com/office/powerpoint/2010/main" val="1452700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B35C5-4BE0-4A22-8628-C29DB58EA7CC}"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C21C8-08A9-4E99-B326-E8F7D34BA9AB}" type="slidenum">
              <a:rPr lang="en-US" smtClean="0"/>
              <a:t>‹#›</a:t>
            </a:fld>
            <a:endParaRPr lang="en-US"/>
          </a:p>
        </p:txBody>
      </p:sp>
    </p:spTree>
    <p:extLst>
      <p:ext uri="{BB962C8B-B14F-4D97-AF65-F5344CB8AC3E}">
        <p14:creationId xmlns:p14="http://schemas.microsoft.com/office/powerpoint/2010/main" val="21109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2B35C5-4BE0-4A22-8628-C29DB58EA7CC}"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C21C8-08A9-4E99-B326-E8F7D34BA9AB}" type="slidenum">
              <a:rPr lang="en-US" smtClean="0"/>
              <a:t>‹#›</a:t>
            </a:fld>
            <a:endParaRPr lang="en-US"/>
          </a:p>
        </p:txBody>
      </p:sp>
    </p:spTree>
    <p:extLst>
      <p:ext uri="{BB962C8B-B14F-4D97-AF65-F5344CB8AC3E}">
        <p14:creationId xmlns:p14="http://schemas.microsoft.com/office/powerpoint/2010/main" val="62147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2B35C5-4BE0-4A22-8628-C29DB58EA7CC}"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C21C8-08A9-4E99-B326-E8F7D34BA9AB}" type="slidenum">
              <a:rPr lang="en-US" smtClean="0"/>
              <a:t>‹#›</a:t>
            </a:fld>
            <a:endParaRPr lang="en-US"/>
          </a:p>
        </p:txBody>
      </p:sp>
    </p:spTree>
    <p:extLst>
      <p:ext uri="{BB962C8B-B14F-4D97-AF65-F5344CB8AC3E}">
        <p14:creationId xmlns:p14="http://schemas.microsoft.com/office/powerpoint/2010/main" val="296954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2B35C5-4BE0-4A22-8628-C29DB58EA7CC}"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C21C8-08A9-4E99-B326-E8F7D34BA9AB}" type="slidenum">
              <a:rPr lang="en-US" smtClean="0"/>
              <a:t>‹#›</a:t>
            </a:fld>
            <a:endParaRPr lang="en-US"/>
          </a:p>
        </p:txBody>
      </p:sp>
    </p:spTree>
    <p:extLst>
      <p:ext uri="{BB962C8B-B14F-4D97-AF65-F5344CB8AC3E}">
        <p14:creationId xmlns:p14="http://schemas.microsoft.com/office/powerpoint/2010/main" val="152221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B35C5-4BE0-4A22-8628-C29DB58EA7CC}"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C21C8-08A9-4E99-B326-E8F7D34BA9AB}" type="slidenum">
              <a:rPr lang="en-US" smtClean="0"/>
              <a:t>‹#›</a:t>
            </a:fld>
            <a:endParaRPr lang="en-US"/>
          </a:p>
        </p:txBody>
      </p:sp>
    </p:spTree>
    <p:extLst>
      <p:ext uri="{BB962C8B-B14F-4D97-AF65-F5344CB8AC3E}">
        <p14:creationId xmlns:p14="http://schemas.microsoft.com/office/powerpoint/2010/main" val="2257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B35C5-4BE0-4A22-8628-C29DB58EA7CC}"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C21C8-08A9-4E99-B326-E8F7D34BA9AB}" type="slidenum">
              <a:rPr lang="en-US" smtClean="0"/>
              <a:t>‹#›</a:t>
            </a:fld>
            <a:endParaRPr lang="en-US"/>
          </a:p>
        </p:txBody>
      </p:sp>
    </p:spTree>
    <p:extLst>
      <p:ext uri="{BB962C8B-B14F-4D97-AF65-F5344CB8AC3E}">
        <p14:creationId xmlns:p14="http://schemas.microsoft.com/office/powerpoint/2010/main" val="407186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B35C5-4BE0-4A22-8628-C29DB58EA7CC}"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C21C8-08A9-4E99-B326-E8F7D34BA9AB}" type="slidenum">
              <a:rPr lang="en-US" smtClean="0"/>
              <a:t>‹#›</a:t>
            </a:fld>
            <a:endParaRPr lang="en-US"/>
          </a:p>
        </p:txBody>
      </p:sp>
    </p:spTree>
    <p:extLst>
      <p:ext uri="{BB962C8B-B14F-4D97-AF65-F5344CB8AC3E}">
        <p14:creationId xmlns:p14="http://schemas.microsoft.com/office/powerpoint/2010/main" val="329776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B35C5-4BE0-4A22-8628-C29DB58EA7CC}"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C21C8-08A9-4E99-B326-E8F7D34BA9AB}" type="slidenum">
              <a:rPr lang="en-US" smtClean="0"/>
              <a:t>‹#›</a:t>
            </a:fld>
            <a:endParaRPr lang="en-US"/>
          </a:p>
        </p:txBody>
      </p:sp>
    </p:spTree>
    <p:extLst>
      <p:ext uri="{BB962C8B-B14F-4D97-AF65-F5344CB8AC3E}">
        <p14:creationId xmlns:p14="http://schemas.microsoft.com/office/powerpoint/2010/main" val="2139835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benefits.va.gov/gibill/fry_scholarship.asp" TargetMode="External"/><Relationship Id="rId2" Type="http://schemas.openxmlformats.org/officeDocument/2006/relationships/hyperlink" Target="http://www.ohiohighered.org/ohio-war-orpha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971" y="425003"/>
            <a:ext cx="11281893" cy="1766448"/>
          </a:xfrm>
        </p:spPr>
        <p:txBody>
          <a:bodyPr/>
          <a:lstStyle/>
          <a:p>
            <a:r>
              <a:rPr lang="en-US" dirty="0" smtClean="0">
                <a:solidFill>
                  <a:srgbClr val="7030A0"/>
                </a:solidFill>
                <a:latin typeface="Britannic Bold" panose="020B0903060703020204" pitchFamily="34" charset="0"/>
              </a:rPr>
              <a:t>Educational Resources for Military Connected Youth</a:t>
            </a:r>
            <a:endParaRPr lang="en-US" dirty="0">
              <a:solidFill>
                <a:srgbClr val="7030A0"/>
              </a:solidFill>
              <a:latin typeface="Britannic Bold" panose="020B0903060703020204" pitchFamily="34" charset="0"/>
            </a:endParaRPr>
          </a:p>
        </p:txBody>
      </p:sp>
      <p:sp>
        <p:nvSpPr>
          <p:cNvPr id="3" name="Subtitle 2"/>
          <p:cNvSpPr>
            <a:spLocks noGrp="1"/>
          </p:cNvSpPr>
          <p:nvPr>
            <p:ph type="subTitle" idx="1"/>
          </p:nvPr>
        </p:nvSpPr>
        <p:spPr>
          <a:xfrm>
            <a:off x="1524000" y="2562896"/>
            <a:ext cx="9144000" cy="3914104"/>
          </a:xfrm>
        </p:spPr>
        <p:txBody>
          <a:bodyPr>
            <a:normAutofit/>
          </a:bodyPr>
          <a:lstStyle/>
          <a:p>
            <a:r>
              <a:rPr lang="en-US" sz="3200" b="1" dirty="0" smtClean="0"/>
              <a:t>Ohio National Guard</a:t>
            </a:r>
          </a:p>
          <a:p>
            <a:r>
              <a:rPr lang="en-US" sz="3200" b="1" dirty="0" smtClean="0"/>
              <a:t>Family Readiness &amp; Warrior Support</a:t>
            </a:r>
            <a:endParaRPr lang="en-US" sz="3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783697"/>
            <a:ext cx="2362200" cy="306474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0" y="4373327"/>
            <a:ext cx="1968500" cy="18854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299117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85" y="107547"/>
            <a:ext cx="10515600" cy="1077309"/>
          </a:xfrm>
        </p:spPr>
        <p:txBody>
          <a:bodyPr/>
          <a:lstStyle/>
          <a:p>
            <a:pPr algn="ctr"/>
            <a:r>
              <a:rPr lang="en-US" b="1" dirty="0" smtClean="0">
                <a:solidFill>
                  <a:srgbClr val="7030A0"/>
                </a:solidFill>
              </a:rPr>
              <a:t>Military OneSource</a:t>
            </a:r>
            <a:endParaRPr lang="en-US" b="1" dirty="0">
              <a:solidFill>
                <a:srgbClr val="7030A0"/>
              </a:solidFill>
            </a:endParaRPr>
          </a:p>
        </p:txBody>
      </p:sp>
      <p:sp>
        <p:nvSpPr>
          <p:cNvPr id="3" name="Content Placeholder 2"/>
          <p:cNvSpPr>
            <a:spLocks noGrp="1"/>
          </p:cNvSpPr>
          <p:nvPr>
            <p:ph idx="1"/>
          </p:nvPr>
        </p:nvSpPr>
        <p:spPr>
          <a:xfrm>
            <a:off x="115909" y="1184856"/>
            <a:ext cx="11977353" cy="5673144"/>
          </a:xfrm>
        </p:spPr>
        <p:txBody>
          <a:bodyPr/>
          <a:lstStyle/>
          <a:p>
            <a:r>
              <a:rPr lang="en-US" dirty="0"/>
              <a:t>Military OneSource is a Department of Defense program that provides </a:t>
            </a:r>
            <a:r>
              <a:rPr lang="en-US" dirty="0" smtClean="0"/>
              <a:t>FREE services </a:t>
            </a:r>
            <a:r>
              <a:rPr lang="en-US" dirty="0"/>
              <a:t>to all members of the military regardless of branch </a:t>
            </a:r>
            <a:r>
              <a:rPr lang="en-US" dirty="0" smtClean="0"/>
              <a:t>or component.</a:t>
            </a:r>
          </a:p>
          <a:p>
            <a:r>
              <a:rPr lang="en-US" dirty="0"/>
              <a:t>School professionals may create an account on the Military </a:t>
            </a:r>
            <a:r>
              <a:rPr lang="en-US" dirty="0" smtClean="0"/>
              <a:t>OneSource website for access </a:t>
            </a:r>
            <a:r>
              <a:rPr lang="en-US" dirty="0"/>
              <a:t>to the Morale Welfare Recreation (MWR) libraries. Some of </a:t>
            </a:r>
            <a:r>
              <a:rPr lang="en-US" dirty="0" smtClean="0"/>
              <a:t>the libraries that </a:t>
            </a:r>
            <a:r>
              <a:rPr lang="en-US" dirty="0"/>
              <a:t>are available to students and school professionals are</a:t>
            </a:r>
            <a:r>
              <a:rPr lang="en-US" dirty="0" smtClean="0"/>
              <a:t>:</a:t>
            </a:r>
          </a:p>
          <a:p>
            <a:pPr marL="0" indent="0">
              <a:buNone/>
            </a:pPr>
            <a:endParaRPr lang="en-US" dirty="0"/>
          </a:p>
        </p:txBody>
      </p:sp>
      <p:pic>
        <p:nvPicPr>
          <p:cNvPr id="4" name="Picture 3"/>
          <p:cNvPicPr>
            <a:picLocks noChangeAspect="1"/>
          </p:cNvPicPr>
          <p:nvPr/>
        </p:nvPicPr>
        <p:blipFill>
          <a:blip r:embed="rId2"/>
          <a:stretch>
            <a:fillRect/>
          </a:stretch>
        </p:blipFill>
        <p:spPr>
          <a:xfrm>
            <a:off x="6885463" y="3381181"/>
            <a:ext cx="1270278" cy="675966"/>
          </a:xfrm>
          <a:prstGeom prst="rect">
            <a:avLst/>
          </a:prstGeom>
        </p:spPr>
      </p:pic>
      <p:pic>
        <p:nvPicPr>
          <p:cNvPr id="5" name="Picture 4"/>
          <p:cNvPicPr>
            <a:picLocks noChangeAspect="1"/>
          </p:cNvPicPr>
          <p:nvPr/>
        </p:nvPicPr>
        <p:blipFill>
          <a:blip r:embed="rId3"/>
          <a:stretch>
            <a:fillRect/>
          </a:stretch>
        </p:blipFill>
        <p:spPr>
          <a:xfrm>
            <a:off x="6885463" y="4082682"/>
            <a:ext cx="1270278" cy="635156"/>
          </a:xfrm>
          <a:prstGeom prst="rect">
            <a:avLst/>
          </a:prstGeom>
        </p:spPr>
      </p:pic>
      <p:pic>
        <p:nvPicPr>
          <p:cNvPr id="6" name="Picture 5"/>
          <p:cNvPicPr>
            <a:picLocks noChangeAspect="1"/>
          </p:cNvPicPr>
          <p:nvPr/>
        </p:nvPicPr>
        <p:blipFill>
          <a:blip r:embed="rId4"/>
          <a:stretch>
            <a:fillRect/>
          </a:stretch>
        </p:blipFill>
        <p:spPr>
          <a:xfrm>
            <a:off x="6885463" y="4751010"/>
            <a:ext cx="1270278" cy="635156"/>
          </a:xfrm>
          <a:prstGeom prst="rect">
            <a:avLst/>
          </a:prstGeom>
        </p:spPr>
      </p:pic>
      <p:pic>
        <p:nvPicPr>
          <p:cNvPr id="7" name="Picture 6"/>
          <p:cNvPicPr>
            <a:picLocks noChangeAspect="1"/>
          </p:cNvPicPr>
          <p:nvPr/>
        </p:nvPicPr>
        <p:blipFill>
          <a:blip r:embed="rId5"/>
          <a:stretch>
            <a:fillRect/>
          </a:stretch>
        </p:blipFill>
        <p:spPr>
          <a:xfrm>
            <a:off x="6885463" y="5419338"/>
            <a:ext cx="1270278" cy="635156"/>
          </a:xfrm>
          <a:prstGeom prst="rect">
            <a:avLst/>
          </a:prstGeom>
        </p:spPr>
      </p:pic>
      <p:pic>
        <p:nvPicPr>
          <p:cNvPr id="8" name="Picture 7"/>
          <p:cNvPicPr>
            <a:picLocks noChangeAspect="1"/>
          </p:cNvPicPr>
          <p:nvPr/>
        </p:nvPicPr>
        <p:blipFill>
          <a:blip r:embed="rId6"/>
          <a:stretch>
            <a:fillRect/>
          </a:stretch>
        </p:blipFill>
        <p:spPr>
          <a:xfrm>
            <a:off x="6885463" y="6069128"/>
            <a:ext cx="1270278" cy="63515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411994725"/>
              </p:ext>
            </p:extLst>
          </p:nvPr>
        </p:nvGraphicFramePr>
        <p:xfrm>
          <a:off x="8155741" y="3381181"/>
          <a:ext cx="3937521" cy="3308470"/>
        </p:xfrm>
        <a:graphic>
          <a:graphicData uri="http://schemas.openxmlformats.org/drawingml/2006/table">
            <a:tbl>
              <a:tblPr firstRow="1" bandRow="1">
                <a:tableStyleId>{5940675A-B579-460E-94D1-54222C63F5DA}</a:tableStyleId>
              </a:tblPr>
              <a:tblGrid>
                <a:gridCol w="3937521">
                  <a:extLst>
                    <a:ext uri="{9D8B030D-6E8A-4147-A177-3AD203B41FA5}">
                      <a16:colId xmlns:a16="http://schemas.microsoft.com/office/drawing/2014/main" val="20000"/>
                    </a:ext>
                  </a:extLst>
                </a:gridCol>
              </a:tblGrid>
              <a:tr h="661694">
                <a:tc>
                  <a:txBody>
                    <a:bodyPr/>
                    <a:lstStyle/>
                    <a:p>
                      <a:pPr algn="just"/>
                      <a:r>
                        <a:rPr lang="en-US" sz="1800" b="1" dirty="0" smtClean="0"/>
                        <a:t>Teacher Reference Center</a:t>
                      </a:r>
                    </a:p>
                    <a:p>
                      <a:pPr algn="just"/>
                      <a:endParaRPr lang="en-US" sz="1800" b="1" dirty="0"/>
                    </a:p>
                  </a:txBody>
                  <a:tcPr anchor="b"/>
                </a:tc>
                <a:extLst>
                  <a:ext uri="{0D108BD9-81ED-4DB2-BD59-A6C34878D82A}">
                    <a16:rowId xmlns:a16="http://schemas.microsoft.com/office/drawing/2014/main" val="10000"/>
                  </a:ext>
                </a:extLst>
              </a:tr>
              <a:tr h="661694">
                <a:tc>
                  <a:txBody>
                    <a:bodyPr/>
                    <a:lstStyle/>
                    <a:p>
                      <a:pPr algn="just"/>
                      <a:r>
                        <a:rPr lang="en-US" sz="1800" b="1" dirty="0" smtClean="0"/>
                        <a:t>Academic Search Libraries</a:t>
                      </a:r>
                    </a:p>
                    <a:p>
                      <a:pPr algn="just"/>
                      <a:endParaRPr lang="en-US" sz="1800" b="1" dirty="0"/>
                    </a:p>
                  </a:txBody>
                  <a:tcPr anchor="b"/>
                </a:tc>
                <a:extLst>
                  <a:ext uri="{0D108BD9-81ED-4DB2-BD59-A6C34878D82A}">
                    <a16:rowId xmlns:a16="http://schemas.microsoft.com/office/drawing/2014/main" val="10001"/>
                  </a:ext>
                </a:extLst>
              </a:tr>
              <a:tr h="661694">
                <a:tc>
                  <a:txBody>
                    <a:bodyPr/>
                    <a:lstStyle/>
                    <a:p>
                      <a:pPr algn="just"/>
                      <a:r>
                        <a:rPr lang="en-US" sz="1800" b="1" dirty="0" smtClean="0"/>
                        <a:t>Peterson’s Education Resource</a:t>
                      </a:r>
                      <a:r>
                        <a:rPr lang="en-US" sz="1800" b="1" baseline="0" dirty="0" smtClean="0"/>
                        <a:t> Center</a:t>
                      </a:r>
                      <a:endParaRPr lang="en-US" sz="1800" b="1" dirty="0" smtClean="0"/>
                    </a:p>
                    <a:p>
                      <a:pPr algn="just"/>
                      <a:endParaRPr lang="en-US" sz="1800" b="1" dirty="0"/>
                    </a:p>
                  </a:txBody>
                  <a:tcPr anchor="b"/>
                </a:tc>
                <a:extLst>
                  <a:ext uri="{0D108BD9-81ED-4DB2-BD59-A6C34878D82A}">
                    <a16:rowId xmlns:a16="http://schemas.microsoft.com/office/drawing/2014/main" val="10002"/>
                  </a:ext>
                </a:extLst>
              </a:tr>
              <a:tr h="661694">
                <a:tc>
                  <a:txBody>
                    <a:bodyPr/>
                    <a:lstStyle/>
                    <a:p>
                      <a:pPr algn="just"/>
                      <a:r>
                        <a:rPr lang="en-US" sz="1800" b="1" dirty="0" smtClean="0"/>
                        <a:t>Peterson’s Online Academic Skills</a:t>
                      </a:r>
                    </a:p>
                    <a:p>
                      <a:pPr algn="just"/>
                      <a:endParaRPr lang="en-US" sz="1800" b="1" dirty="0"/>
                    </a:p>
                  </a:txBody>
                  <a:tcPr anchor="b"/>
                </a:tc>
                <a:extLst>
                  <a:ext uri="{0D108BD9-81ED-4DB2-BD59-A6C34878D82A}">
                    <a16:rowId xmlns:a16="http://schemas.microsoft.com/office/drawing/2014/main" val="10003"/>
                  </a:ext>
                </a:extLst>
              </a:tr>
              <a:tr h="661694">
                <a:tc>
                  <a:txBody>
                    <a:bodyPr/>
                    <a:lstStyle/>
                    <a:p>
                      <a:pPr algn="just"/>
                      <a:r>
                        <a:rPr lang="en-US" sz="1800" b="1" dirty="0" smtClean="0"/>
                        <a:t>Tumble</a:t>
                      </a:r>
                      <a:r>
                        <a:rPr lang="en-US" sz="1800" b="1" baseline="0" dirty="0" smtClean="0"/>
                        <a:t> Books</a:t>
                      </a:r>
                      <a:endParaRPr lang="en-US" sz="1800" b="1" dirty="0" smtClean="0"/>
                    </a:p>
                    <a:p>
                      <a:pPr algn="just"/>
                      <a:endParaRPr lang="en-US" sz="1800" b="1" dirty="0"/>
                    </a:p>
                  </a:txBody>
                  <a:tcPr anchor="b"/>
                </a:tc>
                <a:extLst>
                  <a:ext uri="{0D108BD9-81ED-4DB2-BD59-A6C34878D82A}">
                    <a16:rowId xmlns:a16="http://schemas.microsoft.com/office/drawing/2014/main" val="10004"/>
                  </a:ext>
                </a:extLst>
              </a:tr>
            </a:tbl>
          </a:graphicData>
        </a:graphic>
      </p:graphicFrame>
      <p:sp>
        <p:nvSpPr>
          <p:cNvPr id="13" name="TextBox 12"/>
          <p:cNvSpPr txBox="1"/>
          <p:nvPr/>
        </p:nvSpPr>
        <p:spPr>
          <a:xfrm>
            <a:off x="115909" y="4021428"/>
            <a:ext cx="6349285" cy="2646878"/>
          </a:xfrm>
          <a:prstGeom prst="rect">
            <a:avLst/>
          </a:prstGeom>
          <a:solidFill>
            <a:srgbClr val="FFFF00"/>
          </a:solidFill>
          <a:ln w="38100">
            <a:solidFill>
              <a:srgbClr val="7030A0"/>
            </a:solidFill>
          </a:ln>
        </p:spPr>
        <p:txBody>
          <a:bodyPr wrap="square" rtlCol="0">
            <a:spAutoFit/>
          </a:bodyPr>
          <a:lstStyle/>
          <a:p>
            <a:r>
              <a:rPr lang="en-US" sz="2200" i="1" dirty="0" smtClean="0">
                <a:solidFill>
                  <a:srgbClr val="7030A0"/>
                </a:solidFill>
              </a:rPr>
              <a:t>***In addition to educational resources, Military OneSource offers free services that include but are not limited to:</a:t>
            </a:r>
          </a:p>
          <a:p>
            <a:endParaRPr lang="en-US" sz="1200" dirty="0" smtClean="0">
              <a:solidFill>
                <a:srgbClr val="7030A0"/>
              </a:solidFill>
            </a:endParaRPr>
          </a:p>
          <a:p>
            <a:pPr algn="ctr"/>
            <a:r>
              <a:rPr lang="en-US" sz="2200" b="1" dirty="0" smtClean="0">
                <a:solidFill>
                  <a:srgbClr val="7030A0"/>
                </a:solidFill>
              </a:rPr>
              <a:t>Non-Medical Counseling (12 FREE)</a:t>
            </a:r>
          </a:p>
          <a:p>
            <a:pPr algn="ctr"/>
            <a:r>
              <a:rPr lang="en-US" sz="2200" b="1" dirty="0" smtClean="0">
                <a:solidFill>
                  <a:srgbClr val="7030A0"/>
                </a:solidFill>
              </a:rPr>
              <a:t>Health &amp; Wellness Coaching</a:t>
            </a:r>
          </a:p>
          <a:p>
            <a:pPr algn="ctr"/>
            <a:r>
              <a:rPr lang="en-US" sz="2200" b="1" dirty="0" smtClean="0">
                <a:solidFill>
                  <a:srgbClr val="7030A0"/>
                </a:solidFill>
              </a:rPr>
              <a:t>Education Consultations</a:t>
            </a:r>
          </a:p>
          <a:p>
            <a:pPr algn="ctr"/>
            <a:r>
              <a:rPr lang="en-US" sz="2200" b="1" dirty="0" smtClean="0">
                <a:solidFill>
                  <a:srgbClr val="7030A0"/>
                </a:solidFill>
              </a:rPr>
              <a:t>Special Needs Consultations</a:t>
            </a:r>
            <a:endParaRPr lang="en-US" sz="2200" b="1" dirty="0">
              <a:solidFill>
                <a:srgbClr val="7030A0"/>
              </a:solidFill>
            </a:endParaRPr>
          </a:p>
        </p:txBody>
      </p:sp>
      <p:sp>
        <p:nvSpPr>
          <p:cNvPr id="14" name="Down Arrow 13"/>
          <p:cNvSpPr/>
          <p:nvPr/>
        </p:nvSpPr>
        <p:spPr>
          <a:xfrm>
            <a:off x="10253290" y="2891977"/>
            <a:ext cx="484632" cy="489204"/>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5" name="Down Arrow 14"/>
          <p:cNvSpPr/>
          <p:nvPr/>
        </p:nvSpPr>
        <p:spPr>
          <a:xfrm>
            <a:off x="10877753" y="2891977"/>
            <a:ext cx="484632" cy="489204"/>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6" name="Down Arrow 15"/>
          <p:cNvSpPr/>
          <p:nvPr/>
        </p:nvSpPr>
        <p:spPr>
          <a:xfrm>
            <a:off x="11502216" y="2891977"/>
            <a:ext cx="484632" cy="489204"/>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1803783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96" y="425003"/>
            <a:ext cx="3052293" cy="2820474"/>
          </a:xfrm>
        </p:spPr>
        <p:txBody>
          <a:bodyPr/>
          <a:lstStyle/>
          <a:p>
            <a:pPr algn="ctr"/>
            <a:endParaRPr lang="en-US" b="1" dirty="0">
              <a:solidFill>
                <a:srgbClr val="7030A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523291"/>
            <a:ext cx="2715768" cy="2289048"/>
          </a:xfrm>
        </p:spPr>
      </p:pic>
      <p:sp>
        <p:nvSpPr>
          <p:cNvPr id="5" name="TextBox 4"/>
          <p:cNvSpPr txBox="1"/>
          <p:nvPr/>
        </p:nvSpPr>
        <p:spPr>
          <a:xfrm>
            <a:off x="4056845" y="604133"/>
            <a:ext cx="7186411" cy="2462213"/>
          </a:xfrm>
          <a:prstGeom prst="rect">
            <a:avLst/>
          </a:prstGeom>
          <a:noFill/>
        </p:spPr>
        <p:txBody>
          <a:bodyPr wrap="square" rtlCol="0">
            <a:spAutoFit/>
          </a:bodyPr>
          <a:lstStyle/>
          <a:p>
            <a:pPr marL="285750" indent="-285750">
              <a:buFont typeface="Arial" panose="020B0604020202020204" pitchFamily="34" charset="0"/>
              <a:buChar char="•"/>
            </a:pPr>
            <a:r>
              <a:rPr lang="en-US" sz="2200" b="1" i="1" dirty="0" smtClean="0"/>
              <a:t>Our Military Kids </a:t>
            </a:r>
            <a:r>
              <a:rPr lang="en-US" sz="2200" dirty="0" smtClean="0"/>
              <a:t>pays for children ages 5 through the 12</a:t>
            </a:r>
            <a:r>
              <a:rPr lang="en-US" sz="2200" baseline="30000" dirty="0" smtClean="0"/>
              <a:t>th</a:t>
            </a:r>
            <a:r>
              <a:rPr lang="en-US" sz="2200" dirty="0" smtClean="0"/>
              <a:t> grade of deployed National Guard and Reserve personnel to participate in youth sports, fine arts, and tutoring programs.</a:t>
            </a:r>
          </a:p>
          <a:p>
            <a:pPr marL="285750" indent="-285750">
              <a:buFont typeface="Arial" panose="020B0604020202020204" pitchFamily="34" charset="0"/>
              <a:buChar char="•"/>
            </a:pPr>
            <a:endParaRPr lang="en-US" sz="2200" b="1" i="1" dirty="0"/>
          </a:p>
          <a:p>
            <a:pPr marL="285750" indent="-285750">
              <a:buFont typeface="Arial" panose="020B0604020202020204" pitchFamily="34" charset="0"/>
              <a:buChar char="•"/>
            </a:pPr>
            <a:r>
              <a:rPr lang="en-US" sz="2200" dirty="0" smtClean="0"/>
              <a:t>This is a way of recognizing the sacrifices the entire family is making while the service member is deployed overseas.</a:t>
            </a:r>
            <a:r>
              <a:rPr lang="en-US" sz="2200" b="1" i="1" dirty="0" smtClean="0"/>
              <a:t> </a:t>
            </a:r>
            <a:endParaRPr lang="en-US" sz="2200" b="1" i="1" dirty="0"/>
          </a:p>
        </p:txBody>
      </p:sp>
      <p:sp>
        <p:nvSpPr>
          <p:cNvPr id="6" name="TextBox 5"/>
          <p:cNvSpPr txBox="1"/>
          <p:nvPr/>
        </p:nvSpPr>
        <p:spPr>
          <a:xfrm>
            <a:off x="734096" y="3926806"/>
            <a:ext cx="6375042"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An </a:t>
            </a:r>
            <a:r>
              <a:rPr lang="en-US" sz="2200" b="1" i="1" dirty="0" smtClean="0"/>
              <a:t>Our Military Kids</a:t>
            </a:r>
            <a:r>
              <a:rPr lang="en-US" sz="2200" dirty="0" smtClean="0"/>
              <a:t> application can be downloaded from their website and sent in with the required documentation.</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smtClean="0"/>
              <a:t>The grant will cover up to six months of instruction for the activity selected, with a maximum grant award of $500 per child.</a:t>
            </a:r>
            <a:endParaRPr lang="en-US" sz="2200" dirty="0"/>
          </a:p>
        </p:txBody>
      </p:sp>
      <p:pic>
        <p:nvPicPr>
          <p:cNvPr id="7" name="Picture 6"/>
          <p:cNvPicPr>
            <a:picLocks noChangeAspect="1"/>
          </p:cNvPicPr>
          <p:nvPr/>
        </p:nvPicPr>
        <p:blipFill>
          <a:blip r:embed="rId3"/>
          <a:stretch>
            <a:fillRect/>
          </a:stretch>
        </p:blipFill>
        <p:spPr>
          <a:xfrm>
            <a:off x="7774546" y="3464417"/>
            <a:ext cx="3468710" cy="3386992"/>
          </a:xfrm>
          <a:prstGeom prst="rect">
            <a:avLst/>
          </a:prstGeom>
        </p:spPr>
      </p:pic>
    </p:spTree>
    <p:extLst>
      <p:ext uri="{BB962C8B-B14F-4D97-AF65-F5344CB8AC3E}">
        <p14:creationId xmlns:p14="http://schemas.microsoft.com/office/powerpoint/2010/main" val="2626689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Educational Resources</a:t>
            </a:r>
            <a:endParaRPr lang="en-US" b="1"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342110"/>
              </p:ext>
            </p:extLst>
          </p:nvPr>
        </p:nvGraphicFramePr>
        <p:xfrm>
          <a:off x="206062" y="1821217"/>
          <a:ext cx="11147738" cy="4828690"/>
        </p:xfrm>
        <a:graphic>
          <a:graphicData uri="http://schemas.openxmlformats.org/drawingml/2006/table">
            <a:tbl>
              <a:tblPr firstRow="1" bandRow="1">
                <a:tableStyleId>{2D5ABB26-0587-4C30-8999-92F81FD0307C}</a:tableStyleId>
              </a:tblPr>
              <a:tblGrid>
                <a:gridCol w="4468969">
                  <a:extLst>
                    <a:ext uri="{9D8B030D-6E8A-4147-A177-3AD203B41FA5}">
                      <a16:colId xmlns:a16="http://schemas.microsoft.com/office/drawing/2014/main" val="20000"/>
                    </a:ext>
                  </a:extLst>
                </a:gridCol>
                <a:gridCol w="6678769">
                  <a:extLst>
                    <a:ext uri="{9D8B030D-6E8A-4147-A177-3AD203B41FA5}">
                      <a16:colId xmlns:a16="http://schemas.microsoft.com/office/drawing/2014/main" val="20001"/>
                    </a:ext>
                  </a:extLst>
                </a:gridCol>
              </a:tblGrid>
              <a:tr h="1606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1" dirty="0" smtClean="0"/>
                        <a:t>A 24 hour live chat homework hotline, available for students in grades 4-12.  Includes</a:t>
                      </a:r>
                      <a:r>
                        <a:rPr lang="en-US" sz="2400" b="1" baseline="0" dirty="0" smtClean="0"/>
                        <a:t> all branches of service and is FREE for all military connected youth.</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06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t>An online standardized test resource for ACT, SAT &amp; ASVAB.  March 2 Success is FREE for all students.  The system</a:t>
                      </a:r>
                      <a:r>
                        <a:rPr lang="en-US" sz="2000" b="1" baseline="0" dirty="0" smtClean="0"/>
                        <a:t> provides a full array of subject specific assessments and remedial course tailored to the students’ educational needs, as well as practice drills and tests.</a:t>
                      </a: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0662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dirty="0" smtClean="0"/>
                        <a:t>A standardized test resource for ACT, SAT &amp; ASVAB.  ALL military students &amp; families can receive FREE $350 Semester-length, Interactive,</a:t>
                      </a:r>
                      <a:r>
                        <a:rPr lang="en-US" sz="2200" b="1" baseline="0" dirty="0" smtClean="0"/>
                        <a:t> Multimedia, Online Courses.</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69" y="1967181"/>
            <a:ext cx="3778876" cy="138664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169" y="3495385"/>
            <a:ext cx="3778876" cy="14803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168" y="5117295"/>
            <a:ext cx="3778877" cy="1386649"/>
          </a:xfrm>
          <a:prstGeom prst="rect">
            <a:avLst/>
          </a:prstGeom>
        </p:spPr>
      </p:pic>
    </p:spTree>
    <p:extLst>
      <p:ext uri="{BB962C8B-B14F-4D97-AF65-F5344CB8AC3E}">
        <p14:creationId xmlns:p14="http://schemas.microsoft.com/office/powerpoint/2010/main" val="4200669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147"/>
            <a:ext cx="10515600" cy="1536541"/>
          </a:xfrm>
        </p:spPr>
        <p:txBody>
          <a:bodyPr/>
          <a:lstStyle/>
          <a:p>
            <a:endParaRPr lang="en-US" dirty="0"/>
          </a:p>
        </p:txBody>
      </p:sp>
      <p:sp>
        <p:nvSpPr>
          <p:cNvPr id="3" name="Content Placeholder 2"/>
          <p:cNvSpPr>
            <a:spLocks noGrp="1"/>
          </p:cNvSpPr>
          <p:nvPr>
            <p:ph idx="1"/>
          </p:nvPr>
        </p:nvSpPr>
        <p:spPr>
          <a:xfrm>
            <a:off x="838200" y="1825624"/>
            <a:ext cx="10515600" cy="4871389"/>
          </a:xfrm>
        </p:spPr>
        <p:txBody>
          <a:bodyPr>
            <a:normAutofit/>
          </a:bodyPr>
          <a:lstStyle/>
          <a:p>
            <a:r>
              <a:rPr lang="en-US" dirty="0" smtClean="0"/>
              <a:t>The MCEC is a nonprofit organization </a:t>
            </a:r>
            <a:r>
              <a:rPr lang="en-US" dirty="0"/>
              <a:t>dedicated to quality educational experiences in times of transition and family separation. Some of the programs the offer </a:t>
            </a:r>
            <a:r>
              <a:rPr lang="en-US" dirty="0" smtClean="0"/>
              <a:t>are:</a:t>
            </a:r>
          </a:p>
          <a:p>
            <a:pPr marL="971550" lvl="1" indent="-514350">
              <a:buFont typeface="+mj-lt"/>
              <a:buAutoNum type="arabicPeriod"/>
            </a:pPr>
            <a:r>
              <a:rPr lang="en-US" b="1" i="1" dirty="0" smtClean="0"/>
              <a:t>Student 2 Student </a:t>
            </a:r>
            <a:r>
              <a:rPr lang="en-US" dirty="0"/>
              <a:t>brings military and civilian students together to </a:t>
            </a:r>
            <a:r>
              <a:rPr lang="en-US" dirty="0" smtClean="0"/>
              <a:t>ease the transition for new students.</a:t>
            </a:r>
          </a:p>
          <a:p>
            <a:pPr marL="971550" lvl="1" indent="-514350">
              <a:buFont typeface="+mj-lt"/>
              <a:buAutoNum type="arabicPeriod"/>
            </a:pPr>
            <a:r>
              <a:rPr lang="en-US" b="1" i="1" dirty="0" smtClean="0"/>
              <a:t>Parent to Parent</a:t>
            </a:r>
            <a:r>
              <a:rPr lang="en-US" i="1" dirty="0" smtClean="0"/>
              <a:t> </a:t>
            </a:r>
            <a:r>
              <a:rPr lang="en-US" dirty="0"/>
              <a:t>brings groups and organizations in the community to address issues associated with military family lifestyle</a:t>
            </a:r>
            <a:r>
              <a:rPr lang="en-US" dirty="0" smtClean="0"/>
              <a:t>.</a:t>
            </a:r>
          </a:p>
          <a:p>
            <a:pPr marL="971550" lvl="1" indent="-514350">
              <a:buFont typeface="+mj-lt"/>
              <a:buAutoNum type="arabicPeriod"/>
            </a:pPr>
            <a:r>
              <a:rPr lang="en-US" b="1" i="1" dirty="0" smtClean="0"/>
              <a:t>Professional Development </a:t>
            </a:r>
            <a:r>
              <a:rPr lang="en-US" dirty="0" smtClean="0"/>
              <a:t>to </a:t>
            </a:r>
            <a:r>
              <a:rPr lang="en-US" dirty="0"/>
              <a:t>address the unique changes facing military connected youth</a:t>
            </a:r>
            <a:r>
              <a:rPr lang="en-US" dirty="0" smtClean="0"/>
              <a:t>.</a:t>
            </a:r>
          </a:p>
          <a:p>
            <a:pPr marL="971550" lvl="1" indent="-514350">
              <a:buFont typeface="+mj-lt"/>
              <a:buAutoNum type="arabicPeriod"/>
            </a:pPr>
            <a:r>
              <a:rPr lang="en-US" b="1" i="1" dirty="0"/>
              <a:t>Military Student Transition </a:t>
            </a:r>
            <a:r>
              <a:rPr lang="en-US" b="1" i="1" dirty="0" smtClean="0"/>
              <a:t>Consultant </a:t>
            </a:r>
            <a:r>
              <a:rPr lang="en-US" dirty="0" smtClean="0"/>
              <a:t>is an </a:t>
            </a:r>
            <a:r>
              <a:rPr lang="en-US" dirty="0"/>
              <a:t>education professional within the school district to advocate </a:t>
            </a:r>
            <a:r>
              <a:rPr lang="en-US" dirty="0" smtClean="0"/>
              <a:t>for, and build resilience, in military </a:t>
            </a:r>
            <a:r>
              <a:rPr lang="en-US" dirty="0"/>
              <a:t>connected </a:t>
            </a:r>
            <a:r>
              <a:rPr lang="en-US" dirty="0" smtClean="0"/>
              <a:t>students.</a:t>
            </a:r>
          </a:p>
          <a:p>
            <a:pPr marL="971550" lvl="1" indent="-514350">
              <a:buFont typeface="+mj-lt"/>
              <a:buAutoNum type="arabicPeriod"/>
            </a:pPr>
            <a:r>
              <a:rPr lang="en-US" b="1" dirty="0" err="1" smtClean="0">
                <a:solidFill>
                  <a:srgbClr val="7030A0"/>
                </a:solidFill>
              </a:rPr>
              <a:t>SchoolQuest</a:t>
            </a:r>
            <a:r>
              <a:rPr lang="en-US" dirty="0" smtClean="0"/>
              <a:t> offers a scholarship finder for Military Connected Youth.</a:t>
            </a:r>
            <a:endParaRPr lang="en-US" b="1" dirty="0"/>
          </a:p>
        </p:txBody>
      </p:sp>
      <p:pic>
        <p:nvPicPr>
          <p:cNvPr id="4" name="Picture 3" descr="C:\Users\william.j.merkle\Pictures\MCEC.png"/>
          <p:cNvPicPr/>
          <p:nvPr/>
        </p:nvPicPr>
        <p:blipFill>
          <a:blip r:embed="rId2">
            <a:extLst>
              <a:ext uri="{28A0092B-C50C-407E-A947-70E740481C1C}">
                <a14:useLocalDpi xmlns:a14="http://schemas.microsoft.com/office/drawing/2010/main" val="0"/>
              </a:ext>
            </a:extLst>
          </a:blip>
          <a:srcRect/>
          <a:stretch>
            <a:fillRect/>
          </a:stretch>
        </p:blipFill>
        <p:spPr bwMode="auto">
          <a:xfrm>
            <a:off x="887032" y="154146"/>
            <a:ext cx="10417935" cy="1536541"/>
          </a:xfrm>
          <a:prstGeom prst="rect">
            <a:avLst/>
          </a:prstGeom>
          <a:noFill/>
          <a:ln>
            <a:noFill/>
          </a:ln>
        </p:spPr>
      </p:pic>
    </p:spTree>
    <p:extLst>
      <p:ext uri="{BB962C8B-B14F-4D97-AF65-F5344CB8AC3E}">
        <p14:creationId xmlns:p14="http://schemas.microsoft.com/office/powerpoint/2010/main" val="841773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365125"/>
            <a:ext cx="3302724" cy="2996261"/>
          </a:xfrm>
          <a:prstGeom prst="rect">
            <a:avLst/>
          </a:prstGeom>
        </p:spPr>
      </p:pic>
      <p:sp>
        <p:nvSpPr>
          <p:cNvPr id="2" name="Title 1"/>
          <p:cNvSpPr>
            <a:spLocks noGrp="1"/>
          </p:cNvSpPr>
          <p:nvPr>
            <p:ph type="title"/>
          </p:nvPr>
        </p:nvSpPr>
        <p:spPr>
          <a:xfrm>
            <a:off x="838200" y="365125"/>
            <a:ext cx="3302724" cy="2996261"/>
          </a:xfrm>
        </p:spPr>
        <p:txBody>
          <a:bodyPr/>
          <a:lstStyle/>
          <a:p>
            <a:endParaRPr lang="en-US" dirty="0"/>
          </a:p>
        </p:txBody>
      </p:sp>
      <p:sp>
        <p:nvSpPr>
          <p:cNvPr id="3" name="Content Placeholder 2"/>
          <p:cNvSpPr>
            <a:spLocks noGrp="1"/>
          </p:cNvSpPr>
          <p:nvPr>
            <p:ph idx="1"/>
          </p:nvPr>
        </p:nvSpPr>
        <p:spPr>
          <a:xfrm>
            <a:off x="838200" y="3567447"/>
            <a:ext cx="10515600" cy="3181083"/>
          </a:xfrm>
        </p:spPr>
        <p:txBody>
          <a:bodyPr/>
          <a:lstStyle/>
          <a:p>
            <a:pPr marL="0" indent="0">
              <a:buNone/>
            </a:pPr>
            <a:r>
              <a:rPr lang="en-US" dirty="0" smtClean="0"/>
              <a:t>The website includes resources for parents, caregivers and teachers:</a:t>
            </a:r>
          </a:p>
          <a:p>
            <a:pPr marL="0" indent="0">
              <a:buNone/>
            </a:pPr>
            <a:endParaRPr lang="en-US" sz="800" dirty="0" smtClean="0"/>
          </a:p>
          <a:p>
            <a:pPr lvl="1" algn="just"/>
            <a:r>
              <a:rPr lang="en-US" i="1" dirty="0" smtClean="0"/>
              <a:t>Ideas for helping children cope</a:t>
            </a:r>
          </a:p>
          <a:p>
            <a:pPr lvl="1" algn="just"/>
            <a:r>
              <a:rPr lang="en-US" i="1" dirty="0" smtClean="0"/>
              <a:t>Military related lesson plans</a:t>
            </a:r>
          </a:p>
          <a:p>
            <a:pPr lvl="1" algn="just"/>
            <a:r>
              <a:rPr lang="en-US" i="1" dirty="0" smtClean="0"/>
              <a:t>Military culture information and videos to help educators work with military children</a:t>
            </a:r>
          </a:p>
          <a:p>
            <a:pPr lvl="1" algn="just"/>
            <a:r>
              <a:rPr lang="en-US" i="1" dirty="0" smtClean="0"/>
              <a:t>Resource guides with extensive lists of military support services</a:t>
            </a:r>
            <a:endParaRPr lang="en-US" i="1" dirty="0"/>
          </a:p>
        </p:txBody>
      </p:sp>
      <p:sp>
        <p:nvSpPr>
          <p:cNvPr id="5" name="TextBox 4"/>
          <p:cNvSpPr txBox="1"/>
          <p:nvPr/>
        </p:nvSpPr>
        <p:spPr>
          <a:xfrm>
            <a:off x="4610637" y="709093"/>
            <a:ext cx="6743163" cy="2677656"/>
          </a:xfrm>
          <a:prstGeom prst="rect">
            <a:avLst/>
          </a:prstGeom>
          <a:noFill/>
        </p:spPr>
        <p:txBody>
          <a:bodyPr wrap="square" rtlCol="0">
            <a:spAutoFit/>
          </a:bodyPr>
          <a:lstStyle/>
          <a:p>
            <a:r>
              <a:rPr lang="en-US" sz="2400" b="1" dirty="0" smtClean="0"/>
              <a:t>~Military Kids Connect </a:t>
            </a:r>
            <a:r>
              <a:rPr lang="en-US" sz="2400" dirty="0" smtClean="0"/>
              <a:t>is an online community where kids, tweens and teens can de-stress and connect with other military kids their age.</a:t>
            </a:r>
          </a:p>
          <a:p>
            <a:endParaRPr lang="en-US" sz="2400" dirty="0"/>
          </a:p>
          <a:p>
            <a:r>
              <a:rPr lang="en-US" sz="2400" dirty="0" smtClean="0"/>
              <a:t>~The website helps military youth </a:t>
            </a:r>
            <a:r>
              <a:rPr lang="en-US" sz="2400" b="1" dirty="0" smtClean="0"/>
              <a:t>develop coping skills</a:t>
            </a:r>
            <a:r>
              <a:rPr lang="en-US" sz="2400" dirty="0" smtClean="0"/>
              <a:t> and </a:t>
            </a:r>
            <a:r>
              <a:rPr lang="en-US" sz="2400" b="1" dirty="0" smtClean="0"/>
              <a:t>build psychological health and resilience</a:t>
            </a:r>
            <a:r>
              <a:rPr lang="en-US" sz="2400" dirty="0" smtClean="0"/>
              <a:t>.</a:t>
            </a:r>
          </a:p>
          <a:p>
            <a:endParaRPr lang="en-US" sz="2400" dirty="0"/>
          </a:p>
        </p:txBody>
      </p:sp>
    </p:spTree>
    <p:extLst>
      <p:ext uri="{BB962C8B-B14F-4D97-AF65-F5344CB8AC3E}">
        <p14:creationId xmlns:p14="http://schemas.microsoft.com/office/powerpoint/2010/main" val="2023716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59" y="365125"/>
            <a:ext cx="3946720" cy="3949299"/>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638159" y="365126"/>
            <a:ext cx="3810835" cy="3949298"/>
          </a:xfrm>
          <a:prstGeom prst="rect">
            <a:avLst/>
          </a:prstGeom>
        </p:spPr>
      </p:pic>
      <p:sp>
        <p:nvSpPr>
          <p:cNvPr id="5" name="TextBox 4"/>
          <p:cNvSpPr txBox="1"/>
          <p:nvPr/>
        </p:nvSpPr>
        <p:spPr>
          <a:xfrm>
            <a:off x="4919730" y="251773"/>
            <a:ext cx="6581104" cy="4062651"/>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Ohio Military Kids (OMK)</a:t>
            </a:r>
            <a:r>
              <a:rPr lang="en-US" sz="2000" dirty="0" smtClean="0"/>
              <a:t> is a partnership between the Ohio National Guard and The Ohio State University’s 4-H youth development program.</a:t>
            </a:r>
          </a:p>
          <a:p>
            <a:endParaRPr lang="en-US" sz="2000" dirty="0"/>
          </a:p>
          <a:p>
            <a:pPr marL="285750" indent="-285750">
              <a:buFont typeface="Arial" panose="020B0604020202020204" pitchFamily="34" charset="0"/>
              <a:buChar char="•"/>
            </a:pPr>
            <a:r>
              <a:rPr lang="en-US" sz="2000" dirty="0" smtClean="0"/>
              <a:t>The goal of OMK is to create community support networks for military youth when they experience a loved one’s deployment.</a:t>
            </a:r>
          </a:p>
          <a:p>
            <a:endParaRPr lang="en-US" sz="2000" dirty="0"/>
          </a:p>
          <a:p>
            <a:pPr marL="285750" indent="-285750">
              <a:buFont typeface="Arial" panose="020B0604020202020204" pitchFamily="34" charset="0"/>
              <a:buChar char="•"/>
            </a:pPr>
            <a:r>
              <a:rPr lang="en-US" sz="2000" dirty="0"/>
              <a:t>OMK educates the public on the impact a deployment has on a service member’s children, families, and communities through awareness building and educational trainings with schools and community organizations.</a:t>
            </a:r>
          </a:p>
          <a:p>
            <a:endParaRPr lang="en-US" dirty="0"/>
          </a:p>
        </p:txBody>
      </p:sp>
      <p:sp>
        <p:nvSpPr>
          <p:cNvPr id="6" name="TextBox 5"/>
          <p:cNvSpPr txBox="1"/>
          <p:nvPr/>
        </p:nvSpPr>
        <p:spPr>
          <a:xfrm>
            <a:off x="638159" y="5125791"/>
            <a:ext cx="11055858" cy="1631216"/>
          </a:xfrm>
          <a:prstGeom prst="rect">
            <a:avLst/>
          </a:prstGeom>
          <a:noFill/>
        </p:spPr>
        <p:txBody>
          <a:bodyPr wrap="square" rtlCol="0">
            <a:spAutoFit/>
          </a:bodyPr>
          <a:lstStyle/>
          <a:p>
            <a:pPr marL="342900" indent="-342900">
              <a:buFont typeface="Wingdings" panose="05000000000000000000" pitchFamily="2" charset="2"/>
              <a:buChar char="v"/>
            </a:pPr>
            <a:r>
              <a:rPr lang="en-US" sz="2000" dirty="0" smtClean="0"/>
              <a:t>OMK </a:t>
            </a:r>
            <a:r>
              <a:rPr lang="en-US" sz="2000" dirty="0"/>
              <a:t>delivers recreational, social, and educational programs for military </a:t>
            </a:r>
            <a:r>
              <a:rPr lang="en-US" sz="2000" dirty="0" smtClean="0"/>
              <a:t>youth in </a:t>
            </a:r>
            <a:r>
              <a:rPr lang="en-US" sz="2000" dirty="0"/>
              <a:t>civilian communities geographically dispersed throughout the state</a:t>
            </a:r>
            <a:r>
              <a:rPr lang="en-US" sz="2000" dirty="0" smtClean="0"/>
              <a:t>.</a:t>
            </a:r>
          </a:p>
          <a:p>
            <a:endParaRPr lang="en-US" sz="2000" dirty="0"/>
          </a:p>
          <a:p>
            <a:pPr marL="342900" indent="-342900">
              <a:buFont typeface="Wingdings" panose="05000000000000000000" pitchFamily="2" charset="2"/>
              <a:buChar char="v"/>
            </a:pPr>
            <a:r>
              <a:rPr lang="en-US" sz="2000" dirty="0"/>
              <a:t>OMK strives to provide military families and youth with </a:t>
            </a:r>
            <a:r>
              <a:rPr lang="en-US" sz="2000" dirty="0" smtClean="0"/>
              <a:t>well-rounded programming </a:t>
            </a:r>
            <a:r>
              <a:rPr lang="en-US" sz="2000" dirty="0"/>
              <a:t>that strengthens ties, creates lifelong friendships, and </a:t>
            </a:r>
            <a:r>
              <a:rPr lang="en-US" sz="2000" dirty="0" smtClean="0"/>
              <a:t>builds leadership</a:t>
            </a:r>
            <a:r>
              <a:rPr lang="en-US" sz="2000" dirty="0"/>
              <a:t>, resilience, and camaraderie.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767" y="4119652"/>
            <a:ext cx="877888" cy="8778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655" y="4119652"/>
            <a:ext cx="877888" cy="8778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2375" y="4119652"/>
            <a:ext cx="877888" cy="8778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3098" y="4119652"/>
            <a:ext cx="877888" cy="8778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53421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46" y="133305"/>
            <a:ext cx="10515600" cy="1325563"/>
          </a:xfrm>
        </p:spPr>
        <p:txBody>
          <a:bodyPr/>
          <a:lstStyle/>
          <a:p>
            <a:pPr algn="ctr"/>
            <a:r>
              <a:rPr lang="en-US" b="1" dirty="0" smtClean="0">
                <a:solidFill>
                  <a:srgbClr val="7030A0"/>
                </a:solidFill>
              </a:rPr>
              <a:t>OMK Programs</a:t>
            </a:r>
            <a:endParaRPr lang="en-US" b="1"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108316"/>
              </p:ext>
            </p:extLst>
          </p:nvPr>
        </p:nvGraphicFramePr>
        <p:xfrm>
          <a:off x="103032" y="1458868"/>
          <a:ext cx="11990229" cy="2682240"/>
        </p:xfrm>
        <a:graphic>
          <a:graphicData uri="http://schemas.openxmlformats.org/drawingml/2006/table">
            <a:tbl>
              <a:tblPr firstRow="1" bandRow="1">
                <a:tableStyleId>{2D5ABB26-0587-4C30-8999-92F81FD0307C}</a:tableStyleId>
              </a:tblPr>
              <a:tblGrid>
                <a:gridCol w="3996743">
                  <a:extLst>
                    <a:ext uri="{9D8B030D-6E8A-4147-A177-3AD203B41FA5}">
                      <a16:colId xmlns:a16="http://schemas.microsoft.com/office/drawing/2014/main" val="20000"/>
                    </a:ext>
                  </a:extLst>
                </a:gridCol>
                <a:gridCol w="3996743">
                  <a:extLst>
                    <a:ext uri="{9D8B030D-6E8A-4147-A177-3AD203B41FA5}">
                      <a16:colId xmlns:a16="http://schemas.microsoft.com/office/drawing/2014/main" val="20001"/>
                    </a:ext>
                  </a:extLst>
                </a:gridCol>
                <a:gridCol w="3996743">
                  <a:extLst>
                    <a:ext uri="{9D8B030D-6E8A-4147-A177-3AD203B41FA5}">
                      <a16:colId xmlns:a16="http://schemas.microsoft.com/office/drawing/2014/main" val="20002"/>
                    </a:ext>
                  </a:extLst>
                </a:gridCol>
              </a:tblGrid>
              <a:tr h="318852">
                <a:tc>
                  <a:txBody>
                    <a:bodyPr/>
                    <a:lstStyle/>
                    <a:p>
                      <a:pPr algn="l"/>
                      <a:r>
                        <a:rPr lang="en-US" sz="2000" b="1" dirty="0" smtClean="0"/>
                        <a:t>HERO CAMPS</a:t>
                      </a:r>
                      <a:endParaRPr lang="en-US" sz="2000" b="1" dirty="0">
                        <a:solidFill>
                          <a:srgbClr val="7030A0"/>
                        </a:solidFill>
                      </a:endParaRPr>
                    </a:p>
                  </a:txBody>
                  <a:tcPr/>
                </a:tc>
                <a:tc>
                  <a:txBody>
                    <a:bodyPr/>
                    <a:lstStyle/>
                    <a:p>
                      <a:pPr algn="l"/>
                      <a:r>
                        <a:rPr lang="en-US" sz="2000" b="1" dirty="0" smtClean="0"/>
                        <a:t>TROOP &amp; FAMILY CAMPS</a:t>
                      </a:r>
                      <a:endParaRPr lang="en-US" sz="2000" b="1" dirty="0">
                        <a:solidFill>
                          <a:srgbClr val="7030A0"/>
                        </a:solidFill>
                      </a:endParaRPr>
                    </a:p>
                  </a:txBody>
                  <a:tcPr/>
                </a:tc>
                <a:tc>
                  <a:txBody>
                    <a:bodyPr/>
                    <a:lstStyle/>
                    <a:p>
                      <a:pPr algn="l"/>
                      <a:r>
                        <a:rPr lang="en-US" sz="2000" b="1" dirty="0" smtClean="0"/>
                        <a:t>CAMP KELLEYS ISLAND</a:t>
                      </a:r>
                      <a:endParaRPr lang="en-US" sz="2000" b="1" dirty="0">
                        <a:solidFill>
                          <a:srgbClr val="7030A0"/>
                        </a:solidFill>
                      </a:endParaRPr>
                    </a:p>
                  </a:txBody>
                  <a:tcPr/>
                </a:tc>
                <a:extLst>
                  <a:ext uri="{0D108BD9-81ED-4DB2-BD59-A6C34878D82A}">
                    <a16:rowId xmlns:a16="http://schemas.microsoft.com/office/drawing/2014/main" val="10000"/>
                  </a:ext>
                </a:extLst>
              </a:tr>
              <a:tr h="2281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rPr>
                        <a:t>One day camps for the whole family that provide exciting learning experiences while integrating key resiliency skills.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rPr>
                        <a:t>Weekend camps for the whole family to strengthen ties and build camaraderie with other military families.</a:t>
                      </a:r>
                    </a:p>
                    <a:p>
                      <a:endParaRPr lang="en-US" dirty="0"/>
                    </a:p>
                  </a:txBody>
                  <a:tcPr/>
                </a:tc>
                <a:tc>
                  <a:txBody>
                    <a:bodyPr/>
                    <a:lstStyle/>
                    <a:p>
                      <a:r>
                        <a:rPr lang="en-US" sz="1800" kern="1200" dirty="0" smtClean="0">
                          <a:effectLst/>
                        </a:rPr>
                        <a:t>Ohio Military Kids (OMK) offers two residential camps, held concurrently at </a:t>
                      </a:r>
                      <a:r>
                        <a:rPr lang="en-US" sz="1800" kern="1200" dirty="0" err="1" smtClean="0">
                          <a:effectLst/>
                        </a:rPr>
                        <a:t>Kelleys</a:t>
                      </a:r>
                      <a:r>
                        <a:rPr lang="en-US" sz="1800" kern="1200" dirty="0" smtClean="0">
                          <a:effectLst/>
                        </a:rPr>
                        <a:t> Island in Lake Erie!  Military Youth participate in service learning projects, build relationships with military peers, learn resiliency, develop habits for healthy living and instill pride in being a military kid.</a:t>
                      </a:r>
                      <a:endParaRPr lang="en-US" sz="1800" b="1"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2"/>
          <a:stretch>
            <a:fillRect/>
          </a:stretch>
        </p:blipFill>
        <p:spPr>
          <a:xfrm>
            <a:off x="189962" y="3359997"/>
            <a:ext cx="3262646" cy="2743656"/>
          </a:xfrm>
          <a:prstGeom prst="rect">
            <a:avLst/>
          </a:prstGeom>
        </p:spPr>
      </p:pic>
      <p:pic>
        <p:nvPicPr>
          <p:cNvPr id="6" name="Picture 3" descr="IMG_3245"/>
          <p:cNvPicPr>
            <a:picLocks noChangeAspect="1" noChangeArrowheads="1"/>
          </p:cNvPicPr>
          <p:nvPr/>
        </p:nvPicPr>
        <p:blipFill>
          <a:blip r:embed="rId3" cstate="print">
            <a:extLst>
              <a:ext uri="{28A0092B-C50C-407E-A947-70E740481C1C}">
                <a14:useLocalDpi xmlns:a14="http://schemas.microsoft.com/office/drawing/2010/main" val="0"/>
              </a:ext>
            </a:extLst>
          </a:blip>
          <a:srcRect l="12190" t="18111" r="24614" b="27864"/>
          <a:stretch>
            <a:fillRect/>
          </a:stretch>
        </p:blipFill>
        <p:spPr bwMode="auto">
          <a:xfrm>
            <a:off x="4157728" y="3552329"/>
            <a:ext cx="3262646" cy="2771197"/>
          </a:xfrm>
          <a:prstGeom prst="rect">
            <a:avLst/>
          </a:prstGeom>
          <a:noFill/>
          <a:ln w="28575" algn="in">
            <a:solidFill>
              <a:srgbClr val="00B05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5494" y="4141108"/>
            <a:ext cx="3684433" cy="2581664"/>
          </a:xfrm>
          <a:prstGeom prst="rect">
            <a:avLst/>
          </a:prstGeom>
        </p:spPr>
      </p:pic>
    </p:spTree>
    <p:extLst>
      <p:ext uri="{BB962C8B-B14F-4D97-AF65-F5344CB8AC3E}">
        <p14:creationId xmlns:p14="http://schemas.microsoft.com/office/powerpoint/2010/main" val="2241467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332"/>
            <a:ext cx="10515600" cy="1325563"/>
          </a:xfrm>
        </p:spPr>
        <p:txBody>
          <a:bodyPr/>
          <a:lstStyle/>
          <a:p>
            <a:pPr algn="ctr"/>
            <a:r>
              <a:rPr lang="en-US" b="1" dirty="0" smtClean="0">
                <a:solidFill>
                  <a:srgbClr val="7030A0"/>
                </a:solidFill>
              </a:rPr>
              <a:t>Attending OMK Events and Volunteering</a:t>
            </a:r>
            <a:endParaRPr lang="en-US" b="1" dirty="0">
              <a:solidFill>
                <a:srgbClr val="7030A0"/>
              </a:solidFill>
            </a:endParaRPr>
          </a:p>
        </p:txBody>
      </p:sp>
      <p:sp>
        <p:nvSpPr>
          <p:cNvPr id="3" name="Content Placeholder 2"/>
          <p:cNvSpPr>
            <a:spLocks noGrp="1"/>
          </p:cNvSpPr>
          <p:nvPr>
            <p:ph idx="1"/>
          </p:nvPr>
        </p:nvSpPr>
        <p:spPr>
          <a:xfrm>
            <a:off x="838200" y="1477894"/>
            <a:ext cx="10515600" cy="5380105"/>
          </a:xfrm>
        </p:spPr>
        <p:txBody>
          <a:bodyPr/>
          <a:lstStyle/>
          <a:p>
            <a:r>
              <a:rPr lang="en-US" dirty="0" smtClean="0"/>
              <a:t>OMK events are open to all branches of the Armed Forces, and all components (Active Duty, Guard and Reserve).</a:t>
            </a:r>
          </a:p>
          <a:p>
            <a:r>
              <a:rPr lang="en-US" dirty="0" smtClean="0"/>
              <a:t>If the service member is a veteran, they (and their children) can still participate in OMK events for one year after their separation from the military.</a:t>
            </a:r>
          </a:p>
          <a:p>
            <a:r>
              <a:rPr lang="en-US" dirty="0" smtClean="0"/>
              <a:t>Volunteers at OMK events fill a variety of roles:  administrative, social media, marketing, hands on support at youth events, and logistical support.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5004883"/>
            <a:ext cx="2500563" cy="16688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0890" y="4481848"/>
            <a:ext cx="1932910" cy="219188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8688" y="4704618"/>
            <a:ext cx="2328463" cy="17463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4995332"/>
            <a:ext cx="3062176" cy="1678405"/>
          </a:xfrm>
          <a:prstGeom prst="rect">
            <a:avLst/>
          </a:prstGeom>
        </p:spPr>
      </p:pic>
    </p:spTree>
    <p:extLst>
      <p:ext uri="{BB962C8B-B14F-4D97-AF65-F5344CB8AC3E}">
        <p14:creationId xmlns:p14="http://schemas.microsoft.com/office/powerpoint/2010/main" val="533151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1325563"/>
          </a:xfrm>
        </p:spPr>
        <p:txBody>
          <a:bodyPr/>
          <a:lstStyle/>
          <a:p>
            <a:pPr algn="ctr"/>
            <a:r>
              <a:rPr lang="en-US" b="1" dirty="0" smtClean="0">
                <a:solidFill>
                  <a:srgbClr val="B17ED8"/>
                </a:solidFill>
              </a:rPr>
              <a:t>Literature</a:t>
            </a:r>
            <a:endParaRPr lang="en-US" b="1" dirty="0">
              <a:solidFill>
                <a:srgbClr val="B17ED8"/>
              </a:solidFill>
            </a:endParaRPr>
          </a:p>
        </p:txBody>
      </p:sp>
      <p:pic>
        <p:nvPicPr>
          <p:cNvPr id="4" name="Content Placeholder 3"/>
          <p:cNvPicPr>
            <a:picLocks noGrp="1" noChangeAspect="1"/>
          </p:cNvPicPr>
          <p:nvPr>
            <p:ph idx="1"/>
          </p:nvPr>
        </p:nvPicPr>
        <p:blipFill>
          <a:blip r:embed="rId2"/>
          <a:stretch>
            <a:fillRect/>
          </a:stretch>
        </p:blipFill>
        <p:spPr>
          <a:xfrm>
            <a:off x="1981198" y="1936749"/>
            <a:ext cx="2667002" cy="2100705"/>
          </a:xfrm>
          <a:prstGeom prst="rect">
            <a:avLst/>
          </a:prstGeom>
        </p:spPr>
      </p:pic>
      <p:pic>
        <p:nvPicPr>
          <p:cNvPr id="5" name="Picture 4"/>
          <p:cNvPicPr>
            <a:picLocks noChangeAspect="1"/>
          </p:cNvPicPr>
          <p:nvPr/>
        </p:nvPicPr>
        <p:blipFill>
          <a:blip r:embed="rId3"/>
          <a:stretch>
            <a:fillRect/>
          </a:stretch>
        </p:blipFill>
        <p:spPr>
          <a:xfrm>
            <a:off x="8102600" y="1802253"/>
            <a:ext cx="2108200" cy="223520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406711470"/>
              </p:ext>
            </p:extLst>
          </p:nvPr>
        </p:nvGraphicFramePr>
        <p:xfrm>
          <a:off x="838200" y="1436688"/>
          <a:ext cx="10515600" cy="4894541"/>
        </p:xfrm>
        <a:graphic>
          <a:graphicData uri="http://schemas.openxmlformats.org/drawingml/2006/table">
            <a:tbl>
              <a:tblPr firstRow="1" firstCol="1" bandRow="1">
                <a:tableStyleId>{D27102A9-8310-4765-A935-A1911B00CA55}</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27035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91029">
                <a:tc>
                  <a:txBody>
                    <a:bodyPr/>
                    <a:lstStyle/>
                    <a:p>
                      <a:pPr algn="l"/>
                      <a:r>
                        <a:rPr lang="en-US" sz="2200" dirty="0" smtClean="0"/>
                        <a:t>Put out by the American Association of School Administrators, this toolkit provides guidance for school leaders on meeting the unique educational needs of children whose parents are deployed</a:t>
                      </a:r>
                      <a:r>
                        <a:rPr lang="en-US" sz="2200" baseline="0" dirty="0" smtClean="0"/>
                        <a:t> or in transition.</a:t>
                      </a:r>
                      <a:endParaRPr lang="en-US" sz="2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20000"/>
                      </a:srgbClr>
                    </a:solidFill>
                  </a:tcPr>
                </a:tc>
                <a:tc>
                  <a:txBody>
                    <a:bodyPr/>
                    <a:lstStyle/>
                    <a:p>
                      <a:r>
                        <a:rPr lang="en-US" sz="2200" b="1" dirty="0" smtClean="0"/>
                        <a:t>This publication</a:t>
                      </a:r>
                      <a:r>
                        <a:rPr lang="en-US" sz="2200" b="1" baseline="0" dirty="0" smtClean="0"/>
                        <a:t> provides practical, hands-on information to help educators deal with the unique “tough to talk about” topics that students experience in the school setting.</a:t>
                      </a:r>
                      <a:endParaRPr lang="en-US" sz="2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0555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Web Links</a:t>
            </a:r>
            <a:endParaRPr lang="en-US" b="1" dirty="0">
              <a:solidFill>
                <a:srgbClr val="7030A0"/>
              </a:solidFill>
            </a:endParaRPr>
          </a:p>
        </p:txBody>
      </p:sp>
      <p:sp>
        <p:nvSpPr>
          <p:cNvPr id="3" name="Content Placeholder 2"/>
          <p:cNvSpPr>
            <a:spLocks noGrp="1"/>
          </p:cNvSpPr>
          <p:nvPr>
            <p:ph idx="1"/>
          </p:nvPr>
        </p:nvSpPr>
        <p:spPr/>
        <p:txBody>
          <a:bodyPr/>
          <a:lstStyle/>
          <a:p>
            <a:r>
              <a:rPr lang="en-US" dirty="0" smtClean="0"/>
              <a:t>ong.ohio.gov/</a:t>
            </a:r>
            <a:r>
              <a:rPr lang="en-US" dirty="0" err="1" smtClean="0"/>
              <a:t>frg</a:t>
            </a:r>
            <a:r>
              <a:rPr lang="en-US" dirty="0" smtClean="0"/>
              <a:t>/FRG_youthprograms.html</a:t>
            </a:r>
          </a:p>
          <a:p>
            <a:pPr marL="0" indent="0">
              <a:buNone/>
            </a:pPr>
            <a:endParaRPr lang="en-US" dirty="0" smtClean="0"/>
          </a:p>
          <a:p>
            <a:r>
              <a:rPr lang="en-US" dirty="0" smtClean="0"/>
              <a:t>ohio4h.org/statewide-programs/</a:t>
            </a:r>
            <a:r>
              <a:rPr lang="en-US" dirty="0" err="1" smtClean="0"/>
              <a:t>ohio</a:t>
            </a:r>
            <a:r>
              <a:rPr lang="en-US" dirty="0" smtClean="0"/>
              <a:t>-military-kids</a:t>
            </a:r>
          </a:p>
          <a:p>
            <a:endParaRPr lang="en-US" dirty="0"/>
          </a:p>
          <a:p>
            <a:r>
              <a:rPr lang="en-US" dirty="0" smtClean="0"/>
              <a:t>Find us on Facebook by searching </a:t>
            </a:r>
            <a:r>
              <a:rPr lang="en-US" b="1" i="1" dirty="0" smtClean="0"/>
              <a:t>Ohio National Guard Strong Families</a:t>
            </a:r>
            <a:r>
              <a:rPr lang="en-US" dirty="0" smtClean="0"/>
              <a:t> or </a:t>
            </a:r>
            <a:r>
              <a:rPr lang="en-US" b="1" i="1" dirty="0" smtClean="0"/>
              <a:t>Ohio Operation: Military Kids</a:t>
            </a:r>
          </a:p>
          <a:p>
            <a:pPr marL="0" indent="0">
              <a:buNone/>
            </a:pPr>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4815" y="1360488"/>
            <a:ext cx="1104900" cy="14335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321" y="2794000"/>
            <a:ext cx="877888" cy="8778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4765" y="4640263"/>
            <a:ext cx="1905000" cy="1905000"/>
          </a:xfrm>
          <a:prstGeom prst="rect">
            <a:avLst/>
          </a:prstGeom>
        </p:spPr>
      </p:pic>
    </p:spTree>
    <p:extLst>
      <p:ext uri="{BB962C8B-B14F-4D97-AF65-F5344CB8AC3E}">
        <p14:creationId xmlns:p14="http://schemas.microsoft.com/office/powerpoint/2010/main" val="269783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Family Readiness &amp; Warrior Support</a:t>
            </a:r>
            <a:br>
              <a:rPr lang="en-US" b="1" dirty="0" smtClean="0">
                <a:solidFill>
                  <a:srgbClr val="7030A0"/>
                </a:solidFill>
              </a:rPr>
            </a:br>
            <a:r>
              <a:rPr lang="en-US" b="1" dirty="0" smtClean="0">
                <a:solidFill>
                  <a:srgbClr val="7030A0"/>
                </a:solidFill>
              </a:rPr>
              <a:t>RESOURCES</a:t>
            </a:r>
            <a:endParaRPr lang="en-US" b="1"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8909972"/>
              </p:ext>
            </p:extLst>
          </p:nvPr>
        </p:nvGraphicFramePr>
        <p:xfrm>
          <a:off x="838200" y="1825625"/>
          <a:ext cx="10515600" cy="4297680"/>
        </p:xfrm>
        <a:graphic>
          <a:graphicData uri="http://schemas.openxmlformats.org/drawingml/2006/table">
            <a:tbl>
              <a:tblPr firstRow="1" bandRow="1">
                <a:tableStyleId>{775DCB02-9BB8-47FD-8907-85C794F793BA}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370840">
                <a:tc>
                  <a:txBody>
                    <a:bodyPr/>
                    <a:lstStyle/>
                    <a:p>
                      <a:pPr algn="ctr"/>
                      <a:r>
                        <a:rPr lang="en-US" sz="2400" dirty="0" smtClean="0"/>
                        <a:t>Resource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Contact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Resource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t>Contact</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b="1" dirty="0" smtClean="0"/>
                        <a:t>OHIOCARES (Behavioral Health</a:t>
                      </a:r>
                      <a:r>
                        <a:rPr lang="en-US" b="1" baseline="0" dirty="0" smtClean="0"/>
                        <a:t> Assistance)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800-761-0868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Military OneSource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800-342-9647</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b="1" dirty="0" smtClean="0"/>
                        <a:t>Survivor Outreach Services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614-336-7375 or</a:t>
                      </a:r>
                    </a:p>
                    <a:p>
                      <a:pPr algn="ctr"/>
                      <a:r>
                        <a:rPr lang="en-US" dirty="0" smtClean="0"/>
                        <a:t>614-336-4284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State &amp; Federal Veteran Benefits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614-336-7349 or</a:t>
                      </a:r>
                    </a:p>
                    <a:p>
                      <a:pPr algn="ctr"/>
                      <a:r>
                        <a:rPr lang="en-US" dirty="0" smtClean="0"/>
                        <a:t>614-336-4192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b="1" dirty="0" smtClean="0"/>
                        <a:t>Drug &amp; Alcohol Intervention</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614-336-7319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Youth Programs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877-460-2177 or</a:t>
                      </a:r>
                    </a:p>
                    <a:p>
                      <a:pPr algn="ctr"/>
                      <a:r>
                        <a:rPr lang="en-US" dirty="0" smtClean="0"/>
                        <a:t>614-336-7456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b="1" dirty="0" smtClean="0"/>
                        <a:t>American Red Cross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614-251-1798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ONG Sexual Assault Response Coordinator</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877-751-5628</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b="1" dirty="0" smtClean="0"/>
                        <a:t>National Suicide Prevention Hotline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800-273-TALK</a:t>
                      </a:r>
                      <a:r>
                        <a:rPr lang="en-US" baseline="0" dirty="0" smtClean="0"/>
                        <a:t> (8255)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Civilian Employment Support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614-336-4554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en-US" b="1" dirty="0" smtClean="0"/>
                        <a:t>Education Guidance Counselor</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614-336-7255</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Employer Support of the Guard &amp; Reserve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614-336-7444</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13265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a:bodyPr>
          <a:lstStyle/>
          <a:p>
            <a:pPr algn="ctr"/>
            <a:r>
              <a:rPr lang="en-US" b="1" dirty="0" smtClean="0">
                <a:solidFill>
                  <a:srgbClr val="7030A0"/>
                </a:solidFill>
              </a:rPr>
              <a:t>Contact Us!!!</a:t>
            </a:r>
            <a:endParaRPr lang="en-US" b="1" dirty="0">
              <a:solidFill>
                <a:srgbClr val="7030A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9131942"/>
              </p:ext>
            </p:extLst>
          </p:nvPr>
        </p:nvGraphicFramePr>
        <p:xfrm>
          <a:off x="180304" y="1168399"/>
          <a:ext cx="11822806" cy="2416077"/>
        </p:xfrm>
        <a:graphic>
          <a:graphicData uri="http://schemas.openxmlformats.org/drawingml/2006/table">
            <a:tbl>
              <a:tblPr firstRow="1" bandRow="1">
                <a:tableStyleId>{073A0DAA-6AF3-43AB-8588-CEC1D06C72B9}</a:tableStyleId>
              </a:tblPr>
              <a:tblGrid>
                <a:gridCol w="11822806">
                  <a:extLst>
                    <a:ext uri="{9D8B030D-6E8A-4147-A177-3AD203B41FA5}">
                      <a16:colId xmlns:a16="http://schemas.microsoft.com/office/drawing/2014/main" val="20000"/>
                    </a:ext>
                  </a:extLst>
                </a:gridCol>
              </a:tblGrid>
              <a:tr h="2416077">
                <a:tc>
                  <a:txBody>
                    <a:bodyPr/>
                    <a:lstStyle/>
                    <a:p>
                      <a:pPr algn="ctr"/>
                      <a:r>
                        <a:rPr lang="en-US" sz="2800" dirty="0" smtClean="0">
                          <a:solidFill>
                            <a:schemeClr val="tx1"/>
                          </a:solidFill>
                        </a:rPr>
                        <a:t>Ohio</a:t>
                      </a:r>
                      <a:r>
                        <a:rPr lang="en-US" sz="2800" baseline="0" dirty="0" smtClean="0">
                          <a:solidFill>
                            <a:schemeClr val="tx1"/>
                          </a:solidFill>
                        </a:rPr>
                        <a:t> National Guard</a:t>
                      </a:r>
                    </a:p>
                    <a:p>
                      <a:pPr algn="ctr"/>
                      <a:r>
                        <a:rPr lang="en-US" sz="2800" baseline="0" dirty="0" smtClean="0">
                          <a:solidFill>
                            <a:schemeClr val="tx1"/>
                          </a:solidFill>
                        </a:rPr>
                        <a:t>Family Readiness and Warrior Support</a:t>
                      </a:r>
                    </a:p>
                    <a:p>
                      <a:pPr algn="ctr"/>
                      <a:r>
                        <a:rPr lang="en-US" sz="2800" baseline="0" dirty="0" smtClean="0">
                          <a:solidFill>
                            <a:schemeClr val="tx1"/>
                          </a:solidFill>
                        </a:rPr>
                        <a:t>ATTN: NGOH-PEW-FR (YOUTH PROGRAMS)</a:t>
                      </a:r>
                    </a:p>
                    <a:p>
                      <a:pPr algn="ctr"/>
                      <a:r>
                        <a:rPr lang="en-US" sz="2800" baseline="0" dirty="0" smtClean="0">
                          <a:solidFill>
                            <a:schemeClr val="tx1"/>
                          </a:solidFill>
                        </a:rPr>
                        <a:t>2825 West Dublin Granville Road</a:t>
                      </a:r>
                    </a:p>
                    <a:p>
                      <a:pPr algn="ctr"/>
                      <a:r>
                        <a:rPr lang="en-US" sz="2800" baseline="0" dirty="0" smtClean="0">
                          <a:solidFill>
                            <a:schemeClr val="tx1"/>
                          </a:solidFill>
                        </a:rPr>
                        <a:t>Columbus, OH 43235</a:t>
                      </a:r>
                      <a:endParaRPr lang="en-US" sz="2800" dirty="0">
                        <a:solidFill>
                          <a:schemeClr val="tx1"/>
                        </a:solidFill>
                      </a:endParaRPr>
                    </a:p>
                  </a:txBody>
                  <a:tcPr>
                    <a:solidFill>
                      <a:srgbClr val="FFFF00"/>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42675012"/>
              </p:ext>
            </p:extLst>
          </p:nvPr>
        </p:nvGraphicFramePr>
        <p:xfrm>
          <a:off x="180304" y="3584476"/>
          <a:ext cx="11822806" cy="2816323"/>
        </p:xfrm>
        <a:graphic>
          <a:graphicData uri="http://schemas.openxmlformats.org/drawingml/2006/table">
            <a:tbl>
              <a:tblPr firstRow="1" bandRow="1">
                <a:tableStyleId>{5C22544A-7EE6-4342-B048-85BDC9FD1C3A}</a:tableStyleId>
              </a:tblPr>
              <a:tblGrid>
                <a:gridCol w="5911403">
                  <a:extLst>
                    <a:ext uri="{9D8B030D-6E8A-4147-A177-3AD203B41FA5}">
                      <a16:colId xmlns:a16="http://schemas.microsoft.com/office/drawing/2014/main" val="20000"/>
                    </a:ext>
                  </a:extLst>
                </a:gridCol>
                <a:gridCol w="5911403">
                  <a:extLst>
                    <a:ext uri="{9D8B030D-6E8A-4147-A177-3AD203B41FA5}">
                      <a16:colId xmlns:a16="http://schemas.microsoft.com/office/drawing/2014/main" val="20001"/>
                    </a:ext>
                  </a:extLst>
                </a:gridCol>
              </a:tblGrid>
              <a:tr h="2816323">
                <a:tc>
                  <a:txBody>
                    <a:bodyPr/>
                    <a:lstStyle/>
                    <a:p>
                      <a:pPr algn="ctr"/>
                      <a:r>
                        <a:rPr lang="en-US" sz="2200" dirty="0" smtClean="0">
                          <a:solidFill>
                            <a:schemeClr val="tx1"/>
                          </a:solidFill>
                        </a:rPr>
                        <a:t>Mark Scherer</a:t>
                      </a:r>
                    </a:p>
                    <a:p>
                      <a:pPr algn="ctr"/>
                      <a:r>
                        <a:rPr lang="en-US" sz="2200" dirty="0" smtClean="0">
                          <a:solidFill>
                            <a:schemeClr val="tx1"/>
                          </a:solidFill>
                        </a:rPr>
                        <a:t>Child &amp; Youth Program Coordinator,</a:t>
                      </a:r>
                      <a:r>
                        <a:rPr lang="en-US" sz="2200" baseline="0" dirty="0" smtClean="0">
                          <a:solidFill>
                            <a:schemeClr val="tx1"/>
                          </a:solidFill>
                        </a:rPr>
                        <a:t> Contractor</a:t>
                      </a:r>
                    </a:p>
                    <a:p>
                      <a:pPr algn="ctr"/>
                      <a:r>
                        <a:rPr lang="en-US" sz="2200" baseline="0" dirty="0" smtClean="0">
                          <a:solidFill>
                            <a:schemeClr val="tx1"/>
                          </a:solidFill>
                        </a:rPr>
                        <a:t>Ohio National Guard</a:t>
                      </a:r>
                    </a:p>
                    <a:p>
                      <a:pPr algn="ctr"/>
                      <a:r>
                        <a:rPr lang="en-US" sz="2200" baseline="0" dirty="0" smtClean="0">
                          <a:solidFill>
                            <a:schemeClr val="tx1"/>
                          </a:solidFill>
                        </a:rPr>
                        <a:t>Family Readiness &amp; Warrior Support</a:t>
                      </a:r>
                    </a:p>
                    <a:p>
                      <a:pPr algn="ctr"/>
                      <a:r>
                        <a:rPr lang="en-US" sz="2200" baseline="0" dirty="0" smtClean="0">
                          <a:solidFill>
                            <a:schemeClr val="tx1"/>
                          </a:solidFill>
                        </a:rPr>
                        <a:t>Office:  614-336-4214</a:t>
                      </a:r>
                    </a:p>
                    <a:p>
                      <a:pPr algn="ctr"/>
                      <a:r>
                        <a:rPr lang="en-US" sz="2200" baseline="0" dirty="0" smtClean="0">
                          <a:solidFill>
                            <a:schemeClr val="tx1"/>
                          </a:solidFill>
                        </a:rPr>
                        <a:t>Mobile:  614-593-1658</a:t>
                      </a:r>
                    </a:p>
                    <a:p>
                      <a:pPr algn="ctr"/>
                      <a:r>
                        <a:rPr lang="en-US" sz="2200" baseline="0" dirty="0" smtClean="0">
                          <a:solidFill>
                            <a:schemeClr val="tx1"/>
                          </a:solidFill>
                        </a:rPr>
                        <a:t>Email:  mark.a.scherer7.ctr@mail.mil</a:t>
                      </a:r>
                      <a:endParaRPr lang="en-US" sz="2200" dirty="0">
                        <a:solidFill>
                          <a:schemeClr val="tx1"/>
                        </a:solidFill>
                      </a:endParaRPr>
                    </a:p>
                  </a:txBody>
                  <a:tcPr anchor="ctr">
                    <a:solidFill>
                      <a:srgbClr val="7030A0"/>
                    </a:solidFill>
                  </a:tcPr>
                </a:tc>
                <a:tc>
                  <a:txBody>
                    <a:bodyPr/>
                    <a:lstStyle/>
                    <a:p>
                      <a:pPr algn="ctr"/>
                      <a:r>
                        <a:rPr lang="en-US" sz="2200" dirty="0" smtClean="0">
                          <a:solidFill>
                            <a:schemeClr val="tx1"/>
                          </a:solidFill>
                        </a:rPr>
                        <a:t>Chip Merkle</a:t>
                      </a:r>
                    </a:p>
                    <a:p>
                      <a:pPr algn="ctr"/>
                      <a:r>
                        <a:rPr lang="en-US" sz="2200" dirty="0" smtClean="0">
                          <a:solidFill>
                            <a:schemeClr val="tx1"/>
                          </a:solidFill>
                        </a:rPr>
                        <a:t>Youth Program Specialist/Education Outreach</a:t>
                      </a:r>
                    </a:p>
                    <a:p>
                      <a:pPr algn="ctr"/>
                      <a:r>
                        <a:rPr lang="en-US" sz="2200" baseline="0" dirty="0" smtClean="0">
                          <a:solidFill>
                            <a:schemeClr val="tx1"/>
                          </a:solidFill>
                        </a:rPr>
                        <a:t>Ohio National Guard</a:t>
                      </a:r>
                    </a:p>
                    <a:p>
                      <a:pPr algn="ctr"/>
                      <a:r>
                        <a:rPr lang="en-US" sz="2200" baseline="0" dirty="0" smtClean="0">
                          <a:solidFill>
                            <a:schemeClr val="tx1"/>
                          </a:solidFill>
                        </a:rPr>
                        <a:t>Family Readiness &amp; Warrior Support</a:t>
                      </a:r>
                    </a:p>
                    <a:p>
                      <a:pPr algn="ctr"/>
                      <a:r>
                        <a:rPr lang="en-US" sz="2200" baseline="0" dirty="0" smtClean="0">
                          <a:solidFill>
                            <a:schemeClr val="tx1"/>
                          </a:solidFill>
                        </a:rPr>
                        <a:t>Office:  614-336-7456</a:t>
                      </a:r>
                    </a:p>
                    <a:p>
                      <a:pPr algn="ctr"/>
                      <a:r>
                        <a:rPr lang="en-US" sz="2200" baseline="0" dirty="0" smtClean="0">
                          <a:solidFill>
                            <a:schemeClr val="tx1"/>
                          </a:solidFill>
                        </a:rPr>
                        <a:t>Mobile:  614-296-7694</a:t>
                      </a:r>
                    </a:p>
                    <a:p>
                      <a:pPr algn="ctr"/>
                      <a:r>
                        <a:rPr lang="en-US" sz="2200" baseline="0" dirty="0" smtClean="0">
                          <a:solidFill>
                            <a:schemeClr val="tx1"/>
                          </a:solidFill>
                        </a:rPr>
                        <a:t>Email:  william.j.merkle5.ctr@mail.mil</a:t>
                      </a:r>
                      <a:endParaRPr lang="en-US" sz="2200" dirty="0">
                        <a:solidFill>
                          <a:schemeClr val="tx1"/>
                        </a:solidFill>
                      </a:endParaRPr>
                    </a:p>
                  </a:txBody>
                  <a:tcPr anchor="ctr">
                    <a:solidFill>
                      <a:srgbClr val="7030A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3567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7030A0"/>
                </a:solidFill>
              </a:rPr>
              <a:t>Troop and Family Assistance Centers</a:t>
            </a:r>
            <a:endParaRPr lang="en-US" b="1" dirty="0">
              <a:solidFill>
                <a:srgbClr val="7030A0"/>
              </a:solidFill>
            </a:endParaRPr>
          </a:p>
        </p:txBody>
      </p:sp>
      <p:sp>
        <p:nvSpPr>
          <p:cNvPr id="3" name="Content Placeholder 2"/>
          <p:cNvSpPr>
            <a:spLocks noGrp="1"/>
          </p:cNvSpPr>
          <p:nvPr>
            <p:ph idx="1"/>
          </p:nvPr>
        </p:nvSpPr>
        <p:spPr>
          <a:xfrm>
            <a:off x="838200" y="1416676"/>
            <a:ext cx="10515600" cy="5171159"/>
          </a:xfrm>
        </p:spPr>
        <p:txBody>
          <a:bodyPr>
            <a:normAutofit/>
          </a:bodyPr>
          <a:lstStyle/>
          <a:p>
            <a:r>
              <a:rPr lang="en-US" sz="2400" i="1" dirty="0"/>
              <a:t>Regional Troop &amp; Family Assistance Specialists and Airmen &amp; Family Readiness Program </a:t>
            </a:r>
            <a:r>
              <a:rPr lang="en-US" sz="2400" i="1" dirty="0" smtClean="0"/>
              <a:t>Managers are </a:t>
            </a:r>
            <a:r>
              <a:rPr lang="en-US" sz="2400" i="1" dirty="0"/>
              <a:t>highly trained professionals who provide information, resources, referrals and assistance to </a:t>
            </a:r>
            <a:r>
              <a:rPr lang="en-US" sz="2400" i="1" dirty="0" smtClean="0"/>
              <a:t>all Service </a:t>
            </a:r>
            <a:r>
              <a:rPr lang="en-US" sz="2400" i="1" dirty="0"/>
              <a:t>Members and Families before, during and after deployments, or </a:t>
            </a:r>
            <a:r>
              <a:rPr lang="en-US" sz="2400" i="1" dirty="0" smtClean="0"/>
              <a:t>whenever </a:t>
            </a:r>
            <a:r>
              <a:rPr lang="en-US" sz="2400" i="1" dirty="0"/>
              <a:t>there is a need</a:t>
            </a:r>
            <a:r>
              <a:rPr lang="en-US" sz="2400" i="1" dirty="0" smtClean="0"/>
              <a:t>.</a:t>
            </a:r>
          </a:p>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834146975"/>
              </p:ext>
            </p:extLst>
          </p:nvPr>
        </p:nvGraphicFramePr>
        <p:xfrm>
          <a:off x="838200" y="3012106"/>
          <a:ext cx="10515600" cy="701040"/>
        </p:xfrm>
        <a:graphic>
          <a:graphicData uri="http://schemas.openxmlformats.org/drawingml/2006/table">
            <a:tbl>
              <a:tblPr firstRow="1" bandRow="1">
                <a:tableStyleId>{00A15C55-8517-42AA-B614-E9B94910E393}</a:tableStyleId>
              </a:tblPr>
              <a:tblGrid>
                <a:gridCol w="10515600">
                  <a:extLst>
                    <a:ext uri="{9D8B030D-6E8A-4147-A177-3AD203B41FA5}">
                      <a16:colId xmlns:a16="http://schemas.microsoft.com/office/drawing/2014/main" val="20000"/>
                    </a:ext>
                  </a:extLst>
                </a:gridCol>
              </a:tblGrid>
              <a:tr h="370840">
                <a:tc>
                  <a:txBody>
                    <a:bodyPr/>
                    <a:lstStyle/>
                    <a:p>
                      <a:pPr algn="ctr"/>
                      <a:r>
                        <a:rPr lang="en-US" sz="2000" u="none" strike="noStrike" baseline="0" dirty="0" smtClean="0">
                          <a:solidFill>
                            <a:srgbClr val="7030A0"/>
                          </a:solidFill>
                        </a:rPr>
                        <a:t>To reach the Troop and Family Assistance Center Specialist in your region call:  1-800-589-9914</a:t>
                      </a:r>
                    </a:p>
                    <a:p>
                      <a:pPr algn="ctr"/>
                      <a:r>
                        <a:rPr lang="en-US" sz="2000" u="none" strike="noStrike" baseline="0" dirty="0" smtClean="0">
                          <a:solidFill>
                            <a:srgbClr val="7030A0"/>
                          </a:solidFill>
                        </a:rPr>
                        <a:t>24 Hour Joint Operations Center 1-888-637-9053</a:t>
                      </a:r>
                      <a:endParaRPr lang="en-US" sz="2000" dirty="0">
                        <a:solidFill>
                          <a:srgbClr val="7030A0"/>
                        </a:solidFill>
                      </a:endParaRPr>
                    </a:p>
                  </a:txBody>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37979616"/>
              </p:ext>
            </p:extLst>
          </p:nvPr>
        </p:nvGraphicFramePr>
        <p:xfrm>
          <a:off x="838200" y="4044699"/>
          <a:ext cx="4480775" cy="2595880"/>
        </p:xfrm>
        <a:graphic>
          <a:graphicData uri="http://schemas.openxmlformats.org/drawingml/2006/table">
            <a:tbl>
              <a:tblPr firstRow="1" bandRow="1">
                <a:tableStyleId>{C4B1156A-380E-4F78-BDF5-A606A8083BF9}</a:tableStyleId>
              </a:tblPr>
              <a:tblGrid>
                <a:gridCol w="4480775">
                  <a:extLst>
                    <a:ext uri="{9D8B030D-6E8A-4147-A177-3AD203B41FA5}">
                      <a16:colId xmlns:a16="http://schemas.microsoft.com/office/drawing/2014/main" val="20000"/>
                    </a:ext>
                  </a:extLst>
                </a:gridCol>
              </a:tblGrid>
              <a:tr h="370840">
                <a:tc>
                  <a:txBody>
                    <a:bodyPr/>
                    <a:lstStyle/>
                    <a:p>
                      <a:pPr algn="ctr"/>
                      <a:r>
                        <a:rPr lang="en-US" dirty="0" smtClean="0"/>
                        <a:t>TFAC LOCATIONS</a:t>
                      </a:r>
                      <a:endParaRPr lang="en-US" dirty="0">
                        <a:solidFill>
                          <a:srgbClr val="7030A0"/>
                        </a:solidFill>
                      </a:endParaRPr>
                    </a:p>
                  </a:txBody>
                  <a:tcPr/>
                </a:tc>
                <a:extLst>
                  <a:ext uri="{0D108BD9-81ED-4DB2-BD59-A6C34878D82A}">
                    <a16:rowId xmlns:a16="http://schemas.microsoft.com/office/drawing/2014/main" val="10000"/>
                  </a:ext>
                </a:extLst>
              </a:tr>
              <a:tr h="370840">
                <a:tc>
                  <a:txBody>
                    <a:bodyPr/>
                    <a:lstStyle/>
                    <a:p>
                      <a:r>
                        <a:rPr lang="en-US" sz="1800" b="1" dirty="0" smtClean="0"/>
                        <a:t>Region 1: </a:t>
                      </a:r>
                      <a:r>
                        <a:rPr lang="en-US" sz="1800" dirty="0" smtClean="0"/>
                        <a:t>North Canton</a:t>
                      </a:r>
                      <a:endParaRPr lang="en-US" sz="1800" dirty="0"/>
                    </a:p>
                  </a:txBody>
                  <a:tcPr/>
                </a:tc>
                <a:extLst>
                  <a:ext uri="{0D108BD9-81ED-4DB2-BD59-A6C34878D82A}">
                    <a16:rowId xmlns:a16="http://schemas.microsoft.com/office/drawing/2014/main" val="10001"/>
                  </a:ext>
                </a:extLst>
              </a:tr>
              <a:tr h="370840">
                <a:tc>
                  <a:txBody>
                    <a:bodyPr/>
                    <a:lstStyle/>
                    <a:p>
                      <a:r>
                        <a:rPr lang="en-US" sz="1800" b="1" dirty="0" smtClean="0"/>
                        <a:t>Region 2: </a:t>
                      </a:r>
                      <a:r>
                        <a:rPr lang="en-US" sz="1800" dirty="0" smtClean="0"/>
                        <a:t>Chillicothe/</a:t>
                      </a:r>
                      <a:r>
                        <a:rPr lang="en-US" sz="1800" dirty="0" err="1" smtClean="0"/>
                        <a:t>McConnelsville</a:t>
                      </a:r>
                      <a:endParaRPr lang="en-US" sz="1800" dirty="0"/>
                    </a:p>
                  </a:txBody>
                  <a:tcPr/>
                </a:tc>
                <a:extLst>
                  <a:ext uri="{0D108BD9-81ED-4DB2-BD59-A6C34878D82A}">
                    <a16:rowId xmlns:a16="http://schemas.microsoft.com/office/drawing/2014/main" val="10002"/>
                  </a:ext>
                </a:extLst>
              </a:tr>
              <a:tr h="370840">
                <a:tc>
                  <a:txBody>
                    <a:bodyPr/>
                    <a:lstStyle/>
                    <a:p>
                      <a:r>
                        <a:rPr lang="en-US" sz="1800" b="1" dirty="0" smtClean="0"/>
                        <a:t>Region 3: </a:t>
                      </a:r>
                      <a:r>
                        <a:rPr lang="en-US" sz="1800" dirty="0" smtClean="0"/>
                        <a:t>Cincinnati/Woodlawn</a:t>
                      </a:r>
                      <a:endParaRPr lang="en-US" sz="1800" dirty="0"/>
                    </a:p>
                  </a:txBody>
                  <a:tcPr/>
                </a:tc>
                <a:extLst>
                  <a:ext uri="{0D108BD9-81ED-4DB2-BD59-A6C34878D82A}">
                    <a16:rowId xmlns:a16="http://schemas.microsoft.com/office/drawing/2014/main" val="10003"/>
                  </a:ext>
                </a:extLst>
              </a:tr>
              <a:tr h="370840">
                <a:tc>
                  <a:txBody>
                    <a:bodyPr/>
                    <a:lstStyle/>
                    <a:p>
                      <a:r>
                        <a:rPr lang="en-US" sz="1800" b="1" dirty="0" smtClean="0"/>
                        <a:t>Region 4: </a:t>
                      </a:r>
                      <a:r>
                        <a:rPr lang="en-US" sz="1800" dirty="0" smtClean="0"/>
                        <a:t>Dayton/Kettering</a:t>
                      </a:r>
                      <a:endParaRPr lang="en-US" sz="1800" dirty="0"/>
                    </a:p>
                  </a:txBody>
                  <a:tcPr/>
                </a:tc>
                <a:extLst>
                  <a:ext uri="{0D108BD9-81ED-4DB2-BD59-A6C34878D82A}">
                    <a16:rowId xmlns:a16="http://schemas.microsoft.com/office/drawing/2014/main" val="10004"/>
                  </a:ext>
                </a:extLst>
              </a:tr>
              <a:tr h="370840">
                <a:tc>
                  <a:txBody>
                    <a:bodyPr/>
                    <a:lstStyle/>
                    <a:p>
                      <a:r>
                        <a:rPr lang="en-US" sz="1800" b="1" dirty="0" smtClean="0"/>
                        <a:t>Region 5: </a:t>
                      </a:r>
                      <a:r>
                        <a:rPr lang="en-US" sz="1800" dirty="0" smtClean="0"/>
                        <a:t>Toledo/Bowling Green/Mansfield</a:t>
                      </a:r>
                      <a:endParaRPr lang="en-US" sz="1800" dirty="0"/>
                    </a:p>
                  </a:txBody>
                  <a:tcPr/>
                </a:tc>
                <a:extLst>
                  <a:ext uri="{0D108BD9-81ED-4DB2-BD59-A6C34878D82A}">
                    <a16:rowId xmlns:a16="http://schemas.microsoft.com/office/drawing/2014/main" val="10005"/>
                  </a:ext>
                </a:extLst>
              </a:tr>
              <a:tr h="370840">
                <a:tc>
                  <a:txBody>
                    <a:bodyPr/>
                    <a:lstStyle/>
                    <a:p>
                      <a:r>
                        <a:rPr lang="en-US" sz="1800" b="1" dirty="0" smtClean="0"/>
                        <a:t>Region 6: </a:t>
                      </a:r>
                      <a:r>
                        <a:rPr lang="en-US" sz="1800" dirty="0" smtClean="0"/>
                        <a:t>Columbus</a:t>
                      </a:r>
                      <a:endParaRPr lang="en-US" sz="1800" dirty="0"/>
                    </a:p>
                  </a:txBody>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97266737"/>
              </p:ext>
            </p:extLst>
          </p:nvPr>
        </p:nvGraphicFramePr>
        <p:xfrm>
          <a:off x="6156100" y="4044697"/>
          <a:ext cx="5197699" cy="2595880"/>
        </p:xfrm>
        <a:graphic>
          <a:graphicData uri="http://schemas.openxmlformats.org/drawingml/2006/table">
            <a:tbl>
              <a:tblPr firstRow="1" bandRow="1">
                <a:tableStyleId>{C4B1156A-380E-4F78-BDF5-A606A8083BF9}</a:tableStyleId>
              </a:tblPr>
              <a:tblGrid>
                <a:gridCol w="5197699">
                  <a:extLst>
                    <a:ext uri="{9D8B030D-6E8A-4147-A177-3AD203B41FA5}">
                      <a16:colId xmlns:a16="http://schemas.microsoft.com/office/drawing/2014/main" val="20000"/>
                    </a:ext>
                  </a:extLst>
                </a:gridCol>
              </a:tblGrid>
              <a:tr h="519176">
                <a:tc>
                  <a:txBody>
                    <a:bodyPr/>
                    <a:lstStyle/>
                    <a:p>
                      <a:pPr algn="ctr"/>
                      <a:r>
                        <a:rPr lang="en-US" dirty="0" smtClean="0"/>
                        <a:t>Airmen &amp; Family Readiness Program Locations:</a:t>
                      </a:r>
                      <a:endParaRPr lang="en-US" dirty="0">
                        <a:solidFill>
                          <a:srgbClr val="7030A0"/>
                        </a:solidFill>
                      </a:endParaRPr>
                    </a:p>
                  </a:txBody>
                  <a:tcPr/>
                </a:tc>
                <a:extLst>
                  <a:ext uri="{0D108BD9-81ED-4DB2-BD59-A6C34878D82A}">
                    <a16:rowId xmlns:a16="http://schemas.microsoft.com/office/drawing/2014/main" val="10000"/>
                  </a:ext>
                </a:extLst>
              </a:tr>
              <a:tr h="519176">
                <a:tc>
                  <a:txBody>
                    <a:bodyPr/>
                    <a:lstStyle/>
                    <a:p>
                      <a:r>
                        <a:rPr lang="en-US" b="1" dirty="0" smtClean="0"/>
                        <a:t>Mansfield</a:t>
                      </a:r>
                      <a:r>
                        <a:rPr lang="en-US" dirty="0" smtClean="0"/>
                        <a:t> – 179</a:t>
                      </a:r>
                      <a:r>
                        <a:rPr lang="en-US" baseline="30000" dirty="0" smtClean="0"/>
                        <a:t>th</a:t>
                      </a:r>
                      <a:r>
                        <a:rPr lang="en-US" dirty="0" smtClean="0"/>
                        <a:t> AW – (800) 642-8365 x7</a:t>
                      </a:r>
                      <a:endParaRPr lang="en-US" dirty="0"/>
                    </a:p>
                  </a:txBody>
                  <a:tcPr/>
                </a:tc>
                <a:extLst>
                  <a:ext uri="{0D108BD9-81ED-4DB2-BD59-A6C34878D82A}">
                    <a16:rowId xmlns:a16="http://schemas.microsoft.com/office/drawing/2014/main" val="10001"/>
                  </a:ext>
                </a:extLst>
              </a:tr>
              <a:tr h="519176">
                <a:tc>
                  <a:txBody>
                    <a:bodyPr/>
                    <a:lstStyle/>
                    <a:p>
                      <a:r>
                        <a:rPr lang="en-US" b="1" dirty="0" smtClean="0"/>
                        <a:t>Toledo</a:t>
                      </a:r>
                      <a:r>
                        <a:rPr lang="en-US" dirty="0" smtClean="0"/>
                        <a:t> – 180</a:t>
                      </a:r>
                      <a:r>
                        <a:rPr lang="en-US" baseline="30000" dirty="0" smtClean="0"/>
                        <a:t>th</a:t>
                      </a:r>
                      <a:r>
                        <a:rPr lang="en-US" dirty="0" smtClean="0"/>
                        <a:t> FW – (800) 495-4250 x8684550</a:t>
                      </a:r>
                      <a:endParaRPr lang="en-US" dirty="0"/>
                    </a:p>
                  </a:txBody>
                  <a:tcPr/>
                </a:tc>
                <a:extLst>
                  <a:ext uri="{0D108BD9-81ED-4DB2-BD59-A6C34878D82A}">
                    <a16:rowId xmlns:a16="http://schemas.microsoft.com/office/drawing/2014/main" val="10002"/>
                  </a:ext>
                </a:extLst>
              </a:tr>
              <a:tr h="519176">
                <a:tc>
                  <a:txBody>
                    <a:bodyPr/>
                    <a:lstStyle/>
                    <a:p>
                      <a:r>
                        <a:rPr lang="en-US" b="1" dirty="0" smtClean="0"/>
                        <a:t>Springfield</a:t>
                      </a:r>
                      <a:r>
                        <a:rPr lang="en-US" dirty="0" smtClean="0"/>
                        <a:t> – 178</a:t>
                      </a:r>
                      <a:r>
                        <a:rPr lang="en-US" baseline="30000" dirty="0" smtClean="0"/>
                        <a:t>th</a:t>
                      </a:r>
                      <a:r>
                        <a:rPr lang="en-US" dirty="0" smtClean="0"/>
                        <a:t> FW – (800) 851-4503 x2583</a:t>
                      </a:r>
                      <a:endParaRPr lang="en-US" dirty="0"/>
                    </a:p>
                  </a:txBody>
                  <a:tcPr/>
                </a:tc>
                <a:extLst>
                  <a:ext uri="{0D108BD9-81ED-4DB2-BD59-A6C34878D82A}">
                    <a16:rowId xmlns:a16="http://schemas.microsoft.com/office/drawing/2014/main" val="10003"/>
                  </a:ext>
                </a:extLst>
              </a:tr>
              <a:tr h="519176">
                <a:tc>
                  <a:txBody>
                    <a:bodyPr/>
                    <a:lstStyle/>
                    <a:p>
                      <a:r>
                        <a:rPr lang="en-US" b="1" dirty="0" smtClean="0"/>
                        <a:t>Columbus</a:t>
                      </a:r>
                      <a:r>
                        <a:rPr lang="en-US" dirty="0" smtClean="0"/>
                        <a:t> – 121</a:t>
                      </a:r>
                      <a:r>
                        <a:rPr lang="en-US" baseline="30000" dirty="0" smtClean="0"/>
                        <a:t>st</a:t>
                      </a:r>
                      <a:r>
                        <a:rPr lang="en-US" dirty="0" smtClean="0"/>
                        <a:t> ARW – (800) 377-5570 x5</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44281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EDUCATION OUTREACH:  Mission and Purpose</a:t>
            </a:r>
            <a:endParaRPr lang="en-US" b="1" dirty="0">
              <a:solidFill>
                <a:srgbClr val="7030A0"/>
              </a:solidFill>
            </a:endParaRPr>
          </a:p>
        </p:txBody>
      </p:sp>
      <p:sp>
        <p:nvSpPr>
          <p:cNvPr id="3" name="Content Placeholder 2"/>
          <p:cNvSpPr>
            <a:spLocks noGrp="1"/>
          </p:cNvSpPr>
          <p:nvPr>
            <p:ph idx="1"/>
          </p:nvPr>
        </p:nvSpPr>
        <p:spPr>
          <a:xfrm>
            <a:off x="838200" y="1825624"/>
            <a:ext cx="10515600" cy="4845631"/>
          </a:xfrm>
        </p:spPr>
        <p:txBody>
          <a:bodyPr>
            <a:normAutofit/>
          </a:bodyPr>
          <a:lstStyle/>
          <a:p>
            <a:r>
              <a:rPr lang="en-US" dirty="0" smtClean="0"/>
              <a:t>There are almost </a:t>
            </a:r>
            <a:r>
              <a:rPr lang="en-US" b="1" dirty="0" smtClean="0"/>
              <a:t>two million children </a:t>
            </a:r>
            <a:r>
              <a:rPr lang="en-US" dirty="0" smtClean="0"/>
              <a:t>who have a parent or guardian serving in the United States Armed Forces.</a:t>
            </a:r>
          </a:p>
          <a:p>
            <a:r>
              <a:rPr lang="en-US" dirty="0" smtClean="0"/>
              <a:t>Military connected youth can be found in </a:t>
            </a:r>
            <a:r>
              <a:rPr lang="en-US" b="1" dirty="0" smtClean="0"/>
              <a:t>EVERY</a:t>
            </a:r>
            <a:r>
              <a:rPr lang="en-US" dirty="0" smtClean="0"/>
              <a:t> school district in the country.</a:t>
            </a:r>
          </a:p>
          <a:p>
            <a:r>
              <a:rPr lang="en-US" dirty="0" smtClean="0"/>
              <a:t>The purpose of Education Outreach is to </a:t>
            </a:r>
            <a:r>
              <a:rPr lang="en-US" b="1" dirty="0" smtClean="0"/>
              <a:t>inform</a:t>
            </a:r>
            <a:r>
              <a:rPr lang="en-US" dirty="0" smtClean="0"/>
              <a:t> schools, districts and support agencies of the educational resources and programs available to a group of students that many had no idea even existed.</a:t>
            </a:r>
          </a:p>
          <a:p>
            <a:r>
              <a:rPr lang="en-US" dirty="0" smtClean="0"/>
              <a:t>This knowledge </a:t>
            </a:r>
            <a:r>
              <a:rPr lang="en-US" b="1" dirty="0" smtClean="0"/>
              <a:t>empowers</a:t>
            </a:r>
            <a:r>
              <a:rPr lang="en-US" dirty="0" smtClean="0"/>
              <a:t> educators to look for red flags during times of separation, as well as ensuring educators have an </a:t>
            </a:r>
            <a:r>
              <a:rPr lang="en-US" b="1" dirty="0" smtClean="0"/>
              <a:t>understanding</a:t>
            </a:r>
            <a:r>
              <a:rPr lang="en-US" dirty="0" smtClean="0"/>
              <a:t> of the programs and resources available to support their students.</a:t>
            </a:r>
          </a:p>
        </p:txBody>
      </p:sp>
    </p:spTree>
    <p:extLst>
      <p:ext uri="{BB962C8B-B14F-4D97-AF65-F5344CB8AC3E}">
        <p14:creationId xmlns:p14="http://schemas.microsoft.com/office/powerpoint/2010/main" val="557274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Identifying Military Connected Youth</a:t>
            </a:r>
            <a:endParaRPr lang="en-US" b="1" dirty="0">
              <a:solidFill>
                <a:srgbClr val="7030A0"/>
              </a:solidFill>
            </a:endParaRPr>
          </a:p>
        </p:txBody>
      </p:sp>
      <p:sp>
        <p:nvSpPr>
          <p:cNvPr id="3" name="Content Placeholder 2"/>
          <p:cNvSpPr>
            <a:spLocks noGrp="1"/>
          </p:cNvSpPr>
          <p:nvPr>
            <p:ph idx="1"/>
          </p:nvPr>
        </p:nvSpPr>
        <p:spPr>
          <a:xfrm>
            <a:off x="838200" y="1519707"/>
            <a:ext cx="10515600" cy="5228823"/>
          </a:xfrm>
        </p:spPr>
        <p:txBody>
          <a:bodyPr/>
          <a:lstStyle/>
          <a:p>
            <a:r>
              <a:rPr lang="en-US" dirty="0"/>
              <a:t>There are roughly 30,000 Military Connected Youth in Ohio. Military youth are in every </a:t>
            </a:r>
            <a:r>
              <a:rPr lang="en-US" dirty="0" smtClean="0"/>
              <a:t>county and </a:t>
            </a:r>
            <a:r>
              <a:rPr lang="en-US" dirty="0"/>
              <a:t>most likely in </a:t>
            </a:r>
            <a:r>
              <a:rPr lang="en-US" dirty="0" smtClean="0"/>
              <a:t>every school </a:t>
            </a:r>
            <a:r>
              <a:rPr lang="en-US" dirty="0"/>
              <a:t>district. </a:t>
            </a:r>
            <a:endParaRPr lang="en-US" dirty="0" smtClean="0"/>
          </a:p>
          <a:p>
            <a:r>
              <a:rPr lang="en-US" dirty="0" smtClean="0"/>
              <a:t>The Every Student Succeeds Act (ESSA) has </a:t>
            </a:r>
            <a:r>
              <a:rPr lang="en-US" dirty="0"/>
              <a:t>added a Military Family </a:t>
            </a:r>
            <a:r>
              <a:rPr lang="en-US" dirty="0" smtClean="0"/>
              <a:t>identifier, which </a:t>
            </a:r>
            <a:r>
              <a:rPr lang="en-US" dirty="0"/>
              <a:t>will make it easier to identify new incoming students</a:t>
            </a:r>
            <a:r>
              <a:rPr lang="en-US" dirty="0" smtClean="0"/>
              <a:t>.</a:t>
            </a:r>
          </a:p>
          <a:p>
            <a:r>
              <a:rPr lang="en-US" dirty="0" smtClean="0"/>
              <a:t>As far as existing students are concerned, schools should be creative: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266041"/>
              </p:ext>
            </p:extLst>
          </p:nvPr>
        </p:nvGraphicFramePr>
        <p:xfrm>
          <a:off x="1160171" y="3924267"/>
          <a:ext cx="5759718" cy="2564988"/>
        </p:xfrm>
        <a:graphic>
          <a:graphicData uri="http://schemas.openxmlformats.org/drawingml/2006/table">
            <a:tbl>
              <a:tblPr firstRow="1" bandRow="1">
                <a:tableStyleId>{C4B1156A-380E-4F78-BDF5-A606A8083BF9}</a:tableStyleId>
              </a:tblPr>
              <a:tblGrid>
                <a:gridCol w="2784698">
                  <a:extLst>
                    <a:ext uri="{9D8B030D-6E8A-4147-A177-3AD203B41FA5}">
                      <a16:colId xmlns:a16="http://schemas.microsoft.com/office/drawing/2014/main" val="20000"/>
                    </a:ext>
                  </a:extLst>
                </a:gridCol>
                <a:gridCol w="2975020">
                  <a:extLst>
                    <a:ext uri="{9D8B030D-6E8A-4147-A177-3AD203B41FA5}">
                      <a16:colId xmlns:a16="http://schemas.microsoft.com/office/drawing/2014/main" val="20001"/>
                    </a:ext>
                  </a:extLst>
                </a:gridCol>
              </a:tblGrid>
              <a:tr h="600996">
                <a:tc>
                  <a:txBody>
                    <a:bodyPr/>
                    <a:lstStyle/>
                    <a:p>
                      <a:pPr algn="ctr"/>
                      <a:r>
                        <a:rPr lang="en-US" sz="2200" dirty="0" smtClean="0"/>
                        <a:t>newsletters</a:t>
                      </a:r>
                      <a:endParaRPr lang="en-US" sz="2200" dirty="0"/>
                    </a:p>
                  </a:txBody>
                  <a:tcPr/>
                </a:tc>
                <a:tc>
                  <a:txBody>
                    <a:bodyPr/>
                    <a:lstStyle/>
                    <a:p>
                      <a:pPr algn="ctr"/>
                      <a:r>
                        <a:rPr lang="en-US" sz="2200" dirty="0" smtClean="0"/>
                        <a:t>web sites</a:t>
                      </a:r>
                      <a:endParaRPr lang="en-US" sz="2200" dirty="0"/>
                    </a:p>
                  </a:txBody>
                  <a:tcPr/>
                </a:tc>
                <a:extLst>
                  <a:ext uri="{0D108BD9-81ED-4DB2-BD59-A6C34878D82A}">
                    <a16:rowId xmlns:a16="http://schemas.microsoft.com/office/drawing/2014/main" val="10000"/>
                  </a:ext>
                </a:extLst>
              </a:tr>
              <a:tr h="600996">
                <a:tc>
                  <a:txBody>
                    <a:bodyPr/>
                    <a:lstStyle/>
                    <a:p>
                      <a:pPr algn="ctr"/>
                      <a:r>
                        <a:rPr lang="en-US" sz="2200" b="1" dirty="0" smtClean="0"/>
                        <a:t>announcements</a:t>
                      </a:r>
                      <a:endParaRPr lang="en-US" sz="2200" b="1" dirty="0"/>
                    </a:p>
                  </a:txBody>
                  <a:tcPr/>
                </a:tc>
                <a:tc>
                  <a:txBody>
                    <a:bodyPr/>
                    <a:lstStyle/>
                    <a:p>
                      <a:pPr algn="ctr"/>
                      <a:r>
                        <a:rPr lang="en-US" sz="2200" b="1" dirty="0" smtClean="0"/>
                        <a:t>emergency medical forms</a:t>
                      </a:r>
                      <a:endParaRPr lang="en-US" sz="2200" b="1" dirty="0"/>
                    </a:p>
                  </a:txBody>
                  <a:tcPr/>
                </a:tc>
                <a:extLst>
                  <a:ext uri="{0D108BD9-81ED-4DB2-BD59-A6C34878D82A}">
                    <a16:rowId xmlns:a16="http://schemas.microsoft.com/office/drawing/2014/main" val="10001"/>
                  </a:ext>
                </a:extLst>
              </a:tr>
              <a:tr h="600996">
                <a:tc>
                  <a:txBody>
                    <a:bodyPr/>
                    <a:lstStyle/>
                    <a:p>
                      <a:pPr algn="ctr"/>
                      <a:r>
                        <a:rPr lang="en-US" sz="2200" b="1" dirty="0" smtClean="0"/>
                        <a:t>conferences</a:t>
                      </a:r>
                      <a:endParaRPr lang="en-US" sz="2200" b="1" dirty="0"/>
                    </a:p>
                  </a:txBody>
                  <a:tcPr/>
                </a:tc>
                <a:tc>
                  <a:txBody>
                    <a:bodyPr/>
                    <a:lstStyle/>
                    <a:p>
                      <a:pPr algn="ctr"/>
                      <a:r>
                        <a:rPr lang="en-US" sz="2200" b="1" dirty="0" smtClean="0"/>
                        <a:t>class meetings</a:t>
                      </a:r>
                      <a:endParaRPr lang="en-US" sz="2200" b="1" dirty="0"/>
                    </a:p>
                  </a:txBody>
                  <a:tcPr/>
                </a:tc>
                <a:extLst>
                  <a:ext uri="{0D108BD9-81ED-4DB2-BD59-A6C34878D82A}">
                    <a16:rowId xmlns:a16="http://schemas.microsoft.com/office/drawing/2014/main" val="10002"/>
                  </a:ext>
                </a:extLst>
              </a:tr>
              <a:tr h="600996">
                <a:tc>
                  <a:txBody>
                    <a:bodyPr/>
                    <a:lstStyle/>
                    <a:p>
                      <a:pPr algn="ctr"/>
                      <a:r>
                        <a:rPr lang="en-US" sz="2200" b="1" dirty="0" smtClean="0"/>
                        <a:t>bulletin boards</a:t>
                      </a:r>
                      <a:endParaRPr lang="en-US" sz="2200" b="1" dirty="0"/>
                    </a:p>
                  </a:txBody>
                  <a:tcPr/>
                </a:tc>
                <a:tc>
                  <a:txBody>
                    <a:bodyPr/>
                    <a:lstStyle/>
                    <a:p>
                      <a:pPr algn="ctr"/>
                      <a:r>
                        <a:rPr lang="en-US" sz="2200" b="1" dirty="0" smtClean="0"/>
                        <a:t>VETERANS</a:t>
                      </a:r>
                      <a:r>
                        <a:rPr lang="en-US" sz="2200" b="1" baseline="0" dirty="0" smtClean="0"/>
                        <a:t> DAY</a:t>
                      </a:r>
                      <a:endParaRPr lang="en-US" sz="2200" b="1" dirty="0"/>
                    </a:p>
                  </a:txBody>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417" y="3758961"/>
            <a:ext cx="3317383" cy="2895600"/>
          </a:xfrm>
          <a:prstGeom prst="rect">
            <a:avLst/>
          </a:prstGeom>
        </p:spPr>
      </p:pic>
    </p:spTree>
    <p:extLst>
      <p:ext uri="{BB962C8B-B14F-4D97-AF65-F5344CB8AC3E}">
        <p14:creationId xmlns:p14="http://schemas.microsoft.com/office/powerpoint/2010/main" val="56379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Higher Education Benefits for Military Families</a:t>
            </a:r>
            <a:endParaRPr lang="en-US" b="1" dirty="0">
              <a:solidFill>
                <a:srgbClr val="7030A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89357121"/>
              </p:ext>
            </p:extLst>
          </p:nvPr>
        </p:nvGraphicFramePr>
        <p:xfrm>
          <a:off x="838200" y="1690687"/>
          <a:ext cx="10515600" cy="5070720"/>
        </p:xfrm>
        <a:graphic>
          <a:graphicData uri="http://schemas.openxmlformats.org/drawingml/2006/table">
            <a:tbl>
              <a:tblPr bandRow="1">
                <a:tableStyleId>{5C22544A-7EE6-4342-B048-85BDC9FD1C3A}</a:tableStyleId>
              </a:tblPr>
              <a:tblGrid>
                <a:gridCol w="2832279">
                  <a:extLst>
                    <a:ext uri="{9D8B030D-6E8A-4147-A177-3AD203B41FA5}">
                      <a16:colId xmlns:a16="http://schemas.microsoft.com/office/drawing/2014/main" val="20000"/>
                    </a:ext>
                  </a:extLst>
                </a:gridCol>
                <a:gridCol w="7683321">
                  <a:extLst>
                    <a:ext uri="{9D8B030D-6E8A-4147-A177-3AD203B41FA5}">
                      <a16:colId xmlns:a16="http://schemas.microsoft.com/office/drawing/2014/main" val="20001"/>
                    </a:ext>
                  </a:extLst>
                </a:gridCol>
              </a:tblGrid>
              <a:tr h="1056400">
                <a:tc>
                  <a:txBody>
                    <a:bodyPr/>
                    <a:lstStyle/>
                    <a:p>
                      <a:pPr algn="ctr"/>
                      <a:r>
                        <a:rPr lang="en-US" sz="2400" dirty="0" smtClean="0"/>
                        <a:t>Post 9/11 GI Bill</a:t>
                      </a:r>
                      <a:endParaRPr lang="en-US" sz="2400" b="1" dirty="0"/>
                    </a:p>
                  </a:txBody>
                  <a:tcPr anchor="ctr">
                    <a:solidFill>
                      <a:srgbClr val="B17ED8"/>
                    </a:solidFill>
                  </a:tcPr>
                </a:tc>
                <a:tc>
                  <a:txBody>
                    <a:bodyPr/>
                    <a:lstStyle/>
                    <a:p>
                      <a:r>
                        <a:rPr lang="en-US" sz="1800" kern="1200" dirty="0" smtClean="0">
                          <a:effectLst/>
                        </a:rPr>
                        <a:t>Can be deferred to their children, but they have to start the process before they separate from the service. They have to begin the process while still in their boots.</a:t>
                      </a:r>
                      <a:endParaRPr lang="en-US" dirty="0"/>
                    </a:p>
                  </a:txBody>
                  <a:tcPr anchor="ctr">
                    <a:solidFill>
                      <a:srgbClr val="FFFF00"/>
                    </a:solidFill>
                  </a:tcPr>
                </a:tc>
                <a:extLst>
                  <a:ext uri="{0D108BD9-81ED-4DB2-BD59-A6C34878D82A}">
                    <a16:rowId xmlns:a16="http://schemas.microsoft.com/office/drawing/2014/main" val="10000"/>
                  </a:ext>
                </a:extLst>
              </a:tr>
              <a:tr h="2007160">
                <a:tc>
                  <a:txBody>
                    <a:bodyPr/>
                    <a:lstStyle/>
                    <a:p>
                      <a:pPr algn="ctr"/>
                      <a:r>
                        <a:rPr lang="en-US" sz="2400" dirty="0" smtClean="0"/>
                        <a:t>Ohio War Orphans Scholarship</a:t>
                      </a:r>
                      <a:endParaRPr lang="en-US" sz="2400" b="1" dirty="0"/>
                    </a:p>
                  </a:txBody>
                  <a:tcPr anchor="ctr">
                    <a:solidFill>
                      <a:srgbClr val="B17ED8"/>
                    </a:solidFill>
                  </a:tcPr>
                </a:tc>
                <a:tc>
                  <a:txBody>
                    <a:bodyPr/>
                    <a:lstStyle/>
                    <a:p>
                      <a:r>
                        <a:rPr lang="en-US" sz="1800" kern="1200" dirty="0" smtClean="0">
                          <a:effectLst/>
                        </a:rPr>
                        <a:t>Offers tuition assistance to children of fallen or severely disabled veterans who served during a period of declared conflict or war. Student must be enrolled fulltime in study and pursuing an associate or undergraduate degree at an eligible Ohio college or university. Applications are made to the Ohio Department of Higher Education. For more information go to </a:t>
                      </a:r>
                      <a:r>
                        <a:rPr lang="en-US" sz="1800" u="sng" kern="1200" dirty="0" smtClean="0">
                          <a:effectLst/>
                          <a:hlinkClick r:id="rId2"/>
                        </a:rPr>
                        <a:t>www.ohiohighered.org/ohio-war-orphans</a:t>
                      </a:r>
                      <a:endParaRPr lang="en-US" dirty="0"/>
                    </a:p>
                  </a:txBody>
                  <a:tcPr anchor="ctr">
                    <a:solidFill>
                      <a:srgbClr val="FFFF00"/>
                    </a:solidFill>
                  </a:tcPr>
                </a:tc>
                <a:extLst>
                  <a:ext uri="{0D108BD9-81ED-4DB2-BD59-A6C34878D82A}">
                    <a16:rowId xmlns:a16="http://schemas.microsoft.com/office/drawing/2014/main" val="10001"/>
                  </a:ext>
                </a:extLst>
              </a:tr>
              <a:tr h="2007160">
                <a:tc>
                  <a:txBody>
                    <a:bodyPr/>
                    <a:lstStyle/>
                    <a:p>
                      <a:pPr algn="ctr"/>
                      <a:r>
                        <a:rPr lang="en-US" sz="2400" dirty="0" smtClean="0"/>
                        <a:t>Fry Scholarship</a:t>
                      </a:r>
                      <a:endParaRPr lang="en-US" sz="2400" b="1" dirty="0"/>
                    </a:p>
                  </a:txBody>
                  <a:tcPr anchor="ctr">
                    <a:solidFill>
                      <a:srgbClr val="B17ED8"/>
                    </a:solidFill>
                  </a:tcPr>
                </a:tc>
                <a:tc>
                  <a:txBody>
                    <a:bodyPr/>
                    <a:lstStyle/>
                    <a:p>
                      <a:r>
                        <a:rPr lang="en-US" sz="1800" kern="1200" dirty="0" smtClean="0">
                          <a:effectLst/>
                        </a:rPr>
                        <a:t>Provides Post 9/11 benefits to children and spouses of fallen members who died in the line of duty while in action after 9/10/2001. Beneficiaries may receive up to 36 months of benefits at 100%. Children are eligible as of their 18</a:t>
                      </a:r>
                      <a:r>
                        <a:rPr lang="en-US" sz="1800" kern="1200" baseline="30000" dirty="0" smtClean="0">
                          <a:effectLst/>
                        </a:rPr>
                        <a:t>th</a:t>
                      </a:r>
                      <a:r>
                        <a:rPr lang="en-US" sz="1800" kern="1200" dirty="0" smtClean="0">
                          <a:effectLst/>
                        </a:rPr>
                        <a:t> birthday or have already graduated from high school. A child may be over 23 and married, eligibility ends on their 33</a:t>
                      </a:r>
                      <a:r>
                        <a:rPr lang="en-US" sz="1800" kern="1200" baseline="30000" dirty="0" smtClean="0">
                          <a:effectLst/>
                        </a:rPr>
                        <a:t>rd</a:t>
                      </a:r>
                      <a:r>
                        <a:rPr lang="en-US" sz="1800" kern="1200" dirty="0" smtClean="0">
                          <a:effectLst/>
                        </a:rPr>
                        <a:t> birthday. For more information go to </a:t>
                      </a:r>
                      <a:r>
                        <a:rPr lang="en-US" sz="1800" u="sng" kern="1200" dirty="0" smtClean="0">
                          <a:effectLst/>
                          <a:hlinkClick r:id="rId3"/>
                        </a:rPr>
                        <a:t>www.benefits.va.gov/gibill/fry_scholarship.asp</a:t>
                      </a:r>
                      <a:endParaRPr lang="en-US" dirty="0"/>
                    </a:p>
                  </a:txBody>
                  <a:tcPr anchor="ctr">
                    <a:solidFill>
                      <a:srgbClr val="FFFF0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2704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21252"/>
          </a:xfrm>
        </p:spPr>
        <p:txBody>
          <a:bodyPr>
            <a:noAutofit/>
            <a:scene3d>
              <a:camera prst="orthographicFront"/>
              <a:lightRig rig="threePt" dir="t"/>
            </a:scene3d>
            <a:sp3d extrusionH="57150">
              <a:bevelT w="69850" h="38100" prst="cross"/>
            </a:sp3d>
          </a:bodyPr>
          <a:lstStyle/>
          <a:p>
            <a:pPr algn="ctr"/>
            <a:r>
              <a:rPr lang="en-US" b="1" dirty="0" smtClean="0">
                <a:ln w="22225">
                  <a:solidFill>
                    <a:srgbClr val="7030A0"/>
                  </a:solidFill>
                  <a:prstDash val="solid"/>
                </a:ln>
                <a:solidFill>
                  <a:srgbClr val="7030A0"/>
                </a:solidFill>
              </a:rPr>
              <a:t>Purple </a:t>
            </a:r>
            <a:br>
              <a:rPr lang="en-US" b="1" dirty="0" smtClean="0">
                <a:ln w="22225">
                  <a:solidFill>
                    <a:srgbClr val="7030A0"/>
                  </a:solidFill>
                  <a:prstDash val="solid"/>
                </a:ln>
                <a:solidFill>
                  <a:srgbClr val="7030A0"/>
                </a:solidFill>
              </a:rPr>
            </a:br>
            <a:r>
              <a:rPr lang="en-US" b="1" dirty="0" smtClean="0">
                <a:ln w="22225">
                  <a:solidFill>
                    <a:srgbClr val="7030A0"/>
                  </a:solidFill>
                  <a:prstDash val="solid"/>
                </a:ln>
                <a:solidFill>
                  <a:srgbClr val="7030A0"/>
                </a:solidFill>
              </a:rPr>
              <a:t>Star </a:t>
            </a:r>
            <a:br>
              <a:rPr lang="en-US" b="1" dirty="0" smtClean="0">
                <a:ln w="22225">
                  <a:solidFill>
                    <a:srgbClr val="7030A0"/>
                  </a:solidFill>
                  <a:prstDash val="solid"/>
                </a:ln>
                <a:solidFill>
                  <a:srgbClr val="7030A0"/>
                </a:solidFill>
              </a:rPr>
            </a:br>
            <a:r>
              <a:rPr lang="en-US" b="1" dirty="0" smtClean="0">
                <a:ln w="22225">
                  <a:solidFill>
                    <a:srgbClr val="7030A0"/>
                  </a:solidFill>
                  <a:prstDash val="solid"/>
                </a:ln>
                <a:solidFill>
                  <a:srgbClr val="7030A0"/>
                </a:solidFill>
              </a:rPr>
              <a:t>Award</a:t>
            </a:r>
            <a:endParaRPr lang="en-US" b="1" dirty="0">
              <a:ln w="22225">
                <a:solidFill>
                  <a:srgbClr val="7030A0"/>
                </a:solidFill>
                <a:prstDash val="solid"/>
              </a:ln>
              <a:solidFill>
                <a:srgbClr val="7030A0"/>
              </a:solidFill>
            </a:endParaRPr>
          </a:p>
        </p:txBody>
      </p:sp>
      <p:sp>
        <p:nvSpPr>
          <p:cNvPr id="3" name="Content Placeholder 2"/>
          <p:cNvSpPr>
            <a:spLocks noGrp="1"/>
          </p:cNvSpPr>
          <p:nvPr>
            <p:ph idx="1"/>
          </p:nvPr>
        </p:nvSpPr>
        <p:spPr>
          <a:xfrm>
            <a:off x="838200" y="2498501"/>
            <a:ext cx="10515600" cy="4237150"/>
          </a:xfrm>
        </p:spPr>
        <p:txBody>
          <a:bodyPr>
            <a:normAutofit/>
          </a:bodyPr>
          <a:lstStyle/>
          <a:p>
            <a:r>
              <a:rPr lang="en-US" dirty="0" smtClean="0"/>
              <a:t>The Purple Star Award, presented by the Ohio Department of Education, was created to make schools aware that there is a unique culture in their buildings that has unusual needs and challenges.</a:t>
            </a:r>
          </a:p>
          <a:p>
            <a:r>
              <a:rPr lang="en-US" dirty="0"/>
              <a:t>The Purple Star award goes to schools who are military friendly. Schools that go above and beyond the normal to support the military families in their building.</a:t>
            </a:r>
          </a:p>
          <a:p>
            <a:r>
              <a:rPr lang="en-US" dirty="0" smtClean="0"/>
              <a:t>In order to qualify; schools must have a point of contact, apply through the Learning Management System for Ohio Education (accessed through SAFE account), fulfill all the required activities (plus one optional activity), and complete professional development.</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357575" y="409529"/>
            <a:ext cx="2000518" cy="1632443"/>
          </a:xfrm>
          <a:prstGeom prst="rect">
            <a:avLst/>
          </a:prstGeom>
        </p:spPr>
      </p:pic>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33907" y="409528"/>
            <a:ext cx="2000518" cy="1632443"/>
          </a:xfrm>
          <a:prstGeom prst="rect">
            <a:avLst/>
          </a:prstGeom>
        </p:spPr>
      </p:pic>
    </p:spTree>
    <p:extLst>
      <p:ext uri="{BB962C8B-B14F-4D97-AF65-F5344CB8AC3E}">
        <p14:creationId xmlns:p14="http://schemas.microsoft.com/office/powerpoint/2010/main" val="4080069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7030A0"/>
                </a:solidFill>
              </a:rPr>
              <a:t>Purple Star Award (cont.)</a:t>
            </a:r>
            <a:endParaRPr lang="en-US" b="1" dirty="0">
              <a:solidFill>
                <a:srgbClr val="7030A0"/>
              </a:solidFill>
            </a:endParaRPr>
          </a:p>
        </p:txBody>
      </p:sp>
      <p:sp>
        <p:nvSpPr>
          <p:cNvPr id="3" name="Content Placeholder 2"/>
          <p:cNvSpPr>
            <a:spLocks noGrp="1"/>
          </p:cNvSpPr>
          <p:nvPr>
            <p:ph idx="1"/>
          </p:nvPr>
        </p:nvSpPr>
        <p:spPr>
          <a:xfrm>
            <a:off x="103031" y="1825624"/>
            <a:ext cx="11977352" cy="5032375"/>
          </a:xfrm>
        </p:spPr>
        <p:txBody>
          <a:bodyPr>
            <a:normAutofit fontScale="85000" lnSpcReduction="20000"/>
          </a:bodyPr>
          <a:lstStyle/>
          <a:p>
            <a:pPr marL="0" indent="0">
              <a:buNone/>
            </a:pPr>
            <a:r>
              <a:rPr lang="en-US" sz="3300" b="1" dirty="0" err="1" smtClean="0"/>
              <a:t>Olentangy</a:t>
            </a:r>
            <a:r>
              <a:rPr lang="en-US" sz="3300" b="1" dirty="0" smtClean="0"/>
              <a:t> Liberty Middle School was one of the first eight schools in the state to receive the award.  Jason Durrell is the point of contact for the school and has done a great deal for military connected youth and families within his building and throughout the </a:t>
            </a:r>
            <a:r>
              <a:rPr lang="en-US" sz="3300" b="1" dirty="0" err="1" smtClean="0"/>
              <a:t>Olentangy</a:t>
            </a:r>
            <a:r>
              <a:rPr lang="en-US" sz="3300" b="1" dirty="0" smtClean="0"/>
              <a:t> School District:</a:t>
            </a:r>
          </a:p>
          <a:p>
            <a:pPr marL="0" indent="0">
              <a:buNone/>
            </a:pPr>
            <a:endParaRPr lang="en-US" sz="1000" b="1" dirty="0" smtClean="0"/>
          </a:p>
          <a:p>
            <a:pPr marL="514350" indent="-514350">
              <a:buFont typeface="+mj-lt"/>
              <a:buAutoNum type="arabicPeriod"/>
            </a:pPr>
            <a:r>
              <a:rPr lang="en-US" i="1" dirty="0" smtClean="0"/>
              <a:t>Founded the </a:t>
            </a:r>
            <a:r>
              <a:rPr lang="en-US" i="1" dirty="0" err="1" smtClean="0"/>
              <a:t>Olentangy</a:t>
            </a:r>
            <a:r>
              <a:rPr lang="en-US" i="1" dirty="0" smtClean="0"/>
              <a:t> Military Family Program.</a:t>
            </a:r>
          </a:p>
          <a:p>
            <a:pPr marL="514350" indent="-514350">
              <a:buFont typeface="+mj-lt"/>
              <a:buAutoNum type="arabicPeriod"/>
            </a:pPr>
            <a:r>
              <a:rPr lang="en-US" i="1" dirty="0" smtClean="0"/>
              <a:t>Identified over 100 military families (including veterans) at his school.</a:t>
            </a:r>
          </a:p>
          <a:p>
            <a:pPr marL="514350" indent="-514350">
              <a:buFont typeface="+mj-lt"/>
              <a:buAutoNum type="arabicPeriod"/>
            </a:pPr>
            <a:r>
              <a:rPr lang="en-US" i="1" dirty="0" smtClean="0"/>
              <a:t>Arranged for all three high schools to hold Military Appreciation Nights at football games.</a:t>
            </a:r>
          </a:p>
          <a:p>
            <a:pPr marL="514350" indent="-514350">
              <a:buFont typeface="+mj-lt"/>
              <a:buAutoNum type="arabicPeriod"/>
            </a:pPr>
            <a:r>
              <a:rPr lang="en-US" i="1" dirty="0" smtClean="0"/>
              <a:t>Established a link on the district’s home website for military families.</a:t>
            </a:r>
          </a:p>
          <a:p>
            <a:pPr marL="514350" indent="-514350">
              <a:buFont typeface="+mj-lt"/>
              <a:buAutoNum type="arabicPeriod"/>
            </a:pPr>
            <a:r>
              <a:rPr lang="en-US" i="1" dirty="0" smtClean="0"/>
              <a:t>Offers a class through Ashland University on Military Family Life that teachers in the district can take and receive CEU’s.</a:t>
            </a:r>
          </a:p>
          <a:p>
            <a:pPr marL="514350" indent="-514350">
              <a:buFont typeface="+mj-lt"/>
              <a:buAutoNum type="arabicPeriod"/>
            </a:pPr>
            <a:r>
              <a:rPr lang="en-US" i="1" dirty="0"/>
              <a:t>Brought all the counselors in the district together on a Professional Development Day and had a presentation on resources and program available for Military Connected Youth.</a:t>
            </a:r>
          </a:p>
          <a:p>
            <a:pPr marL="514350" indent="-514350">
              <a:buFont typeface="+mj-lt"/>
              <a:buAutoNum type="arabicPeriod"/>
            </a:pPr>
            <a:r>
              <a:rPr lang="en-US" i="1" dirty="0"/>
              <a:t>He is a member of the MIC 3 state commission and is currently serving in the Ohio National Guard.</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3031" y="365122"/>
            <a:ext cx="1732208" cy="1325566"/>
          </a:xfrm>
          <a:prstGeom prst="rect">
            <a:avLst/>
          </a:prstGeom>
        </p:spPr>
      </p:pic>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348175" y="365122"/>
            <a:ext cx="1732208" cy="1325566"/>
          </a:xfrm>
          <a:prstGeom prst="rect">
            <a:avLst/>
          </a:prstGeom>
        </p:spPr>
      </p:pic>
    </p:spTree>
    <p:extLst>
      <p:ext uri="{BB962C8B-B14F-4D97-AF65-F5344CB8AC3E}">
        <p14:creationId xmlns:p14="http://schemas.microsoft.com/office/powerpoint/2010/main" val="668863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1574778"/>
          </a:xfrm>
        </p:spPr>
        <p:txBody>
          <a:bodyPr/>
          <a:lstStyle/>
          <a:p>
            <a:endParaRPr lang="en-US" dirty="0"/>
          </a:p>
        </p:txBody>
      </p:sp>
      <p:sp>
        <p:nvSpPr>
          <p:cNvPr id="3" name="Content Placeholder 2"/>
          <p:cNvSpPr>
            <a:spLocks noGrp="1"/>
          </p:cNvSpPr>
          <p:nvPr>
            <p:ph idx="1"/>
          </p:nvPr>
        </p:nvSpPr>
        <p:spPr>
          <a:xfrm>
            <a:off x="838200" y="1918952"/>
            <a:ext cx="10515600" cy="4829577"/>
          </a:xfrm>
        </p:spPr>
        <p:txBody>
          <a:bodyPr/>
          <a:lstStyle/>
          <a:p>
            <a:r>
              <a:rPr lang="en-US" dirty="0" smtClean="0"/>
              <a:t>The Compact is law in Ohio, and all 50 states and territories.</a:t>
            </a:r>
          </a:p>
          <a:p>
            <a:r>
              <a:rPr lang="en-US" dirty="0" smtClean="0"/>
              <a:t>It deals </a:t>
            </a:r>
            <a:r>
              <a:rPr lang="en-US" dirty="0"/>
              <a:t>with transitional issues military families face in education, especially going from state to state. On </a:t>
            </a:r>
            <a:r>
              <a:rPr lang="en-US" dirty="0" smtClean="0"/>
              <a:t>average, </a:t>
            </a:r>
            <a:r>
              <a:rPr lang="en-US" dirty="0"/>
              <a:t>an active military family will move 6-9 times during a child’s educational career</a:t>
            </a:r>
            <a:r>
              <a:rPr lang="en-US" dirty="0" smtClean="0"/>
              <a:t>.</a:t>
            </a:r>
          </a:p>
          <a:p>
            <a:r>
              <a:rPr lang="en-US" dirty="0" smtClean="0"/>
              <a:t>The Compact addresses </a:t>
            </a:r>
            <a:r>
              <a:rPr lang="en-US" dirty="0"/>
              <a:t>everything from the kindergarten starting age to </a:t>
            </a:r>
            <a:r>
              <a:rPr lang="en-US" dirty="0" smtClean="0"/>
              <a:t>graduation, </a:t>
            </a:r>
            <a:r>
              <a:rPr lang="en-US" dirty="0"/>
              <a:t>and many things in </a:t>
            </a:r>
            <a:r>
              <a:rPr lang="en-US" dirty="0" smtClean="0"/>
              <a:t>between.  It covers enrollment, placement and attendance, eligibility, and graduation.  </a:t>
            </a:r>
          </a:p>
          <a:p>
            <a:r>
              <a:rPr lang="en-US" dirty="0"/>
              <a:t>The purpose of this is to not punish kids for something the government is making their parents </a:t>
            </a:r>
            <a:r>
              <a:rPr lang="en-US" dirty="0" smtClean="0"/>
              <a:t>do, </a:t>
            </a:r>
            <a:r>
              <a:rPr lang="en-US" dirty="0"/>
              <a:t>and </a:t>
            </a:r>
            <a:r>
              <a:rPr lang="en-US" dirty="0" smtClean="0"/>
              <a:t>to avoid extending </a:t>
            </a:r>
            <a:r>
              <a:rPr lang="en-US" dirty="0"/>
              <a:t>a child’s education any longer than </a:t>
            </a:r>
            <a:r>
              <a:rPr lang="en-US" dirty="0" smtClean="0"/>
              <a:t>need </a:t>
            </a:r>
            <a:r>
              <a:rPr lang="en-US" dirty="0"/>
              <a:t>be</a:t>
            </a:r>
            <a:r>
              <a:rPr lang="en-US" dirty="0" smtClean="0"/>
              <a:t>.</a:t>
            </a:r>
          </a:p>
          <a:p>
            <a:pPr marL="0" indent="0" algn="r">
              <a:buNone/>
            </a:pPr>
            <a:r>
              <a:rPr lang="en-US" b="1" dirty="0" smtClean="0">
                <a:solidFill>
                  <a:schemeClr val="accent1">
                    <a:lumMod val="75000"/>
                  </a:schemeClr>
                </a:solidFill>
              </a:rPr>
              <a:t>https://www.mic3.net</a:t>
            </a:r>
            <a:endParaRPr lang="en-US" b="1" dirty="0">
              <a:solidFill>
                <a:schemeClr val="accent1">
                  <a:lumMod val="75000"/>
                </a:schemeClr>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53037" y="244699"/>
            <a:ext cx="10148551" cy="1445990"/>
          </a:xfrm>
          <a:prstGeom prst="rect">
            <a:avLst/>
          </a:prstGeom>
        </p:spPr>
      </p:pic>
    </p:spTree>
    <p:extLst>
      <p:ext uri="{BB962C8B-B14F-4D97-AF65-F5344CB8AC3E}">
        <p14:creationId xmlns:p14="http://schemas.microsoft.com/office/powerpoint/2010/main" val="417933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462</TotalTime>
  <Words>1990</Words>
  <Application>Microsoft Office PowerPoint</Application>
  <PresentationFormat>Widescreen</PresentationFormat>
  <Paragraphs>181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Britannic Bold</vt:lpstr>
      <vt:lpstr>Calibri</vt:lpstr>
      <vt:lpstr>Calibri Light</vt:lpstr>
      <vt:lpstr>Wingdings</vt:lpstr>
      <vt:lpstr>Office Theme</vt:lpstr>
      <vt:lpstr>Educational Resources for Military Connected Youth</vt:lpstr>
      <vt:lpstr>Family Readiness &amp; Warrior Support RESOURCES</vt:lpstr>
      <vt:lpstr>Troop and Family Assistance Centers</vt:lpstr>
      <vt:lpstr>EDUCATION OUTREACH:  Mission and Purpose</vt:lpstr>
      <vt:lpstr>Identifying Military Connected Youth</vt:lpstr>
      <vt:lpstr>Higher Education Benefits for Military Families</vt:lpstr>
      <vt:lpstr>Purple  Star  Award</vt:lpstr>
      <vt:lpstr>Purple Star Award (cont.)</vt:lpstr>
      <vt:lpstr>PowerPoint Presentation</vt:lpstr>
      <vt:lpstr>Military OneSource</vt:lpstr>
      <vt:lpstr>PowerPoint Presentation</vt:lpstr>
      <vt:lpstr>Educational Resources</vt:lpstr>
      <vt:lpstr>PowerPoint Presentation</vt:lpstr>
      <vt:lpstr>PowerPoint Presentation</vt:lpstr>
      <vt:lpstr>PowerPoint Presentation</vt:lpstr>
      <vt:lpstr>OMK Programs</vt:lpstr>
      <vt:lpstr>Attending OMK Events and Volunteering</vt:lpstr>
      <vt:lpstr>Literature</vt:lpstr>
      <vt:lpstr>Web Links</vt:lpstr>
      <vt:lpstr>Contact Us!!!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Resources for Military Connected Youth</dc:title>
  <dc:creator>Scherer, Mark A CIV NG OH OHARNG</dc:creator>
  <cp:lastModifiedBy>Barbara Boone</cp:lastModifiedBy>
  <cp:revision>51</cp:revision>
  <dcterms:created xsi:type="dcterms:W3CDTF">2018-01-08T14:25:55Z</dcterms:created>
  <dcterms:modified xsi:type="dcterms:W3CDTF">2018-01-22T13:14:41Z</dcterms:modified>
</cp:coreProperties>
</file>