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theme/themeOverride6.xml" ContentType="application/vnd.openxmlformats-officedocument.themeOverride+xml"/>
  <Override PartName="/ppt/notesSlides/notesSlide10.xml" ContentType="application/vnd.openxmlformats-officedocument.presentationml.notesSl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 id="2147483983" r:id="rId2"/>
    <p:sldMasterId id="2147483996" r:id="rId3"/>
  </p:sldMasterIdLst>
  <p:notesMasterIdLst>
    <p:notesMasterId r:id="rId14"/>
  </p:notesMasterIdLst>
  <p:sldIdLst>
    <p:sldId id="420" r:id="rId4"/>
    <p:sldId id="421" r:id="rId5"/>
    <p:sldId id="314" r:id="rId6"/>
    <p:sldId id="356" r:id="rId7"/>
    <p:sldId id="422" r:id="rId8"/>
    <p:sldId id="423" r:id="rId9"/>
    <p:sldId id="425" r:id="rId10"/>
    <p:sldId id="393" r:id="rId11"/>
    <p:sldId id="416" r:id="rId12"/>
    <p:sldId id="424" r:id="rId13"/>
  </p:sldIdLst>
  <p:sldSz cx="9144000" cy="6858000" type="screen4x3"/>
  <p:notesSz cx="6900863" cy="9291638"/>
  <p:defaultTextStyle>
    <a:defPPr>
      <a:defRPr lang="zh-CN"/>
    </a:defPPr>
    <a:lvl1pPr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25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2A2C9"/>
    <a:srgbClr val="FFFF99"/>
    <a:srgbClr val="009900"/>
    <a:srgbClr val="DDDDDD"/>
    <a:srgbClr val="9900CC"/>
    <a:srgbClr val="800080"/>
    <a:srgbClr val="FF9900"/>
    <a:srgbClr val="FF33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910" autoAdjust="0"/>
  </p:normalViewPr>
  <p:slideViewPr>
    <p:cSldViewPr>
      <p:cViewPr varScale="1">
        <p:scale>
          <a:sx n="64" d="100"/>
          <a:sy n="64" d="100"/>
        </p:scale>
        <p:origin x="1842" y="66"/>
      </p:cViewPr>
      <p:guideLst>
        <p:guide orient="horz" pos="2251"/>
        <p:guide pos="2880"/>
      </p:guideLst>
    </p:cSldViewPr>
  </p:slideViewPr>
  <p:notesTextViewPr>
    <p:cViewPr>
      <p:scale>
        <a:sx n="1" d="1"/>
        <a:sy n="1" d="1"/>
      </p:scale>
      <p:origin x="0" y="0"/>
    </p:cViewPr>
  </p:notesTextViewPr>
  <p:notesViewPr>
    <p:cSldViewPr>
      <p:cViewPr varScale="1">
        <p:scale>
          <a:sx n="52" d="100"/>
          <a:sy n="52" d="100"/>
        </p:scale>
        <p:origin x="2669" y="53"/>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9BFF2C-D45F-4476-A092-DBE6B6F9FC0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86B8628B-C160-47E0-8036-F00CAA93996A}">
      <dgm:prSet phldrT="[Text]"/>
      <dgm:spPr>
        <a:solidFill>
          <a:srgbClr val="7030A0"/>
        </a:solidFill>
        <a:ln>
          <a:solidFill>
            <a:schemeClr val="bg2"/>
          </a:solidFill>
        </a:ln>
      </dgm:spPr>
      <dgm:t>
        <a:bodyPr/>
        <a:lstStyle/>
        <a:p>
          <a:r>
            <a:rPr lang="en-US" dirty="0" smtClean="0"/>
            <a:t>Parents</a:t>
          </a:r>
          <a:endParaRPr lang="en-US" dirty="0"/>
        </a:p>
      </dgm:t>
    </dgm:pt>
    <dgm:pt modelId="{7B6DDB54-0D47-438A-BFCC-5F68C41612D6}" type="parTrans" cxnId="{5382E16A-1387-4EB4-ABCF-910B3E016D43}">
      <dgm:prSet/>
      <dgm:spPr/>
      <dgm:t>
        <a:bodyPr/>
        <a:lstStyle/>
        <a:p>
          <a:endParaRPr lang="en-US"/>
        </a:p>
      </dgm:t>
    </dgm:pt>
    <dgm:pt modelId="{BC64FF93-5B30-4833-96AF-F6CFE5A6B747}" type="sibTrans" cxnId="{5382E16A-1387-4EB4-ABCF-910B3E016D43}">
      <dgm:prSet/>
      <dgm:spPr/>
      <dgm:t>
        <a:bodyPr/>
        <a:lstStyle/>
        <a:p>
          <a:endParaRPr lang="en-US"/>
        </a:p>
      </dgm:t>
    </dgm:pt>
    <dgm:pt modelId="{1B66D40D-337D-4D7C-86B8-0B6C4C753F1F}">
      <dgm:prSet phldrT="[Text]"/>
      <dgm:spPr>
        <a:solidFill>
          <a:srgbClr val="00B0F0"/>
        </a:solidFill>
        <a:ln>
          <a:solidFill>
            <a:schemeClr val="bg2"/>
          </a:solidFill>
        </a:ln>
      </dgm:spPr>
      <dgm:t>
        <a:bodyPr/>
        <a:lstStyle/>
        <a:p>
          <a:r>
            <a:rPr lang="en-US" dirty="0" smtClean="0"/>
            <a:t>Teachers</a:t>
          </a:r>
          <a:endParaRPr lang="en-US" dirty="0"/>
        </a:p>
      </dgm:t>
    </dgm:pt>
    <dgm:pt modelId="{731D7517-7EC2-4B32-8746-7A41D396AFBD}" type="parTrans" cxnId="{EB6F043B-4FC2-4F9B-9769-DA7307D97C16}">
      <dgm:prSet/>
      <dgm:spPr/>
      <dgm:t>
        <a:bodyPr/>
        <a:lstStyle/>
        <a:p>
          <a:endParaRPr lang="en-US"/>
        </a:p>
      </dgm:t>
    </dgm:pt>
    <dgm:pt modelId="{5DBA01B5-7446-496E-A062-EC8AD87D222E}" type="sibTrans" cxnId="{EB6F043B-4FC2-4F9B-9769-DA7307D97C16}">
      <dgm:prSet/>
      <dgm:spPr>
        <a:solidFill>
          <a:schemeClr val="bg2">
            <a:lumMod val="75000"/>
          </a:schemeClr>
        </a:solidFill>
      </dgm:spPr>
      <dgm:t>
        <a:bodyPr/>
        <a:lstStyle/>
        <a:p>
          <a:endParaRPr lang="en-US"/>
        </a:p>
      </dgm:t>
    </dgm:pt>
    <dgm:pt modelId="{821EE43B-4B4B-473B-9720-5B130D510A03}">
      <dgm:prSet phldrT="[Text]"/>
      <dgm:spPr>
        <a:solidFill>
          <a:srgbClr val="00B050"/>
        </a:solidFill>
        <a:ln>
          <a:solidFill>
            <a:schemeClr val="bg2"/>
          </a:solidFill>
        </a:ln>
      </dgm:spPr>
      <dgm:t>
        <a:bodyPr/>
        <a:lstStyle/>
        <a:p>
          <a:r>
            <a:rPr lang="en-US" dirty="0" smtClean="0"/>
            <a:t>Student</a:t>
          </a:r>
          <a:endParaRPr lang="en-US" dirty="0"/>
        </a:p>
      </dgm:t>
    </dgm:pt>
    <dgm:pt modelId="{AF9F1388-F6B0-4A87-9565-20F41CFD9178}" type="parTrans" cxnId="{F31174F3-3FEC-4132-9614-2DF1B162FB8E}">
      <dgm:prSet/>
      <dgm:spPr/>
      <dgm:t>
        <a:bodyPr/>
        <a:lstStyle/>
        <a:p>
          <a:endParaRPr lang="en-US"/>
        </a:p>
      </dgm:t>
    </dgm:pt>
    <dgm:pt modelId="{6EF69BDA-CADD-4B60-8217-2453DAFBFD4E}" type="sibTrans" cxnId="{F31174F3-3FEC-4132-9614-2DF1B162FB8E}">
      <dgm:prSet/>
      <dgm:spPr/>
      <dgm:t>
        <a:bodyPr/>
        <a:lstStyle/>
        <a:p>
          <a:endParaRPr lang="en-US"/>
        </a:p>
      </dgm:t>
    </dgm:pt>
    <dgm:pt modelId="{8842D0CF-AA88-47C5-806A-4D2C19DB96D5}" type="pres">
      <dgm:prSet presAssocID="{469BFF2C-D45F-4476-A092-DBE6B6F9FC0F}" presName="Name0" presStyleCnt="0">
        <dgm:presLayoutVars>
          <dgm:dir/>
          <dgm:resizeHandles val="exact"/>
        </dgm:presLayoutVars>
      </dgm:prSet>
      <dgm:spPr/>
      <dgm:t>
        <a:bodyPr/>
        <a:lstStyle/>
        <a:p>
          <a:endParaRPr lang="en-US"/>
        </a:p>
      </dgm:t>
    </dgm:pt>
    <dgm:pt modelId="{C21D5387-63EB-4182-8DEA-704D46659D4F}" type="pres">
      <dgm:prSet presAssocID="{469BFF2C-D45F-4476-A092-DBE6B6F9FC0F}" presName="vNodes" presStyleCnt="0"/>
      <dgm:spPr/>
    </dgm:pt>
    <dgm:pt modelId="{4354EECF-0D53-4AAD-9C77-F2FF87358563}" type="pres">
      <dgm:prSet presAssocID="{86B8628B-C160-47E0-8036-F00CAA93996A}" presName="node" presStyleLbl="node1" presStyleIdx="0" presStyleCnt="3" custLinFactNeighborX="-72161" custLinFactNeighborY="62683">
        <dgm:presLayoutVars>
          <dgm:bulletEnabled val="1"/>
        </dgm:presLayoutVars>
      </dgm:prSet>
      <dgm:spPr/>
      <dgm:t>
        <a:bodyPr/>
        <a:lstStyle/>
        <a:p>
          <a:endParaRPr lang="en-US"/>
        </a:p>
      </dgm:t>
    </dgm:pt>
    <dgm:pt modelId="{D7D11415-11D5-404E-9AC7-9D625D10F7AB}" type="pres">
      <dgm:prSet presAssocID="{BC64FF93-5B30-4833-96AF-F6CFE5A6B747}" presName="spacerT" presStyleCnt="0"/>
      <dgm:spPr/>
    </dgm:pt>
    <dgm:pt modelId="{E831C6AA-4C30-4D8B-BBA9-EC1C7D30A2F6}" type="pres">
      <dgm:prSet presAssocID="{BC64FF93-5B30-4833-96AF-F6CFE5A6B747}" presName="sibTrans" presStyleLbl="sibTrans2D1" presStyleIdx="0" presStyleCnt="2" custLinFactNeighborX="-88925" custLinFactNeighborY="19044"/>
      <dgm:spPr/>
      <dgm:t>
        <a:bodyPr/>
        <a:lstStyle/>
        <a:p>
          <a:endParaRPr lang="en-US"/>
        </a:p>
      </dgm:t>
    </dgm:pt>
    <dgm:pt modelId="{85089634-E404-4C0B-B3A6-6545D80641B1}" type="pres">
      <dgm:prSet presAssocID="{BC64FF93-5B30-4833-96AF-F6CFE5A6B747}" presName="spacerB" presStyleCnt="0"/>
      <dgm:spPr/>
    </dgm:pt>
    <dgm:pt modelId="{E8A4485E-0E59-4874-807C-0987DD7532FA}" type="pres">
      <dgm:prSet presAssocID="{1B66D40D-337D-4D7C-86B8-0B6C4C753F1F}" presName="node" presStyleLbl="node1" presStyleIdx="1" presStyleCnt="3" custLinFactNeighborX="-72161" custLinFactNeighborY="-55980">
        <dgm:presLayoutVars>
          <dgm:bulletEnabled val="1"/>
        </dgm:presLayoutVars>
      </dgm:prSet>
      <dgm:spPr/>
      <dgm:t>
        <a:bodyPr/>
        <a:lstStyle/>
        <a:p>
          <a:endParaRPr lang="en-US"/>
        </a:p>
      </dgm:t>
    </dgm:pt>
    <dgm:pt modelId="{37DA538E-2834-4E5A-B44F-21E2DC220E69}" type="pres">
      <dgm:prSet presAssocID="{469BFF2C-D45F-4476-A092-DBE6B6F9FC0F}" presName="sibTransLast" presStyleLbl="sibTrans2D1" presStyleIdx="1" presStyleCnt="2" custScaleX="161448" custScaleY="196139" custLinFactY="42237" custLinFactNeighborX="1039" custLinFactNeighborY="100000"/>
      <dgm:spPr/>
      <dgm:t>
        <a:bodyPr/>
        <a:lstStyle/>
        <a:p>
          <a:endParaRPr lang="en-US"/>
        </a:p>
      </dgm:t>
    </dgm:pt>
    <dgm:pt modelId="{C6AA9084-AC2A-4A0F-A495-CA08FBA7E5F9}" type="pres">
      <dgm:prSet presAssocID="{469BFF2C-D45F-4476-A092-DBE6B6F9FC0F}" presName="connectorText" presStyleLbl="sibTrans2D1" presStyleIdx="1" presStyleCnt="2"/>
      <dgm:spPr/>
      <dgm:t>
        <a:bodyPr/>
        <a:lstStyle/>
        <a:p>
          <a:endParaRPr lang="en-US"/>
        </a:p>
      </dgm:t>
    </dgm:pt>
    <dgm:pt modelId="{3F97A7AE-6C68-4D0E-8FFB-8D1C5C456A39}" type="pres">
      <dgm:prSet presAssocID="{469BFF2C-D45F-4476-A092-DBE6B6F9FC0F}" presName="lastNode" presStyleLbl="node1" presStyleIdx="2" presStyleCnt="3" custLinFactX="8047" custLinFactNeighborX="100000" custLinFactNeighborY="332">
        <dgm:presLayoutVars>
          <dgm:bulletEnabled val="1"/>
        </dgm:presLayoutVars>
      </dgm:prSet>
      <dgm:spPr/>
      <dgm:t>
        <a:bodyPr/>
        <a:lstStyle/>
        <a:p>
          <a:endParaRPr lang="en-US"/>
        </a:p>
      </dgm:t>
    </dgm:pt>
  </dgm:ptLst>
  <dgm:cxnLst>
    <dgm:cxn modelId="{1485A35B-6DF5-470C-892B-7D50560CD090}" type="presOf" srcId="{821EE43B-4B4B-473B-9720-5B130D510A03}" destId="{3F97A7AE-6C68-4D0E-8FFB-8D1C5C456A39}" srcOrd="0" destOrd="0" presId="urn:microsoft.com/office/officeart/2005/8/layout/equation2"/>
    <dgm:cxn modelId="{C22093B3-96ED-418F-89F0-315E7DA02FC6}" type="presOf" srcId="{BC64FF93-5B30-4833-96AF-F6CFE5A6B747}" destId="{E831C6AA-4C30-4D8B-BBA9-EC1C7D30A2F6}" srcOrd="0" destOrd="0" presId="urn:microsoft.com/office/officeart/2005/8/layout/equation2"/>
    <dgm:cxn modelId="{5238E702-4ADE-48ED-A761-862C599118B9}" type="presOf" srcId="{86B8628B-C160-47E0-8036-F00CAA93996A}" destId="{4354EECF-0D53-4AAD-9C77-F2FF87358563}" srcOrd="0" destOrd="0" presId="urn:microsoft.com/office/officeart/2005/8/layout/equation2"/>
    <dgm:cxn modelId="{CB8FCA89-7392-4435-9800-B5A953C18D86}" type="presOf" srcId="{5DBA01B5-7446-496E-A062-EC8AD87D222E}" destId="{37DA538E-2834-4E5A-B44F-21E2DC220E69}" srcOrd="0" destOrd="0" presId="urn:microsoft.com/office/officeart/2005/8/layout/equation2"/>
    <dgm:cxn modelId="{F31174F3-3FEC-4132-9614-2DF1B162FB8E}" srcId="{469BFF2C-D45F-4476-A092-DBE6B6F9FC0F}" destId="{821EE43B-4B4B-473B-9720-5B130D510A03}" srcOrd="2" destOrd="0" parTransId="{AF9F1388-F6B0-4A87-9565-20F41CFD9178}" sibTransId="{6EF69BDA-CADD-4B60-8217-2453DAFBFD4E}"/>
    <dgm:cxn modelId="{5382E16A-1387-4EB4-ABCF-910B3E016D43}" srcId="{469BFF2C-D45F-4476-A092-DBE6B6F9FC0F}" destId="{86B8628B-C160-47E0-8036-F00CAA93996A}" srcOrd="0" destOrd="0" parTransId="{7B6DDB54-0D47-438A-BFCC-5F68C41612D6}" sibTransId="{BC64FF93-5B30-4833-96AF-F6CFE5A6B747}"/>
    <dgm:cxn modelId="{745F54E5-7505-4155-836A-F688E2B13350}" type="presOf" srcId="{5DBA01B5-7446-496E-A062-EC8AD87D222E}" destId="{C6AA9084-AC2A-4A0F-A495-CA08FBA7E5F9}" srcOrd="1" destOrd="0" presId="urn:microsoft.com/office/officeart/2005/8/layout/equation2"/>
    <dgm:cxn modelId="{EB6F043B-4FC2-4F9B-9769-DA7307D97C16}" srcId="{469BFF2C-D45F-4476-A092-DBE6B6F9FC0F}" destId="{1B66D40D-337D-4D7C-86B8-0B6C4C753F1F}" srcOrd="1" destOrd="0" parTransId="{731D7517-7EC2-4B32-8746-7A41D396AFBD}" sibTransId="{5DBA01B5-7446-496E-A062-EC8AD87D222E}"/>
    <dgm:cxn modelId="{487D36B3-B970-4C19-9DFA-23FA6C45D0BB}" type="presOf" srcId="{1B66D40D-337D-4D7C-86B8-0B6C4C753F1F}" destId="{E8A4485E-0E59-4874-807C-0987DD7532FA}" srcOrd="0" destOrd="0" presId="urn:microsoft.com/office/officeart/2005/8/layout/equation2"/>
    <dgm:cxn modelId="{0AD79F08-5462-41BD-8572-3AD8250D5B78}" type="presOf" srcId="{469BFF2C-D45F-4476-A092-DBE6B6F9FC0F}" destId="{8842D0CF-AA88-47C5-806A-4D2C19DB96D5}" srcOrd="0" destOrd="0" presId="urn:microsoft.com/office/officeart/2005/8/layout/equation2"/>
    <dgm:cxn modelId="{9D7CA499-B722-4420-BAF4-9B6C8265F516}" type="presParOf" srcId="{8842D0CF-AA88-47C5-806A-4D2C19DB96D5}" destId="{C21D5387-63EB-4182-8DEA-704D46659D4F}" srcOrd="0" destOrd="0" presId="urn:microsoft.com/office/officeart/2005/8/layout/equation2"/>
    <dgm:cxn modelId="{3A84657F-0163-4A44-BBB9-80751FC1C4D5}" type="presParOf" srcId="{C21D5387-63EB-4182-8DEA-704D46659D4F}" destId="{4354EECF-0D53-4AAD-9C77-F2FF87358563}" srcOrd="0" destOrd="0" presId="urn:microsoft.com/office/officeart/2005/8/layout/equation2"/>
    <dgm:cxn modelId="{36D98A7C-B826-45F0-9A23-371FA11A1662}" type="presParOf" srcId="{C21D5387-63EB-4182-8DEA-704D46659D4F}" destId="{D7D11415-11D5-404E-9AC7-9D625D10F7AB}" srcOrd="1" destOrd="0" presId="urn:microsoft.com/office/officeart/2005/8/layout/equation2"/>
    <dgm:cxn modelId="{C155C84E-7F79-47B6-9B9A-0FC38851A8D1}" type="presParOf" srcId="{C21D5387-63EB-4182-8DEA-704D46659D4F}" destId="{E831C6AA-4C30-4D8B-BBA9-EC1C7D30A2F6}" srcOrd="2" destOrd="0" presId="urn:microsoft.com/office/officeart/2005/8/layout/equation2"/>
    <dgm:cxn modelId="{F7B3D76B-CB9F-45CD-944A-6C66C58BFDE9}" type="presParOf" srcId="{C21D5387-63EB-4182-8DEA-704D46659D4F}" destId="{85089634-E404-4C0B-B3A6-6545D80641B1}" srcOrd="3" destOrd="0" presId="urn:microsoft.com/office/officeart/2005/8/layout/equation2"/>
    <dgm:cxn modelId="{35859AAC-D83C-4F91-BCF3-282744B7ED2F}" type="presParOf" srcId="{C21D5387-63EB-4182-8DEA-704D46659D4F}" destId="{E8A4485E-0E59-4874-807C-0987DD7532FA}" srcOrd="4" destOrd="0" presId="urn:microsoft.com/office/officeart/2005/8/layout/equation2"/>
    <dgm:cxn modelId="{3B27F2D0-7A93-46DE-843B-0E46B5278643}" type="presParOf" srcId="{8842D0CF-AA88-47C5-806A-4D2C19DB96D5}" destId="{37DA538E-2834-4E5A-B44F-21E2DC220E69}" srcOrd="1" destOrd="0" presId="urn:microsoft.com/office/officeart/2005/8/layout/equation2"/>
    <dgm:cxn modelId="{E07DC5AE-95F1-4341-9C80-647748F88B9B}" type="presParOf" srcId="{37DA538E-2834-4E5A-B44F-21E2DC220E69}" destId="{C6AA9084-AC2A-4A0F-A495-CA08FBA7E5F9}" srcOrd="0" destOrd="0" presId="urn:microsoft.com/office/officeart/2005/8/layout/equation2"/>
    <dgm:cxn modelId="{399236FA-AE30-4782-BEEB-A6582106025D}" type="presParOf" srcId="{8842D0CF-AA88-47C5-806A-4D2C19DB96D5}" destId="{3F97A7AE-6C68-4D0E-8FFB-8D1C5C456A3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4EECF-0D53-4AAD-9C77-F2FF87358563}">
      <dsp:nvSpPr>
        <dsp:cNvPr id="0" name=""/>
        <dsp:cNvSpPr/>
      </dsp:nvSpPr>
      <dsp:spPr>
        <a:xfrm>
          <a:off x="0" y="87229"/>
          <a:ext cx="1665309" cy="1665309"/>
        </a:xfrm>
        <a:prstGeom prst="ellipse">
          <a:avLst/>
        </a:prstGeom>
        <a:solidFill>
          <a:srgbClr val="7030A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Parents</a:t>
          </a:r>
          <a:endParaRPr lang="en-US" sz="2400" kern="1200" dirty="0"/>
        </a:p>
      </dsp:txBody>
      <dsp:txXfrm>
        <a:off x="243879" y="331108"/>
        <a:ext cx="1177551" cy="1177551"/>
      </dsp:txXfrm>
    </dsp:sp>
    <dsp:sp modelId="{E831C6AA-4C30-4D8B-BBA9-EC1C7D30A2F6}">
      <dsp:nvSpPr>
        <dsp:cNvPr id="0" name=""/>
        <dsp:cNvSpPr/>
      </dsp:nvSpPr>
      <dsp:spPr>
        <a:xfrm>
          <a:off x="377707" y="1828752"/>
          <a:ext cx="965879" cy="9658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05734" y="2198104"/>
        <a:ext cx="709825" cy="227175"/>
      </dsp:txXfrm>
    </dsp:sp>
    <dsp:sp modelId="{E8A4485E-0E59-4874-807C-0987DD7532FA}">
      <dsp:nvSpPr>
        <dsp:cNvPr id="0" name=""/>
        <dsp:cNvSpPr/>
      </dsp:nvSpPr>
      <dsp:spPr>
        <a:xfrm>
          <a:off x="0" y="2828404"/>
          <a:ext cx="1665309" cy="1665309"/>
        </a:xfrm>
        <a:prstGeom prst="ellipse">
          <a:avLst/>
        </a:prstGeom>
        <a:solidFill>
          <a:srgbClr val="00B0F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Teachers</a:t>
          </a:r>
          <a:endParaRPr lang="en-US" sz="2400" kern="1200" dirty="0"/>
        </a:p>
      </dsp:txBody>
      <dsp:txXfrm>
        <a:off x="243879" y="3072283"/>
        <a:ext cx="1177551" cy="1177551"/>
      </dsp:txXfrm>
    </dsp:sp>
    <dsp:sp modelId="{37DA538E-2834-4E5A-B44F-21E2DC220E69}">
      <dsp:nvSpPr>
        <dsp:cNvPr id="0" name=""/>
        <dsp:cNvSpPr/>
      </dsp:nvSpPr>
      <dsp:spPr>
        <a:xfrm rot="4278">
          <a:off x="1971498" y="2566899"/>
          <a:ext cx="2326359" cy="1215071"/>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971498" y="2809686"/>
        <a:ext cx="1961838" cy="729043"/>
      </dsp:txXfrm>
    </dsp:sp>
    <dsp:sp modelId="{3F97A7AE-6C68-4D0E-8FFB-8D1C5C456A39}">
      <dsp:nvSpPr>
        <dsp:cNvPr id="0" name=""/>
        <dsp:cNvSpPr/>
      </dsp:nvSpPr>
      <dsp:spPr>
        <a:xfrm>
          <a:off x="4438296" y="631688"/>
          <a:ext cx="3330618" cy="3330618"/>
        </a:xfrm>
        <a:prstGeom prst="ellipse">
          <a:avLst/>
        </a:prstGeom>
        <a:solidFill>
          <a:srgbClr val="00B050"/>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smtClean="0"/>
            <a:t>Student</a:t>
          </a:r>
          <a:endParaRPr lang="en-US" sz="5400" kern="1200" dirty="0"/>
        </a:p>
      </dsp:txBody>
      <dsp:txXfrm>
        <a:off x="4926054" y="1119446"/>
        <a:ext cx="2355102" cy="235510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Header Placeholder 1"/>
          <p:cNvSpPr>
            <a:spLocks noGrp="1" noChangeArrowheads="1"/>
          </p:cNvSpPr>
          <p:nvPr>
            <p:ph type="hdr" sz="quarter" idx="4294967295"/>
          </p:nvPr>
        </p:nvSpPr>
        <p:spPr bwMode="auto">
          <a:xfrm>
            <a:off x="0" y="0"/>
            <a:ext cx="2989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200"/>
            </a:lvl1pPr>
          </a:lstStyle>
          <a:p>
            <a:pPr>
              <a:defRPr/>
            </a:pPr>
            <a:endParaRPr lang="en-US" altLang="en-US"/>
          </a:p>
        </p:txBody>
      </p:sp>
      <p:sp>
        <p:nvSpPr>
          <p:cNvPr id="2051" name="Date Placeholder 2"/>
          <p:cNvSpPr>
            <a:spLocks noGrp="1" noChangeArrowheads="1"/>
          </p:cNvSpPr>
          <p:nvPr>
            <p:ph type="dt" idx="1"/>
          </p:nvPr>
        </p:nvSpPr>
        <p:spPr bwMode="auto">
          <a:xfrm>
            <a:off x="3908425" y="0"/>
            <a:ext cx="2989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sz="2400"/>
            </a:lvl1pPr>
          </a:lstStyle>
          <a:p>
            <a:pPr>
              <a:defRPr/>
            </a:pPr>
            <a:fld id="{742C7FD6-1983-43A8-8F08-7AF2255FE185}" type="datetime1">
              <a:rPr lang="en-US" altLang="en-US"/>
              <a:pPr>
                <a:defRPr/>
              </a:pPr>
              <a:t>9/20/2017</a:t>
            </a:fld>
            <a:endParaRPr lang="en-US" altLang="en-US" sz="1200"/>
          </a:p>
        </p:txBody>
      </p:sp>
      <p:sp>
        <p:nvSpPr>
          <p:cNvPr id="2052" name="Slide Image Placeholder 3"/>
          <p:cNvSpPr>
            <a:spLocks noGrp="1" noRot="1" noChangeAspect="1" noChangeArrowheads="1"/>
          </p:cNvSpPr>
          <p:nvPr>
            <p:ph type="sldImg" idx="2"/>
          </p:nvPr>
        </p:nvSpPr>
        <p:spPr bwMode="auto">
          <a:xfrm>
            <a:off x="1149350" y="695325"/>
            <a:ext cx="460057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Notes Placeholder 4"/>
          <p:cNvSpPr>
            <a:spLocks noGrp="1" noRot="1" noChangeAspect="1" noChangeArrowheads="1"/>
          </p:cNvSpPr>
          <p:nvPr/>
        </p:nvSpPr>
        <p:spPr bwMode="auto">
          <a:xfrm>
            <a:off x="688975" y="4413250"/>
            <a:ext cx="5521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imes New Roman" panose="02020603050405020304" pitchFamily="18" charset="0"/>
                <a:ea typeface="SimSun" panose="02010600030101010101" pitchFamily="2" charset="-122"/>
              </a:defRPr>
            </a:lvl9pPr>
          </a:lstStyle>
          <a:p>
            <a:pPr>
              <a:spcBef>
                <a:spcPct val="30000"/>
              </a:spcBef>
              <a:buFont typeface="Arial" panose="020B0604020202020204" pitchFamily="34" charset="0"/>
              <a:buNone/>
              <a:defRPr/>
            </a:pPr>
            <a:r>
              <a:rPr lang="en-US" altLang="en-US" sz="1200" smtClean="0">
                <a:latin typeface="Arial" panose="020B0604020202020204" pitchFamily="34" charset="0"/>
              </a:rPr>
              <a:t>Click to edit Master text styles</a:t>
            </a:r>
          </a:p>
          <a:p>
            <a:pPr>
              <a:spcBef>
                <a:spcPct val="30000"/>
              </a:spcBef>
              <a:buFont typeface="Arial" panose="020B0604020202020204" pitchFamily="34" charset="0"/>
              <a:buNone/>
              <a:defRPr/>
            </a:pPr>
            <a:r>
              <a:rPr lang="en-US" altLang="en-US" sz="1200" smtClean="0">
                <a:latin typeface="Arial" panose="020B0604020202020204" pitchFamily="34" charset="0"/>
              </a:rPr>
              <a:t>Second level</a:t>
            </a:r>
          </a:p>
          <a:p>
            <a:pPr>
              <a:spcBef>
                <a:spcPct val="30000"/>
              </a:spcBef>
              <a:buFont typeface="Arial" panose="020B0604020202020204" pitchFamily="34" charset="0"/>
              <a:buNone/>
              <a:defRPr/>
            </a:pPr>
            <a:r>
              <a:rPr lang="en-US" altLang="en-US" sz="1200" smtClean="0">
                <a:latin typeface="Arial" panose="020B0604020202020204" pitchFamily="34" charset="0"/>
              </a:rPr>
              <a:t>Third level</a:t>
            </a:r>
          </a:p>
          <a:p>
            <a:pPr>
              <a:spcBef>
                <a:spcPct val="30000"/>
              </a:spcBef>
              <a:buFont typeface="Arial" panose="020B0604020202020204" pitchFamily="34" charset="0"/>
              <a:buNone/>
              <a:defRPr/>
            </a:pPr>
            <a:r>
              <a:rPr lang="en-US" altLang="en-US" sz="1200" smtClean="0">
                <a:latin typeface="Arial" panose="020B0604020202020204" pitchFamily="34" charset="0"/>
              </a:rPr>
              <a:t>Fourth level</a:t>
            </a:r>
          </a:p>
          <a:p>
            <a:pPr>
              <a:spcBef>
                <a:spcPct val="30000"/>
              </a:spcBef>
              <a:buFont typeface="Arial" panose="020B0604020202020204" pitchFamily="34" charset="0"/>
              <a:buNone/>
              <a:defRPr/>
            </a:pPr>
            <a:r>
              <a:rPr lang="en-US" altLang="en-US" sz="1200" smtClean="0">
                <a:latin typeface="Arial" panose="020B0604020202020204" pitchFamily="34" charset="0"/>
              </a:rPr>
              <a:t>Fifth level</a:t>
            </a:r>
          </a:p>
        </p:txBody>
      </p:sp>
      <p:sp>
        <p:nvSpPr>
          <p:cNvPr id="2054" name="Footer Placeholder 5"/>
          <p:cNvSpPr>
            <a:spLocks noGrp="1" noChangeArrowheads="1"/>
          </p:cNvSpPr>
          <p:nvPr>
            <p:ph type="ftr" sz="quarter" idx="4"/>
          </p:nvPr>
        </p:nvSpPr>
        <p:spPr bwMode="auto">
          <a:xfrm>
            <a:off x="0" y="8824913"/>
            <a:ext cx="29892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anose="020B0604020202020204" pitchFamily="34" charset="0"/>
              <a:buNone/>
              <a:defRPr sz="1200"/>
            </a:lvl1pPr>
          </a:lstStyle>
          <a:p>
            <a:pPr>
              <a:defRPr/>
            </a:pPr>
            <a:endParaRPr lang="en-US" altLang="en-US"/>
          </a:p>
        </p:txBody>
      </p:sp>
      <p:sp>
        <p:nvSpPr>
          <p:cNvPr id="2055" name="Slide Number Placeholder 6"/>
          <p:cNvSpPr>
            <a:spLocks noGrp="1" noChangeArrowheads="1"/>
          </p:cNvSpPr>
          <p:nvPr>
            <p:ph type="sldNum" sz="quarter" idx="5"/>
          </p:nvPr>
        </p:nvSpPr>
        <p:spPr bwMode="auto">
          <a:xfrm>
            <a:off x="3908425" y="8824913"/>
            <a:ext cx="29892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sz="2400"/>
            </a:lvl1pPr>
          </a:lstStyle>
          <a:p>
            <a:pPr>
              <a:defRPr/>
            </a:pPr>
            <a:fld id="{FDCEC9B6-CCAC-4755-997B-188A621C9050}" type="slidenum">
              <a:rPr lang="en-US" altLang="en-US"/>
              <a:pPr>
                <a:defRPr/>
              </a:pPr>
              <a:t>‹#›</a:t>
            </a:fld>
            <a:endParaRPr lang="en-US" altLang="en-US" sz="1200"/>
          </a:p>
        </p:txBody>
      </p:sp>
    </p:spTree>
    <p:extLst>
      <p:ext uri="{BB962C8B-B14F-4D97-AF65-F5344CB8AC3E}">
        <p14:creationId xmlns:p14="http://schemas.microsoft.com/office/powerpoint/2010/main" val="2492485237"/>
      </p:ext>
    </p:extLst>
  </p:cSld>
  <p:clrMap bg1="dk2" tx1="lt1" bg2="dk1" tx2="lt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a:lnSpc>
                <a:spcPct val="80000"/>
              </a:lnSpc>
              <a:defRPr/>
            </a:pPr>
            <a:r>
              <a:rPr lang="en-US" altLang="en-US" sz="1100" kern="1200" dirty="0" smtClean="0">
                <a:solidFill>
                  <a:schemeClr val="bg1"/>
                </a:solidFill>
                <a:latin typeface="Arial" panose="020B0604020202020204" pitchFamily="34" charset="0"/>
                <a:ea typeface="SimSun" panose="02010600030101010101" pitchFamily="2" charset="-122"/>
                <a:cs typeface="+mn-cs"/>
              </a:rPr>
              <a:t>Welcome parents, teachers and administrators.</a:t>
            </a:r>
          </a:p>
          <a:p>
            <a:pPr>
              <a:lnSpc>
                <a:spcPct val="80000"/>
              </a:lnSpc>
              <a:defRPr/>
            </a:pPr>
            <a:endParaRPr lang="en-US" altLang="en-US" sz="1100" kern="1200" dirty="0" smtClean="0">
              <a:solidFill>
                <a:schemeClr val="bg1"/>
              </a:solidFill>
              <a:latin typeface="Arial" panose="020B0604020202020204" pitchFamily="34" charset="0"/>
              <a:ea typeface="SimSun" panose="02010600030101010101" pitchFamily="2" charset="-122"/>
              <a:cs typeface="+mn-cs"/>
            </a:endParaRPr>
          </a:p>
          <a:p>
            <a:pPr>
              <a:lnSpc>
                <a:spcPct val="80000"/>
              </a:lnSpc>
              <a:defRPr/>
            </a:pPr>
            <a:r>
              <a:rPr lang="en-US" altLang="en-US" sz="1100" kern="1200" dirty="0" smtClean="0">
                <a:solidFill>
                  <a:schemeClr val="bg1"/>
                </a:solidFill>
                <a:latin typeface="Arial" panose="020B0604020202020204" pitchFamily="34" charset="0"/>
                <a:ea typeface="SimSun" panose="02010600030101010101" pitchFamily="2" charset="-122"/>
                <a:cs typeface="+mn-cs"/>
              </a:rPr>
              <a:t>We are at a crossroads - we have come together as parents and teachers in a series of meetings to understand and develop partnerships.  These meetings have helped us understand each other, learn from each other, and work together to support students.</a:t>
            </a:r>
          </a:p>
          <a:p>
            <a:pPr>
              <a:lnSpc>
                <a:spcPct val="80000"/>
              </a:lnSpc>
              <a:defRPr/>
            </a:pPr>
            <a:endParaRPr lang="en-US" altLang="en-US" sz="1100" kern="1200" dirty="0" smtClean="0">
              <a:solidFill>
                <a:schemeClr val="bg1"/>
              </a:solidFill>
              <a:latin typeface="Arial" panose="020B0604020202020204" pitchFamily="34" charset="0"/>
              <a:ea typeface="SimSun" panose="02010600030101010101" pitchFamily="2" charset="-122"/>
              <a:cs typeface="+mn-cs"/>
            </a:endParaRPr>
          </a:p>
          <a:p>
            <a:pPr>
              <a:lnSpc>
                <a:spcPct val="80000"/>
              </a:lnSpc>
              <a:defRPr/>
            </a:pPr>
            <a:r>
              <a:rPr lang="en-US" altLang="en-US" sz="1100" kern="1200" dirty="0" smtClean="0">
                <a:solidFill>
                  <a:schemeClr val="bg1"/>
                </a:solidFill>
                <a:latin typeface="Arial" panose="020B0604020202020204" pitchFamily="34" charset="0"/>
                <a:ea typeface="SimSun" panose="02010600030101010101" pitchFamily="2" charset="-122"/>
                <a:cs typeface="+mn-cs"/>
              </a:rPr>
              <a:t>In this session, we are going to reflect, review, and recommend!  What have we learned?  What partnership practices do we do well as a district / building?</a:t>
            </a:r>
          </a:p>
          <a:p>
            <a:pPr>
              <a:lnSpc>
                <a:spcPct val="80000"/>
              </a:lnSpc>
              <a:defRPr/>
            </a:pPr>
            <a:r>
              <a:rPr lang="en-US" altLang="en-US" sz="1100" kern="1200" dirty="0" smtClean="0">
                <a:solidFill>
                  <a:schemeClr val="bg1"/>
                </a:solidFill>
                <a:latin typeface="Arial" panose="020B0604020202020204" pitchFamily="34" charset="0"/>
                <a:ea typeface="SimSun" panose="02010600030101010101" pitchFamily="2" charset="-122"/>
                <a:cs typeface="+mn-cs"/>
              </a:rPr>
              <a:t> Where have we improved?  What do we still need to do to enhance parent-teacher partnerships?  Generally, WHAT'S NEXT?!</a:t>
            </a:r>
          </a:p>
        </p:txBody>
      </p:sp>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1922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2538" y="788988"/>
            <a:ext cx="4611687" cy="3459162"/>
          </a:xfrm>
          <a:prstGeom prst="rect">
            <a:avLst/>
          </a:prstGeom>
        </p:spPr>
      </p:sp>
      <p:sp>
        <p:nvSpPr>
          <p:cNvPr id="22531" name="Notes Placeholder 2"/>
          <p:cNvSpPr>
            <a:spLocks noGrp="1"/>
          </p:cNvSpPr>
          <p:nvPr>
            <p:ph type="body" idx="1"/>
          </p:nvPr>
        </p:nvSpPr>
        <p:spPr>
          <a:xfrm>
            <a:off x="685800" y="4400550"/>
            <a:ext cx="5486400" cy="3600450"/>
          </a:xfrm>
          <a:prstGeom prst="rect">
            <a:avLst/>
          </a:prstGeom>
          <a:noFill/>
        </p:spPr>
        <p:txBody>
          <a:bodyPr/>
          <a:lstStyle/>
          <a:p>
            <a:endParaRPr lang="en-US" altLang="en-US" dirty="0" smtClean="0"/>
          </a:p>
        </p:txBody>
      </p:sp>
      <p:sp>
        <p:nvSpPr>
          <p:cNvPr id="22532"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E754FCD-F3C9-431F-A4B8-C36AC028883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1856377891"/>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255713" y="719138"/>
            <a:ext cx="4799012" cy="3598862"/>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80899" name="Rectangle 3"/>
          <p:cNvSpPr>
            <a:spLocks noGrp="1" noRot="1" noChangeAspect="1" noChangeArrowheads="1"/>
          </p:cNvSpPr>
          <p:nvPr>
            <p:ph type="body" idx="1"/>
          </p:nvPr>
        </p:nvSpPr>
        <p:spPr bwMode="auto">
          <a:xfrm>
            <a:off x="165100" y="5091113"/>
            <a:ext cx="6794500" cy="3036887"/>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eaLnBrk="1" hangingPunct="1">
              <a:lnSpc>
                <a:spcPct val="90000"/>
              </a:lnSpc>
              <a:defRPr/>
            </a:pPr>
            <a:r>
              <a:rPr lang="en-US" altLang="en-US" sz="1100" kern="1200" dirty="0" smtClean="0">
                <a:solidFill>
                  <a:schemeClr val="tx1"/>
                </a:solidFill>
                <a:latin typeface="Arial" panose="020B0604020202020204" pitchFamily="34" charset="0"/>
                <a:ea typeface="SimSun" panose="02010600030101010101" pitchFamily="2" charset="-122"/>
                <a:cs typeface="+mn-cs"/>
              </a:rPr>
              <a:t>(Turnbull, et al., 7th ed., p. 183)</a:t>
            </a:r>
          </a:p>
          <a:p>
            <a:pPr>
              <a:defRPr/>
            </a:pPr>
            <a:r>
              <a:rPr lang="en-US" altLang="en-US" sz="110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a:t>
            </a:r>
          </a:p>
          <a:p>
            <a:pPr>
              <a:defRPr/>
            </a:pPr>
            <a:r>
              <a:rPr lang="en-US" altLang="en-US" sz="110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We spent most of our meetings learning about these partnership principles.  These are the </a:t>
            </a:r>
            <a:r>
              <a:rPr lang="en-US" altLang="en-US" sz="1100"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foundation</a:t>
            </a:r>
            <a:r>
              <a:rPr lang="en-US" altLang="en-US" sz="110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on which partnerships build.  </a:t>
            </a:r>
          </a:p>
          <a:p>
            <a:pPr>
              <a:defRPr/>
            </a:pPr>
            <a:endParaRPr lang="en-US" altLang="en-US" sz="110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endParaRPr>
          </a:p>
          <a:p>
            <a:pPr>
              <a:defRPr/>
            </a:pPr>
            <a:r>
              <a:rPr lang="en-US" altLang="en-US" sz="110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We learned that for trust to be built, the other 6 principles must be present.  </a:t>
            </a:r>
          </a:p>
          <a:p>
            <a:endParaRPr lang="en-US" altLang="en-US" sz="1400" dirty="0" smtClean="0">
              <a:latin typeface="Meiryo" panose="020B0604030504040204" pitchFamily="34" charset="-128"/>
              <a:ea typeface="Meiryo" panose="020B0604030504040204" pitchFamily="34" charset="-128"/>
            </a:endParaRPr>
          </a:p>
          <a:p>
            <a:endParaRPr lang="en-US" altLang="en-US" sz="1400" dirty="0" smtClean="0">
              <a:latin typeface="Meiryo" panose="020B0604030504040204" pitchFamily="34" charset="-128"/>
              <a:ea typeface="Meiryo" panose="020B0604030504040204" pitchFamily="34" charset="-128"/>
            </a:endParaRPr>
          </a:p>
          <a:p>
            <a:endParaRPr lang="en-US" altLang="en-US" sz="1400" dirty="0" smtClean="0">
              <a:latin typeface="Meiryo" panose="020B0604030504040204" pitchFamily="34" charset="-128"/>
              <a:ea typeface="Meiryo" panose="020B0604030504040204" pitchFamily="34" charset="-128"/>
            </a:endParaRPr>
          </a:p>
          <a:p>
            <a:endParaRPr lang="en-US" altLang="en-US" sz="1400" dirty="0" smtClean="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26834438"/>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27125" y="695325"/>
            <a:ext cx="4645025" cy="3484563"/>
          </a:xfrm>
          <a:extLst>
            <a:ext uri="{909E8E84-426E-40DD-AFC4-6F175D3DCCD1}">
              <a14:hiddenFill xmlns:a14="http://schemas.microsoft.com/office/drawing/2010/main">
                <a:solidFill>
                  <a:schemeClr val="accent1"/>
                </a:solidFill>
              </a14:hiddenFill>
            </a:ext>
          </a:extLst>
        </p:spPr>
      </p:sp>
      <p:sp>
        <p:nvSpPr>
          <p:cNvPr id="8195" name="Rectangle 3"/>
          <p:cNvSpPr>
            <a:spLocks noGrp="1" noRot="1" noChangeAspect="1" noChangeArrowheads="1"/>
          </p:cNvSpPr>
          <p:nvPr>
            <p:ph type="body" idx="1"/>
          </p:nvPr>
        </p:nvSpPr>
        <p:spPr bwMode="auto">
          <a:xfrm>
            <a:off x="708025" y="6169025"/>
            <a:ext cx="5713413" cy="2895600"/>
          </a:xfrm>
          <a:prstGeom prst="rect">
            <a:avLst/>
          </a:prstGeom>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a:defRPr/>
            </a:pPr>
            <a:r>
              <a:rPr lang="en-US" altLang="en-US" sz="1100" dirty="0" smtClean="0">
                <a:solidFill>
                  <a:schemeClr val="bg1"/>
                </a:solidFill>
                <a:latin typeface="Arial" panose="020B0604020202020204" pitchFamily="34" charset="0"/>
                <a:ea typeface="Meiryo" panose="020B0604030504040204" pitchFamily="34" charset="-128"/>
                <a:cs typeface="Arial" panose="020B0604020202020204" pitchFamily="34" charset="0"/>
              </a:rPr>
              <a:t>We also learned in our sessions that these are the </a:t>
            </a:r>
            <a:r>
              <a:rPr lang="en-US" altLang="en-US" sz="1100" u="sng" dirty="0" smtClean="0">
                <a:solidFill>
                  <a:schemeClr val="bg1"/>
                </a:solidFill>
                <a:latin typeface="Arial" panose="020B0604020202020204" pitchFamily="34" charset="0"/>
                <a:ea typeface="Meiryo" panose="020B0604030504040204" pitchFamily="34" charset="-128"/>
                <a:cs typeface="Arial" panose="020B0604020202020204" pitchFamily="34" charset="0"/>
              </a:rPr>
              <a:t>keys to involving families</a:t>
            </a:r>
            <a:r>
              <a:rPr lang="en-US" altLang="en-US" sz="1100" dirty="0" smtClean="0">
                <a:solidFill>
                  <a:schemeClr val="bg1"/>
                </a:solidFill>
                <a:latin typeface="Arial" panose="020B0604020202020204" pitchFamily="34" charset="0"/>
                <a:ea typeface="Meiryo" panose="020B0604030504040204" pitchFamily="34" charset="-128"/>
                <a:cs typeface="Arial" panose="020B0604020202020204" pitchFamily="34" charset="0"/>
              </a:rPr>
              <a:t> according to Epstein et al. (2009)</a:t>
            </a:r>
          </a:p>
          <a:p>
            <a:pPr>
              <a:defRPr/>
            </a:pPr>
            <a:endParaRPr lang="en-US" altLang="en-US" sz="1100" dirty="0" smtClean="0">
              <a:solidFill>
                <a:schemeClr val="bg1"/>
              </a:solidFill>
              <a:latin typeface="Arial" panose="020B0604020202020204" pitchFamily="34" charset="0"/>
              <a:ea typeface="Meiryo" panose="020B0604030504040204" pitchFamily="34" charset="-128"/>
              <a:cs typeface="Arial" panose="020B0604020202020204" pitchFamily="34" charset="0"/>
            </a:endParaRPr>
          </a:p>
          <a:p>
            <a:pPr>
              <a:defRPr/>
            </a:pPr>
            <a:r>
              <a:rPr lang="en-US" altLang="en-US" sz="1100" dirty="0" smtClean="0">
                <a:solidFill>
                  <a:schemeClr val="bg1"/>
                </a:solidFill>
                <a:latin typeface="Arial" panose="020B0604020202020204" pitchFamily="34" charset="0"/>
                <a:ea typeface="Meiryo" panose="020B0604030504040204" pitchFamily="34" charset="-128"/>
                <a:cs typeface="Arial" panose="020B0604020202020204" pitchFamily="34" charset="0"/>
              </a:rPr>
              <a:t>Each key provides strategies / activities to keep families and communities involved within the district - with the focus on partnerships for better student outcomes!</a:t>
            </a:r>
          </a:p>
          <a:p>
            <a:pPr>
              <a:defRPr/>
            </a:pPr>
            <a:endParaRPr lang="en-US" altLang="en-US" sz="1100" dirty="0" smtClean="0">
              <a:solidFill>
                <a:schemeClr val="bg1"/>
              </a:solidFill>
              <a:latin typeface="Arial" panose="020B0604020202020204" pitchFamily="34" charset="0"/>
              <a:ea typeface="Meiryo" panose="020B0604030504040204" pitchFamily="34" charset="-128"/>
              <a:cs typeface="Arial" panose="020B0604020202020204" pitchFamily="34" charset="0"/>
            </a:endParaRPr>
          </a:p>
          <a:p>
            <a:pPr>
              <a:defRPr/>
            </a:pPr>
            <a:r>
              <a:rPr lang="en-US" altLang="en-US" sz="110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When you put the principles and involvement keys together - we get this big picture of all the modules covered in the Parent - Teacher Partnership sessions!</a:t>
            </a:r>
          </a:p>
          <a:p>
            <a:pPr>
              <a:defRPr/>
            </a:pPr>
            <a:r>
              <a:rPr lang="en-US" altLang="en-US" sz="110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The highlighted "structure" of the building represent the Principles of Partnership as described by Ann Turnbull et al. through the University of Kansas and in our resource text Families, Professionals, and Exceptionality, Sixth Edition, by A. Turnbull et al, 2011 by Pearson Education, Inc.</a:t>
            </a:r>
          </a:p>
          <a:p>
            <a:pPr>
              <a:defRPr/>
            </a:pPr>
            <a:r>
              <a:rPr lang="en-US" altLang="en-US" sz="110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The Titles within the school building are the Key Strategies of Involvement developed by Joyce Epstein et al. at Johns Hopkins University and in our resource text School, Family, and Community Partnerships, Third Edition, by J. L. Epstein et al., 2009 by Corwin Press.</a:t>
            </a:r>
          </a:p>
          <a:p>
            <a:pPr>
              <a:defRPr/>
            </a:pPr>
            <a:endPar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endParaRPr>
          </a:p>
          <a:p>
            <a:pPr>
              <a:defRPr/>
            </a:pPr>
            <a:r>
              <a:rPr lang="en-US" altLang="en-US" sz="1100" b="1"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REFLECTION and DISCUSSION:</a:t>
            </a:r>
          </a:p>
          <a:p>
            <a:pPr>
              <a:defRPr/>
            </a:pPr>
            <a:endParaRPr lang="en-US" altLang="en-US" sz="1100" b="1"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endParaRPr>
          </a:p>
          <a:p>
            <a:pPr>
              <a:defRPr/>
            </a:pPr>
            <a:r>
              <a:rPr lang="en-US" altLang="en-US" sz="1100" b="1"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1. INDIVIDUAL REFLECTION - DISCUSS (5-10 minutes)</a:t>
            </a:r>
          </a:p>
          <a:p>
            <a:pPr>
              <a:defRPr/>
            </a:pP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a)</a:t>
            </a:r>
            <a:r>
              <a:rPr lang="en-US" altLang="en-US" sz="1100" b="1" kern="1200" baseline="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a:t>
            </a: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Looking at one area, what have </a:t>
            </a:r>
            <a:r>
              <a:rPr lang="en-US" altLang="en-US" sz="1100" b="1"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you</a:t>
            </a: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learned about yourself as a parent / teacher in partnerships?  </a:t>
            </a:r>
          </a:p>
          <a:p>
            <a:pPr>
              <a:defRPr/>
            </a:pP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b)</a:t>
            </a:r>
            <a:r>
              <a:rPr lang="en-US" altLang="en-US" sz="1100" b="1" kern="1200" baseline="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a:t>
            </a: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In that area, what have </a:t>
            </a:r>
            <a:r>
              <a:rPr lang="en-US" altLang="en-US" sz="1100" b="1"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you</a:t>
            </a: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done differently as a result of this project?</a:t>
            </a:r>
          </a:p>
          <a:p>
            <a:pPr>
              <a:defRPr/>
            </a:pP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c)</a:t>
            </a:r>
            <a:r>
              <a:rPr lang="en-US" altLang="en-US" sz="1100" b="1" kern="1200" baseline="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a:t>
            </a: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What do </a:t>
            </a:r>
            <a:r>
              <a:rPr lang="en-US" altLang="en-US" sz="1100" b="1"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you</a:t>
            </a: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still need to continue developing partnerships to better support students?</a:t>
            </a:r>
          </a:p>
          <a:p>
            <a:pPr>
              <a:defRPr/>
            </a:pPr>
            <a:endParaRPr lang="en-US" altLang="en-US" sz="1100" b="1"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endParaRPr>
          </a:p>
          <a:p>
            <a:pPr>
              <a:defRPr/>
            </a:pPr>
            <a:r>
              <a:rPr lang="en-US" altLang="en-US" sz="1100" b="1"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2. GROUP REFLECTION and ACTIVITIES</a:t>
            </a:r>
            <a:r>
              <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(10-15 minutes)</a:t>
            </a:r>
          </a:p>
          <a:p>
            <a:pPr>
              <a:defRPr/>
            </a:pPr>
            <a:r>
              <a:rPr lang="en-US" altLang="en-US" sz="1100" b="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a)</a:t>
            </a:r>
            <a:r>
              <a:rPr lang="en-US" altLang="en-US" sz="1100" b="0" kern="1200" baseline="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a:t>
            </a:r>
            <a:r>
              <a:rPr lang="en-US" altLang="en-US" sz="1100" b="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Have EACH principle and key strategy on a large paper - make a T on the paper - label one side "do" and one side "needs to improve" in this area - have participants walk around and write their responses on the posters / sticky notes. </a:t>
            </a:r>
          </a:p>
          <a:p>
            <a:pPr>
              <a:defRPr/>
            </a:pPr>
            <a:r>
              <a:rPr lang="en-US" altLang="en-US" sz="1100" b="0"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(If you have session summaries from previous sessions, you can prefill some of these and just add to if needed)</a:t>
            </a:r>
          </a:p>
          <a:p>
            <a:pPr>
              <a:defRPr/>
            </a:pPr>
            <a:endParaRPr lang="en-US" altLang="en-US" sz="1100" b="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endParaRPr>
          </a:p>
          <a:p>
            <a:pPr>
              <a:defRPr/>
            </a:pPr>
            <a:r>
              <a:rPr lang="en-US" altLang="en-US" sz="1100" i="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a:t>
            </a:r>
            <a:r>
              <a:rPr lang="en-US" altLang="en-US" sz="1100" i="1" u="sng"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Possible topics if you want to make it more specific</a:t>
            </a:r>
            <a:r>
              <a:rPr lang="en-US" altLang="en-US" sz="1100" i="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a:t>
            </a:r>
          </a:p>
          <a:p>
            <a:pPr>
              <a:defRPr/>
            </a:pPr>
            <a:r>
              <a:rPr lang="en-US" altLang="en-US" sz="1100" i="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special education processes (evaluation, IEP)</a:t>
            </a:r>
          </a:p>
          <a:p>
            <a:pPr>
              <a:defRPr/>
            </a:pPr>
            <a:r>
              <a:rPr lang="en-US" altLang="en-US" sz="1100" i="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individual student intervention </a:t>
            </a:r>
          </a:p>
          <a:p>
            <a:pPr>
              <a:defRPr/>
            </a:pPr>
            <a:r>
              <a:rPr lang="en-US" altLang="en-US" sz="1100" i="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reporting student progress</a:t>
            </a:r>
          </a:p>
          <a:p>
            <a:pPr>
              <a:defRPr/>
            </a:pPr>
            <a:r>
              <a:rPr lang="en-US" altLang="en-US" sz="1100" i="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sharing district information</a:t>
            </a:r>
          </a:p>
          <a:p>
            <a:pPr>
              <a:defRPr/>
            </a:pPr>
            <a:r>
              <a:rPr lang="en-US" altLang="en-US" sz="1100" i="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parents as part of district improvement</a:t>
            </a:r>
          </a:p>
          <a:p>
            <a:pPr>
              <a:defRPr/>
            </a:pPr>
            <a:r>
              <a:rPr lang="en-US" altLang="en-US" sz="1100" i="1" kern="1200" dirty="0" smtClean="0">
                <a:solidFill>
                  <a:schemeClr val="tx1"/>
                </a:solidFill>
                <a:latin typeface="Arial" panose="020B0604020202020204" pitchFamily="34" charset="0"/>
                <a:ea typeface="Meiryo" panose="020B0604030504040204" pitchFamily="34" charset="-128"/>
                <a:cs typeface="Meiryo" panose="020B0604030504040204" pitchFamily="34" charset="-128"/>
              </a:rPr>
              <a:t>* other?</a:t>
            </a:r>
            <a:endParaRPr lang="en-US" altLang="en-US" sz="1100" dirty="0" smtClean="0">
              <a:solidFill>
                <a:schemeClr val="bg1"/>
              </a:solidFill>
              <a:latin typeface="Arial" panose="020B0604020202020204" pitchFamily="34" charset="0"/>
              <a:ea typeface="Meiryo" panose="020B0604030504040204" pitchFamily="34" charset="-128"/>
              <a:cs typeface="Arial" panose="020B0604020202020204" pitchFamily="34" charset="0"/>
            </a:endParaRPr>
          </a:p>
          <a:p>
            <a:pPr>
              <a:defRPr/>
            </a:pPr>
            <a:endParaRPr lang="en-US" altLang="en-US" sz="1000" dirty="0" smtClean="0">
              <a:solidFill>
                <a:schemeClr val="bg1"/>
              </a:solidFill>
              <a:latin typeface="+mn-lt"/>
              <a:ea typeface="Meiryo" panose="020B0604030504040204" pitchFamily="34" charset="-128"/>
              <a:cs typeface="Meiryo" panose="020B0604030504040204" pitchFamily="34" charset="-128"/>
            </a:endParaRPr>
          </a:p>
          <a:p>
            <a:pPr>
              <a:defRPr/>
            </a:pPr>
            <a:endParaRPr lang="en-US" altLang="en-US" sz="1000" b="1" dirty="0" smtClean="0">
              <a:solidFill>
                <a:schemeClr val="bg1"/>
              </a:solidFill>
              <a:latin typeface="+mn-lt"/>
              <a:ea typeface="Meiryo" panose="020B0604030504040204" pitchFamily="34" charset="-128"/>
              <a:cs typeface="Meiryo" panose="020B0604030504040204" pitchFamily="34" charset="-128"/>
            </a:endParaRPr>
          </a:p>
          <a:p>
            <a:pPr>
              <a:defRPr/>
            </a:pPr>
            <a:endParaRPr lang="en-US" altLang="en-US" sz="1000" dirty="0" smtClean="0">
              <a:solidFill>
                <a:schemeClr val="bg1"/>
              </a:solidFill>
              <a:latin typeface="+mn-lt"/>
              <a:ea typeface="Meiryo" panose="020B0604030504040204" pitchFamily="34" charset="-128"/>
              <a:cs typeface="Meiryo" panose="020B0604030504040204" pitchFamily="34" charset="-128"/>
            </a:endParaRPr>
          </a:p>
          <a:p>
            <a:pPr>
              <a:defRPr/>
            </a:pPr>
            <a:endParaRPr lang="en-US" altLang="en-US" sz="1000" dirty="0" smtClean="0">
              <a:solidFill>
                <a:schemeClr val="bg1"/>
              </a:solidFill>
              <a:latin typeface="+mn-lt"/>
              <a:ea typeface="Meiryo" panose="020B0604030504040204" pitchFamily="34" charset="-128"/>
              <a:cs typeface="Meiryo" panose="020B0604030504040204" pitchFamily="34" charset="-128"/>
            </a:endParaRPr>
          </a:p>
          <a:p>
            <a:pPr>
              <a:defRPr/>
            </a:pPr>
            <a:endParaRPr lang="en-US" altLang="en-US" sz="1000" i="1" dirty="0" smtClean="0">
              <a:solidFill>
                <a:schemeClr val="bg1"/>
              </a:solidFill>
              <a:latin typeface="+mn-lt"/>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281854964"/>
      </p:ext>
    </p:extLst>
  </p:cSld>
  <p:clrMapOvr>
    <a:overrideClrMapping bg1="dk2" tx1="lt1" bg2="dk1" tx2="lt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xfrm>
            <a:off x="1127125" y="695325"/>
            <a:ext cx="4645025" cy="3484563"/>
          </a:xfrm>
          <a:extLst>
            <a:ext uri="{909E8E84-426E-40DD-AFC4-6F175D3DCCD1}">
              <a14:hiddenFill xmlns:a14="http://schemas.microsoft.com/office/drawing/2010/main">
                <a:solidFill>
                  <a:schemeClr val="accent1"/>
                </a:solidFill>
              </a14:hiddenFill>
            </a:ext>
          </a:extLst>
        </p:spPr>
      </p:sp>
      <p:sp>
        <p:nvSpPr>
          <p:cNvPr id="12291" name="Rectangle 3"/>
          <p:cNvSpPr>
            <a:spLocks noGrp="1" noRot="1" noChangeAspect="1" noChangeArrowheads="1"/>
          </p:cNvSpPr>
          <p:nvPr>
            <p:ph type="body" idx="1"/>
          </p:nvPr>
        </p:nvSpPr>
        <p:spPr bwMode="auto">
          <a:xfrm>
            <a:off x="312738" y="4954588"/>
            <a:ext cx="6273800" cy="4110037"/>
          </a:xfrm>
          <a:prstGeom prst="rect">
            <a:avLst/>
          </a:prstGeom>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pPr>
              <a:defRPr/>
            </a:pPr>
            <a:r>
              <a:rPr lang="en-US" altLang="en-US" sz="1100" b="1" dirty="0" smtClean="0">
                <a:solidFill>
                  <a:schemeClr val="bg1"/>
                </a:solidFill>
                <a:latin typeface="Arial" panose="020B0604020202020204" pitchFamily="34" charset="0"/>
                <a:cs typeface="Arial" panose="020B0604020202020204" pitchFamily="34" charset="0"/>
              </a:rPr>
              <a:t>ACTIVITY:  What do we want to recommend to promote parent-teacher partnerships?</a:t>
            </a:r>
          </a:p>
          <a:p>
            <a:pPr>
              <a:defRPr/>
            </a:pPr>
            <a:endParaRPr lang="en-US" altLang="en-US" sz="1100" b="1" i="1" dirty="0" smtClean="0">
              <a:solidFill>
                <a:schemeClr val="bg1"/>
              </a:solidFill>
              <a:latin typeface="Arial" panose="020B0604020202020204" pitchFamily="34" charset="0"/>
              <a:cs typeface="Arial" panose="020B0604020202020204" pitchFamily="34" charset="0"/>
            </a:endParaRPr>
          </a:p>
          <a:p>
            <a:pPr>
              <a:defRPr/>
            </a:pPr>
            <a:r>
              <a:rPr lang="en-US" altLang="en-US" sz="1100" b="1" i="1" u="sng" dirty="0" smtClean="0">
                <a:solidFill>
                  <a:schemeClr val="bg1"/>
                </a:solidFill>
                <a:latin typeface="Arial" panose="020B0604020202020204" pitchFamily="34" charset="0"/>
                <a:cs typeface="Arial" panose="020B0604020202020204" pitchFamily="34" charset="0"/>
              </a:rPr>
              <a:t>* PRINCIPLES AND PRACTICES</a:t>
            </a:r>
            <a:r>
              <a:rPr lang="en-US" altLang="en-US" sz="1100" b="1" i="1" dirty="0" smtClean="0">
                <a:solidFill>
                  <a:schemeClr val="bg1"/>
                </a:solidFill>
                <a:latin typeface="Arial" panose="020B0604020202020204" pitchFamily="34" charset="0"/>
                <a:cs typeface="Arial" panose="020B0604020202020204" pitchFamily="34" charset="0"/>
              </a:rPr>
              <a:t>: (10-15 </a:t>
            </a:r>
            <a:r>
              <a:rPr lang="en-US" altLang="en-US" sz="1100" b="1" i="1" dirty="0" err="1" smtClean="0">
                <a:solidFill>
                  <a:schemeClr val="bg1"/>
                </a:solidFill>
                <a:latin typeface="Arial" panose="020B0604020202020204" pitchFamily="34" charset="0"/>
                <a:cs typeface="Arial" panose="020B0604020202020204" pitchFamily="34" charset="0"/>
              </a:rPr>
              <a:t>mins</a:t>
            </a:r>
            <a:r>
              <a:rPr lang="en-US" altLang="en-US" sz="1100" b="1" i="1" dirty="0" smtClean="0">
                <a:solidFill>
                  <a:schemeClr val="bg1"/>
                </a:solidFill>
                <a:latin typeface="Arial" panose="020B0604020202020204" pitchFamily="34" charset="0"/>
                <a:cs typeface="Arial" panose="020B0604020202020204" pitchFamily="34" charset="0"/>
              </a:rPr>
              <a:t>)</a:t>
            </a:r>
          </a:p>
          <a:p>
            <a:pPr>
              <a:defRPr/>
            </a:pPr>
            <a:r>
              <a:rPr lang="en-US" altLang="en-US" sz="1100" b="1" i="0" dirty="0" smtClean="0">
                <a:solidFill>
                  <a:schemeClr val="bg1"/>
                </a:solidFill>
                <a:latin typeface="Arial" panose="020B0604020202020204" pitchFamily="34" charset="0"/>
                <a:cs typeface="Arial" panose="020B0604020202020204" pitchFamily="34" charset="0"/>
              </a:rPr>
              <a:t>1.  What is working that should continue?</a:t>
            </a:r>
          </a:p>
          <a:p>
            <a:pPr>
              <a:defRPr/>
            </a:pPr>
            <a:r>
              <a:rPr lang="en-US" altLang="en-US" sz="1100" b="1" i="0" dirty="0" smtClean="0">
                <a:solidFill>
                  <a:schemeClr val="bg1"/>
                </a:solidFill>
                <a:latin typeface="Arial" panose="020B0604020202020204" pitchFamily="34" charset="0"/>
                <a:cs typeface="Arial" panose="020B0604020202020204" pitchFamily="34" charset="0"/>
              </a:rPr>
              <a:t>2.  Do we want to focus on all areas, or 1-2 at a time?</a:t>
            </a:r>
          </a:p>
          <a:p>
            <a:pPr>
              <a:defRPr/>
            </a:pPr>
            <a:r>
              <a:rPr lang="en-US" altLang="en-US" sz="1100" b="1" i="0" dirty="0" smtClean="0">
                <a:solidFill>
                  <a:schemeClr val="bg1"/>
                </a:solidFill>
                <a:latin typeface="Arial" panose="020B0604020202020204" pitchFamily="34" charset="0"/>
                <a:cs typeface="Arial" panose="020B0604020202020204" pitchFamily="34" charset="0"/>
              </a:rPr>
              <a:t>3.  HOW do we see the strategy being implemented?  WHO?  WHAT?  WHERE?  WHEN?  RESOURCES NEEDED?  </a:t>
            </a:r>
          </a:p>
          <a:p>
            <a:pPr>
              <a:defRPr/>
            </a:pPr>
            <a:endParaRPr lang="en-US" altLang="en-US" sz="1100" b="1" i="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altLang="en-US" sz="1100" b="1" i="1" u="sng" dirty="0" smtClean="0">
                <a:solidFill>
                  <a:schemeClr val="bg1"/>
                </a:solidFill>
                <a:latin typeface="Arial" panose="020B0604020202020204" pitchFamily="34" charset="0"/>
                <a:cs typeface="Arial" panose="020B0604020202020204" pitchFamily="34" charset="0"/>
              </a:rPr>
              <a:t>* PARENT-TEACHER LEARNING SESSIONS</a:t>
            </a:r>
            <a:r>
              <a:rPr lang="en-US" altLang="en-US" sz="1100" b="1" i="0" dirty="0" smtClean="0">
                <a:solidFill>
                  <a:schemeClr val="bg1"/>
                </a:solidFill>
                <a:latin typeface="Arial" panose="020B0604020202020204" pitchFamily="34" charset="0"/>
                <a:cs typeface="Arial" panose="020B0604020202020204" pitchFamily="34" charset="0"/>
              </a:rPr>
              <a:t>: (10-15 </a:t>
            </a:r>
            <a:r>
              <a:rPr lang="en-US" altLang="en-US" sz="1100" b="1" i="0" dirty="0" err="1" smtClean="0">
                <a:solidFill>
                  <a:schemeClr val="bg1"/>
                </a:solidFill>
                <a:latin typeface="Arial" panose="020B0604020202020204" pitchFamily="34" charset="0"/>
                <a:cs typeface="Arial" panose="020B0604020202020204" pitchFamily="34" charset="0"/>
              </a:rPr>
              <a:t>mins</a:t>
            </a:r>
            <a:r>
              <a:rPr lang="en-US" altLang="en-US" sz="1100" b="1" i="0" dirty="0" smtClean="0">
                <a:solidFill>
                  <a:schemeClr val="bg1"/>
                </a:solidFill>
                <a:latin typeface="Arial" panose="020B0604020202020204" pitchFamily="34" charset="0"/>
                <a:cs typeface="Arial" panose="020B0604020202020204" pitchFamily="34" charset="0"/>
              </a:rPr>
              <a:t>)</a:t>
            </a:r>
          </a:p>
          <a:p>
            <a:pPr marL="228600" indent="-228600">
              <a:buFont typeface="Arial" panose="020B0604020202020204" pitchFamily="34" charset="0"/>
              <a:buAutoNum type="arabicPeriod"/>
              <a:defRPr/>
            </a:pPr>
            <a:r>
              <a:rPr lang="en-US" altLang="en-US" sz="1100" b="1" i="0" dirty="0" smtClean="0">
                <a:solidFill>
                  <a:schemeClr val="bg1"/>
                </a:solidFill>
                <a:latin typeface="Arial" panose="020B0604020202020204" pitchFamily="34" charset="0"/>
                <a:cs typeface="Arial" panose="020B0604020202020204" pitchFamily="34" charset="0"/>
              </a:rPr>
              <a:t>What are our next steps for continuing</a:t>
            </a:r>
            <a:r>
              <a:rPr lang="en-US" altLang="en-US" sz="1100" b="1" i="0" baseline="0" dirty="0" smtClean="0">
                <a:solidFill>
                  <a:schemeClr val="bg1"/>
                </a:solidFill>
                <a:latin typeface="Arial" panose="020B0604020202020204" pitchFamily="34" charset="0"/>
                <a:cs typeface="Arial" panose="020B0604020202020204" pitchFamily="34" charset="0"/>
              </a:rPr>
              <a:t> parent-teacher learning sessions?</a:t>
            </a:r>
          </a:p>
          <a:p>
            <a:pPr marL="228600" indent="-228600">
              <a:buFont typeface="Arial" panose="020B0604020202020204" pitchFamily="34" charset="0"/>
              <a:buAutoNum type="arabicPeriod"/>
              <a:defRPr/>
            </a:pPr>
            <a:r>
              <a:rPr lang="en-US" altLang="en-US" sz="1100" b="1" i="0" dirty="0" smtClean="0">
                <a:solidFill>
                  <a:schemeClr val="bg1"/>
                </a:solidFill>
                <a:latin typeface="Arial" panose="020B0604020202020204" pitchFamily="34" charset="0"/>
                <a:cs typeface="Arial" panose="020B0604020202020204" pitchFamily="34" charset="0"/>
              </a:rPr>
              <a:t>What would our sessions look like next school year?  </a:t>
            </a:r>
          </a:p>
          <a:p>
            <a:pPr>
              <a:defRPr/>
            </a:pPr>
            <a:r>
              <a:rPr lang="en-US" altLang="en-US" sz="1100" i="1" dirty="0" smtClean="0">
                <a:solidFill>
                  <a:schemeClr val="bg1"/>
                </a:solidFill>
                <a:latin typeface="Arial" panose="020B0604020202020204" pitchFamily="34" charset="0"/>
                <a:cs typeface="Arial" panose="020B0604020202020204" pitchFamily="34" charset="0"/>
              </a:rPr>
              <a:t>	- who should be invited?</a:t>
            </a:r>
          </a:p>
          <a:p>
            <a:pPr>
              <a:defRPr/>
            </a:pPr>
            <a:r>
              <a:rPr lang="en-US" altLang="en-US" sz="1100" i="1" dirty="0" smtClean="0">
                <a:solidFill>
                  <a:schemeClr val="bg1"/>
                </a:solidFill>
                <a:latin typeface="Arial" panose="020B0604020202020204" pitchFamily="34" charset="0"/>
                <a:cs typeface="Arial" panose="020B0604020202020204" pitchFamily="34" charset="0"/>
              </a:rPr>
              <a:t>	- how do we invite?</a:t>
            </a:r>
          </a:p>
          <a:p>
            <a:pPr>
              <a:defRPr/>
            </a:pPr>
            <a:r>
              <a:rPr lang="en-US" altLang="en-US" sz="1100" i="1" dirty="0" smtClean="0">
                <a:solidFill>
                  <a:schemeClr val="bg1"/>
                </a:solidFill>
                <a:latin typeface="Arial" panose="020B0604020202020204" pitchFamily="34" charset="0"/>
                <a:cs typeface="Arial" panose="020B0604020202020204" pitchFamily="34" charset="0"/>
              </a:rPr>
              <a:t>	- expand to other buildings?  grade levels?</a:t>
            </a:r>
          </a:p>
          <a:p>
            <a:pPr>
              <a:defRPr/>
            </a:pPr>
            <a:r>
              <a:rPr lang="en-US" altLang="en-US" sz="1100" i="1" dirty="0" smtClean="0">
                <a:solidFill>
                  <a:schemeClr val="bg1"/>
                </a:solidFill>
                <a:latin typeface="Arial" panose="020B0604020202020204" pitchFamily="34" charset="0"/>
                <a:cs typeface="Arial" panose="020B0604020202020204" pitchFamily="34" charset="0"/>
              </a:rPr>
              <a:t>	- dates, time, location?</a:t>
            </a:r>
          </a:p>
          <a:p>
            <a:pPr>
              <a:defRPr/>
            </a:pPr>
            <a:r>
              <a:rPr lang="en-US" altLang="en-US" sz="1100" i="1" dirty="0" smtClean="0">
                <a:solidFill>
                  <a:schemeClr val="bg1"/>
                </a:solidFill>
                <a:latin typeface="Arial" panose="020B0604020202020204" pitchFamily="34" charset="0"/>
                <a:cs typeface="Arial" panose="020B0604020202020204" pitchFamily="34" charset="0"/>
              </a:rPr>
              <a:t>	- food / childcare?</a:t>
            </a:r>
          </a:p>
          <a:p>
            <a:pPr>
              <a:defRPr/>
            </a:pPr>
            <a:r>
              <a:rPr lang="en-US" altLang="en-US" sz="1100" i="1" dirty="0" smtClean="0">
                <a:solidFill>
                  <a:schemeClr val="bg1"/>
                </a:solidFill>
                <a:latin typeface="Arial" panose="020B0604020202020204" pitchFamily="34" charset="0"/>
                <a:cs typeface="Arial" panose="020B0604020202020204" pitchFamily="34" charset="0"/>
              </a:rPr>
              <a:t>	- topics?</a:t>
            </a:r>
          </a:p>
          <a:p>
            <a:pPr>
              <a:defRPr/>
            </a:pPr>
            <a:r>
              <a:rPr lang="en-US" altLang="en-US" sz="1100" i="1" dirty="0" smtClean="0">
                <a:solidFill>
                  <a:schemeClr val="bg1"/>
                </a:solidFill>
                <a:latin typeface="Arial" panose="020B0604020202020204" pitchFamily="34" charset="0"/>
                <a:cs typeface="Arial" panose="020B0604020202020204" pitchFamily="34" charset="0"/>
              </a:rPr>
              <a:t>	- start a new group with same content?</a:t>
            </a:r>
          </a:p>
          <a:p>
            <a:pPr>
              <a:defRPr/>
            </a:pPr>
            <a:r>
              <a:rPr lang="en-US" altLang="en-US" sz="1100" i="1" dirty="0" smtClean="0">
                <a:solidFill>
                  <a:schemeClr val="bg1"/>
                </a:solidFill>
                <a:latin typeface="Arial" panose="020B0604020202020204" pitchFamily="34" charset="0"/>
                <a:cs typeface="Arial" panose="020B0604020202020204" pitchFamily="34" charset="0"/>
              </a:rPr>
              <a:t>	- who will facilitate?</a:t>
            </a:r>
          </a:p>
          <a:p>
            <a:pPr>
              <a:defRPr/>
            </a:pPr>
            <a:r>
              <a:rPr lang="en-US" altLang="en-US" sz="1100" i="1" dirty="0" smtClean="0">
                <a:solidFill>
                  <a:schemeClr val="bg1"/>
                </a:solidFill>
                <a:latin typeface="Arial" panose="020B0604020202020204" pitchFamily="34" charset="0"/>
                <a:cs typeface="Arial" panose="020B0604020202020204" pitchFamily="34" charset="0"/>
              </a:rPr>
              <a:t>	- resources needed?</a:t>
            </a:r>
          </a:p>
          <a:p>
            <a:pPr>
              <a:defRPr/>
            </a:pPr>
            <a:r>
              <a:rPr lang="en-US" altLang="en-US" sz="1100" i="1" dirty="0" smtClean="0">
                <a:solidFill>
                  <a:schemeClr val="bg1"/>
                </a:solidFill>
                <a:latin typeface="Arial" panose="020B0604020202020204" pitchFamily="34" charset="0"/>
                <a:cs typeface="Arial" panose="020B0604020202020204" pitchFamily="34" charset="0"/>
              </a:rPr>
              <a:t>	- administrative support?</a:t>
            </a:r>
          </a:p>
        </p:txBody>
      </p:sp>
    </p:spTree>
    <p:extLst>
      <p:ext uri="{BB962C8B-B14F-4D97-AF65-F5344CB8AC3E}">
        <p14:creationId xmlns:p14="http://schemas.microsoft.com/office/powerpoint/2010/main" val="3246880073"/>
      </p:ext>
    </p:extLst>
  </p:cSld>
  <p:clrMapOvr>
    <a:overrideClrMapping bg1="dk2" tx1="lt1" bg2="dk1" tx2="lt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100" b="1" dirty="0" smtClean="0">
                <a:latin typeface="Arial" panose="020B0604020202020204" pitchFamily="34" charset="0"/>
                <a:cs typeface="Arial" panose="020B0604020202020204" pitchFamily="34" charset="0"/>
              </a:rPr>
              <a:t>“The purpose of these sessions was to not only promote parent-teacher partnerships, but to partnership for student progress and better outcomes!  </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KEY DISCUSSIONS: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1)  What </a:t>
            </a:r>
            <a:r>
              <a:rPr kumimoji="0" lang="en-US" altLang="en-US" sz="11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student outcomes </a:t>
            </a: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have you observed during this project? (5 minutes)</a:t>
            </a: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2)  What other (outer circles) outcomes have you observed during this project? (5-10 </a:t>
            </a:r>
            <a:r>
              <a:rPr kumimoji="0" lang="en-US" altLang="en-US" sz="1100" b="1" i="0" u="none" strike="noStrike" kern="1200" cap="none" spc="0" normalizeH="0" baseline="0" noProof="0" dirty="0" err="1"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mins</a:t>
            </a: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3)  How can these outcomes continue in the building / district?</a:t>
            </a:r>
          </a:p>
        </p:txBody>
      </p:sp>
      <p:sp>
        <p:nvSpPr>
          <p:cNvPr id="4" name="Date Placeholder 3"/>
          <p:cNvSpPr>
            <a:spLocks noGrp="1"/>
          </p:cNvSpPr>
          <p:nvPr>
            <p:ph type="dt" idx="10"/>
          </p:nvPr>
        </p:nvSpPr>
        <p:spPr/>
        <p:txBody>
          <a:bodyPr/>
          <a:lstStyle/>
          <a:p>
            <a:fld id="{38F524AA-EDBD-4051-9AB6-9F56711F3FEF}" type="datetime1">
              <a:rPr lang="en-US" altLang="en-US" smtClean="0"/>
              <a:t>9/20/2017</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5</a:t>
            </a:fld>
            <a:endParaRPr lang="en-US" altLang="en-US" sz="1200"/>
          </a:p>
        </p:txBody>
      </p:sp>
    </p:spTree>
    <p:extLst>
      <p:ext uri="{BB962C8B-B14F-4D97-AF65-F5344CB8AC3E}">
        <p14:creationId xmlns:p14="http://schemas.microsoft.com/office/powerpoint/2010/main" val="1817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100" b="1" u="sng" dirty="0" smtClean="0"/>
              <a:t>KEY</a:t>
            </a:r>
            <a:r>
              <a:rPr lang="en-US" sz="1100" b="1" u="sng" baseline="0" dirty="0" smtClean="0"/>
              <a:t> DISCUSSIONS</a:t>
            </a:r>
            <a:r>
              <a:rPr lang="en-US" sz="1100" dirty="0" smtClean="0"/>
              <a:t>:  Facilitate group discussion and sharing of ideas in each area based on experiences and recommendations </a:t>
            </a:r>
          </a:p>
          <a:p>
            <a:endParaRPr lang="en-US" sz="1100" dirty="0" smtClean="0"/>
          </a:p>
          <a:p>
            <a:r>
              <a:rPr lang="en-US" sz="1100" dirty="0" smtClean="0"/>
              <a:t>***REMEMBER</a:t>
            </a:r>
            <a:r>
              <a:rPr lang="en-US" sz="1100" baseline="0" dirty="0" smtClean="0"/>
              <a:t>:  ASK THE PARTICIPANTS TO TRY NOT TO USE SPECIFIC NAMES – AND KEEP CONVERSATIONS CONFIDENTIAL</a:t>
            </a:r>
            <a:endParaRPr lang="en-US" sz="1100" dirty="0" smtClean="0"/>
          </a:p>
          <a:p>
            <a:endParaRPr lang="en-US" sz="1100" dirty="0" smtClean="0"/>
          </a:p>
          <a:p>
            <a:endParaRPr lang="en-US" sz="1100" b="1" baseline="0" dirty="0" smtClean="0"/>
          </a:p>
          <a:p>
            <a:pPr marL="0" marR="0" lvl="0" indent="0" algn="l" defTabSz="0" rtl="0" eaLnBrk="0" fontAlgn="base" latinLnBrk="0" hangingPunct="0">
              <a:lnSpc>
                <a:spcPct val="100000"/>
              </a:lnSpc>
              <a:spcBef>
                <a:spcPct val="30000"/>
              </a:spcBef>
              <a:spcAft>
                <a:spcPct val="0"/>
              </a:spcAft>
              <a:buClrTx/>
              <a:buSzTx/>
              <a:buFontTx/>
              <a:buNone/>
              <a:tabLst/>
              <a:defRPr/>
            </a:pPr>
            <a:r>
              <a:rPr lang="en-US" sz="1100" b="1" baseline="0" dirty="0" smtClean="0"/>
              <a:t>1) General School Activities </a:t>
            </a:r>
            <a:r>
              <a:rPr lang="en-US" sz="1100" b="0" baseline="0" dirty="0" smtClean="0"/>
              <a:t>(examples:  student-focused meetings, parent-teacher conferences, PTA, school events, state testing, etc. .)</a:t>
            </a:r>
            <a:br>
              <a:rPr lang="en-US" sz="1100" b="0" baseline="0" dirty="0" smtClean="0"/>
            </a:br>
            <a:r>
              <a:rPr lang="en-US" sz="1100" b="1" baseline="0" dirty="0" smtClean="0"/>
              <a:t/>
            </a:r>
            <a:br>
              <a:rPr lang="en-US" sz="1100" b="1" baseline="0" dirty="0" smtClean="0"/>
            </a:br>
            <a:r>
              <a:rPr lang="en-US" sz="1100" b="1" baseline="0" dirty="0" smtClean="0"/>
              <a:t>	      a) Have </a:t>
            </a:r>
            <a:r>
              <a:rPr kumimoji="0" lang="en-US" sz="1100" b="1" i="0" u="none" strike="noStrike" kern="1200" cap="none" spc="0" normalizeH="0" baseline="0" noProof="0" dirty="0" smtClean="0">
                <a:ln>
                  <a:noFill/>
                </a:ln>
                <a:solidFill>
                  <a:srgbClr val="FFFFFF"/>
                </a:solidFill>
                <a:effectLst/>
                <a:uLnTx/>
                <a:uFillTx/>
                <a:latin typeface="Arial" panose="020B0604020202020204" pitchFamily="34" charset="0"/>
                <a:ea typeface="SimSun" panose="02010600030101010101" pitchFamily="2" charset="-122"/>
                <a:cs typeface="+mn-cs"/>
              </a:rPr>
              <a:t>general school activities changed as a result of these sessions?  How?</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Arial" panose="020B0604020202020204" pitchFamily="34" charset="0"/>
                <a:ea typeface="SimSun" panose="02010600030101010101" pitchFamily="2" charset="-122"/>
                <a:cs typeface="+mn-cs"/>
              </a:rPr>
              <a:t>      b) If not, what have been the barriers?  What are the recommended next steps?</a:t>
            </a:r>
            <a:r>
              <a:rPr lang="en-US" sz="1100" b="1" baseline="0" dirty="0" smtClean="0"/>
              <a:t> </a:t>
            </a:r>
            <a:endParaRPr lang="en-US" sz="1100" b="1" dirty="0" smtClean="0"/>
          </a:p>
          <a:p>
            <a:pPr marL="0" indent="0">
              <a:buFont typeface="Arial" panose="020B0604020202020204" pitchFamily="34" charset="0"/>
              <a:buNone/>
            </a:pPr>
            <a:endParaRPr lang="en-US" sz="1100" b="1" u="none" baseline="0" dirty="0" smtClean="0"/>
          </a:p>
          <a:p>
            <a:pPr marL="0" indent="0">
              <a:buFont typeface="Arial" panose="020B0604020202020204" pitchFamily="34" charset="0"/>
              <a:buNone/>
            </a:pPr>
            <a:endParaRPr lang="en-US" sz="1100" b="1" u="none" baseline="0" dirty="0" smtClean="0"/>
          </a:p>
          <a:p>
            <a:pPr marL="0" indent="0">
              <a:buFont typeface="Arial" panose="020B0604020202020204" pitchFamily="34" charset="0"/>
              <a:buNone/>
            </a:pPr>
            <a:r>
              <a:rPr lang="en-US" sz="1100" b="1" u="none" baseline="0" dirty="0" smtClean="0"/>
              <a:t>2) Special Education Activities</a:t>
            </a:r>
            <a:r>
              <a:rPr lang="en-US" sz="1100" b="0" u="none" baseline="0" dirty="0" smtClean="0"/>
              <a:t> (Parent concerns / referrals, evaluations, IEP meetings)</a:t>
            </a:r>
          </a:p>
          <a:p>
            <a:pPr marL="0" indent="0">
              <a:buFont typeface="Arial" panose="020B0604020202020204" pitchFamily="34" charset="0"/>
              <a:buNone/>
            </a:pPr>
            <a:endParaRPr lang="en-US" sz="1100" b="1" u="none" baseline="0" dirty="0" smtClean="0"/>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Arial" panose="020B0604020202020204" pitchFamily="34" charset="0"/>
                <a:ea typeface="SimSun" panose="02010600030101010101" pitchFamily="2" charset="-122"/>
                <a:cs typeface="+mn-cs"/>
              </a:rPr>
              <a:t>      a) Have special education activities changed as a result of these sessions?  How?</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100" b="1" i="0" u="none" strike="noStrike" kern="1200" cap="none" spc="0" normalizeH="0" baseline="0" noProof="0" dirty="0" smtClean="0">
                <a:ln>
                  <a:noFill/>
                </a:ln>
                <a:solidFill>
                  <a:srgbClr val="FFFFFF"/>
                </a:solidFill>
                <a:effectLst/>
                <a:uLnTx/>
                <a:uFillTx/>
                <a:latin typeface="Arial" panose="020B0604020202020204" pitchFamily="34" charset="0"/>
                <a:ea typeface="SimSun" panose="02010600030101010101" pitchFamily="2" charset="-122"/>
                <a:cs typeface="+mn-cs"/>
              </a:rPr>
              <a:t>      b) If not, what have been the barriers?  What are the recommended next steps? </a:t>
            </a:r>
            <a:endParaRPr kumimoji="0" lang="en-US" sz="1100" b="1"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4" name="Date Placeholder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5EB89C0B-BED9-4D23-A781-9F93C3A5F4EF}" type="datetime1">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9/20/2017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E703B518-740B-450A-866D-482E359AC801}" type="slidenum">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97500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1252538" y="788988"/>
            <a:ext cx="4611687" cy="3459162"/>
          </a:xfrm>
        </p:spPr>
      </p:sp>
      <p:sp>
        <p:nvSpPr>
          <p:cNvPr id="28675" name="Rectangle 3"/>
          <p:cNvSpPr>
            <a:spLocks noGrp="1" noChangeArrowheads="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We have spent our time on these modules reflecting how we can build parent-teacher partnerships </a:t>
            </a:r>
            <a:r>
              <a:rPr kumimoji="0" lang="en-US" altLang="en-US" sz="1100" b="0"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to improve student outcomes</a:t>
            </a: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through the district improvement process.</a:t>
            </a:r>
          </a:p>
          <a:p>
            <a:pPr>
              <a:defRPr/>
            </a:pPr>
            <a:endParaRPr lang="en-US" altLang="en-US" sz="1100" kern="1200"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a:p>
            <a:pPr>
              <a:defRPr/>
            </a:pPr>
            <a:endParaRPr lang="en-US" altLang="en-US" sz="1100" kern="1200"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altLang="en-US" sz="11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ADMINISTRATOR REMARKS (5-10 </a:t>
            </a:r>
            <a:r>
              <a:rPr kumimoji="0" lang="en-US" altLang="en-US" sz="1100" b="1" i="0" u="sng" strike="noStrike" kern="1200" cap="none" spc="0" normalizeH="0" baseline="0" noProof="0" dirty="0" err="1"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mins</a:t>
            </a:r>
            <a:r>
              <a:rPr kumimoji="0" lang="en-US" altLang="en-US" sz="11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a)  Ask the administrator to provide what they have learned from this project?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b)  What changes have been made at the district, building, or teacher level to promote parent-teacher partnerships in improving student outcomes?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c)  What are their next steps for continuing this process of promoting and building partnerships?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100" b="0" i="1" u="sng" strike="noStrike" kern="1200" cap="none" spc="0" normalizeH="0" baseline="0" noProof="0" dirty="0" smtClean="0">
                <a:ln>
                  <a:noFill/>
                </a:ln>
                <a:solidFill>
                  <a:srgbClr val="000000"/>
                </a:solidFill>
                <a:effectLst/>
                <a:uLnTx/>
                <a:uFillTx/>
                <a:latin typeface="Arial" panose="020B0604020202020204" pitchFamily="34" charset="0"/>
                <a:ea typeface="Meiryo" panose="020B0604030504040204" pitchFamily="34" charset="-128"/>
                <a:cs typeface="Arial" panose="020B0604020202020204" pitchFamily="34" charset="0"/>
              </a:rPr>
              <a:t>Some processes to address may include:</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Response to Intervention</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Positive Behavior Supports</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Special Education Evaluation</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IEP</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Functional Behavior Assessments</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Disciplinary Actions</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Ohio Teacher Evaluation</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Standardized Testing</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Reporting Student Progress</a:t>
            </a:r>
          </a:p>
          <a:p>
            <a:pPr marL="0" marR="0" lvl="0" indent="0" algn="l" defTabSz="0" rtl="0" eaLnBrk="0" fontAlgn="base" latinLnBrk="0" hangingPunct="0">
              <a:lnSpc>
                <a:spcPct val="80000"/>
              </a:lnSpc>
              <a:spcBef>
                <a:spcPct val="30000"/>
              </a:spcBef>
              <a:spcAft>
                <a:spcPct val="0"/>
              </a:spcAft>
              <a:buClrTx/>
              <a:buSzTx/>
              <a:buFontTx/>
              <a:buChar cha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 WHAT ELSE?</a:t>
            </a:r>
          </a:p>
          <a:p>
            <a:pPr marL="0" marR="0" lvl="0" indent="0" algn="l" defTabSz="0" rtl="0" eaLnBrk="0" fontAlgn="base" latinLnBrk="0" hangingPunct="0">
              <a:lnSpc>
                <a:spcPct val="80000"/>
              </a:lnSpc>
              <a:spcBef>
                <a:spcPct val="30000"/>
              </a:spcBef>
              <a:spcAft>
                <a:spcPct val="0"/>
              </a:spcAft>
              <a:buClrTx/>
              <a:buSzTx/>
              <a:buFontTx/>
              <a:buChar char="•"/>
              <a:tabLst/>
              <a:defRPr/>
            </a:pPr>
            <a:endPar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a:p>
            <a:pPr marL="0" marR="0" lvl="0" indent="0" algn="l" defTabSz="0" rtl="0" eaLnBrk="0" fontAlgn="base" latinLnBrk="0" hangingPunct="0">
              <a:lnSpc>
                <a:spcPct val="80000"/>
              </a:lnSpc>
              <a:spcBef>
                <a:spcPct val="30000"/>
              </a:spcBef>
              <a:spcAft>
                <a:spcPct val="0"/>
              </a:spcAft>
              <a:buClrTx/>
              <a:buSzTx/>
              <a:buFontTx/>
              <a:buNone/>
              <a:tabLst/>
              <a:defRPr/>
            </a:pPr>
            <a:r>
              <a:rPr kumimoji="0" lang="en-US" altLang="en-US" sz="1100" b="1"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2. CO-FACILITATOR REMARKS</a:t>
            </a:r>
            <a:endParaRPr kumimoji="0" lang="en-US" altLang="en-US" sz="1100" b="0" i="0" u="sng"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a:p>
            <a:pPr marL="228600" marR="0" lvl="0" indent="-228600" algn="l" defTabSz="0" rtl="0" eaLnBrk="0" fontAlgn="base" latinLnBrk="0" hangingPunct="0">
              <a:lnSpc>
                <a:spcPct val="80000"/>
              </a:lnSpc>
              <a:spcBef>
                <a:spcPct val="30000"/>
              </a:spcBef>
              <a:spcAft>
                <a:spcPct val="0"/>
              </a:spcAft>
              <a:buClrTx/>
              <a:buSzTx/>
              <a:buFontTx/>
              <a:buAutoNum type="alphaLcParen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What have you learned as a co-facilitator during this process?</a:t>
            </a:r>
          </a:p>
          <a:p>
            <a:pPr marL="228600" marR="0" lvl="0" indent="-228600" algn="l" defTabSz="0" rtl="0" eaLnBrk="0" fontAlgn="base" latinLnBrk="0" hangingPunct="0">
              <a:lnSpc>
                <a:spcPct val="80000"/>
              </a:lnSpc>
              <a:spcBef>
                <a:spcPct val="30000"/>
              </a:spcBef>
              <a:spcAft>
                <a:spcPct val="0"/>
              </a:spcAft>
              <a:buClrTx/>
              <a:buSzTx/>
              <a:buFontTx/>
              <a:buAutoNum type="alphaLcParenR"/>
              <a:tabLst/>
              <a:defRPr/>
            </a:pPr>
            <a:r>
              <a:rPr kumimoji="0" lang="en-US" alt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rPr>
              <a:t>How has this process helped you in your parent-teacher partnerships?</a:t>
            </a:r>
            <a:endParaRPr lang="en-US" altLang="en-US" sz="1100" b="1" u="none" kern="1200" dirty="0" smtClean="0">
              <a:solidFill>
                <a:schemeClr val="bg1"/>
              </a:solidFill>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160734987"/>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27125" y="695325"/>
            <a:ext cx="4645025" cy="3484563"/>
          </a:xfrm>
        </p:spPr>
      </p:sp>
      <p:sp>
        <p:nvSpPr>
          <p:cNvPr id="20483" name="Notes Placeholder 2"/>
          <p:cNvSpPr>
            <a:spLocks noGrp="1" noChangeArrowheads="1"/>
          </p:cNvSpPr>
          <p:nvPr>
            <p:ph type="body" idx="1"/>
          </p:nvPr>
        </p:nvSpPr>
        <p:spPr bwMode="auto">
          <a:xfrm>
            <a:off x="688975" y="5711825"/>
            <a:ext cx="5519738" cy="313531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00" dirty="0" smtClean="0">
                <a:solidFill>
                  <a:schemeClr val="bg1"/>
                </a:solidFill>
                <a:latin typeface="+mn-lt"/>
              </a:rPr>
              <a:t>1. Co-facilitators - think about a positive comment you can make about each participant - how you have valued their participation?  What did they bring to the group?</a:t>
            </a:r>
          </a:p>
          <a:p>
            <a:pPr>
              <a:defRPr/>
            </a:pPr>
            <a:endParaRPr lang="en-US" altLang="en-US" sz="1000" dirty="0" smtClean="0">
              <a:solidFill>
                <a:schemeClr val="bg1"/>
              </a:solidFill>
              <a:latin typeface="+mn-lt"/>
            </a:endParaRPr>
          </a:p>
          <a:p>
            <a:pPr>
              <a:defRPr/>
            </a:pPr>
            <a:r>
              <a:rPr lang="en-US" altLang="en-US" sz="1000" dirty="0" smtClean="0">
                <a:solidFill>
                  <a:schemeClr val="bg1"/>
                </a:solidFill>
                <a:latin typeface="+mn-lt"/>
              </a:rPr>
              <a:t>2. Handout certificates!</a:t>
            </a:r>
          </a:p>
          <a:p>
            <a:pPr>
              <a:defRPr/>
            </a:pPr>
            <a:endParaRPr lang="en-US" altLang="en-US" sz="1000" dirty="0" smtClean="0">
              <a:solidFill>
                <a:schemeClr val="bg1"/>
              </a:solidFill>
              <a:latin typeface="+mn-lt"/>
            </a:endParaRPr>
          </a:p>
          <a:p>
            <a:pPr>
              <a:defRPr/>
            </a:pPr>
            <a:endParaRPr lang="en-US" altLang="en-US" sz="1000" dirty="0" smtClean="0">
              <a:solidFill>
                <a:schemeClr val="bg1"/>
              </a:solidFill>
              <a:latin typeface="+mn-lt"/>
            </a:endParaRPr>
          </a:p>
          <a:p>
            <a:pPr>
              <a:defRPr/>
            </a:pPr>
            <a:r>
              <a:rPr lang="en-US" altLang="en-US" sz="1000" dirty="0" smtClean="0">
                <a:solidFill>
                  <a:schemeClr val="bg1"/>
                </a:solidFill>
                <a:latin typeface="+mn-lt"/>
              </a:rPr>
              <a:t>(OPTIONAL MUSIC:  "Celebration" by Kool &amp; </a:t>
            </a:r>
            <a:r>
              <a:rPr lang="en-US" altLang="en-US" sz="1400" dirty="0" smtClean="0"/>
              <a:t>The Gang)</a:t>
            </a:r>
          </a:p>
        </p:txBody>
      </p:sp>
      <p:sp>
        <p:nvSpPr>
          <p:cNvPr id="20484" name="Date Placeholder 3"/>
          <p:cNvSpPr txBox="1">
            <a:spLocks noGrp="1" noChangeArrowheads="1"/>
          </p:cNvSpPr>
          <p:nvPr/>
        </p:nvSpPr>
        <p:spPr bwMode="auto">
          <a:xfrm>
            <a:off x="3908425" y="0"/>
            <a:ext cx="2989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r">
              <a:buFont typeface="Arial" panose="020B0604020202020204" pitchFamily="34" charset="0"/>
              <a:buNone/>
            </a:pPr>
            <a:fld id="{1849F58C-C9FA-490B-BC77-B164A318FD67}" type="datetime1">
              <a:rPr lang="en-US" altLang="en-US" sz="2400"/>
              <a:pPr algn="r">
                <a:buFont typeface="Arial" panose="020B0604020202020204" pitchFamily="34" charset="0"/>
                <a:buNone/>
              </a:pPr>
              <a:t>9/20/2017</a:t>
            </a:fld>
            <a:endParaRPr lang="en-US" altLang="en-US" sz="1200"/>
          </a:p>
        </p:txBody>
      </p:sp>
      <p:sp>
        <p:nvSpPr>
          <p:cNvPr id="20485" name="Slide Number Placeholder 4"/>
          <p:cNvSpPr txBox="1">
            <a:spLocks noGrp="1" noChangeArrowheads="1"/>
          </p:cNvSpPr>
          <p:nvPr/>
        </p:nvSpPr>
        <p:spPr bwMode="auto">
          <a:xfrm>
            <a:off x="3908425" y="8824913"/>
            <a:ext cx="29892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SimSun" panose="02010600030101010101" pitchFamily="2" charset="-122"/>
              </a:defRPr>
            </a:lvl1pPr>
            <a:lvl2pPr marL="742950" indent="-285750">
              <a:defRPr>
                <a:solidFill>
                  <a:schemeClr val="tx1"/>
                </a:solidFill>
                <a:latin typeface="Times New Roman" panose="02020603050405020304" pitchFamily="18" charset="0"/>
                <a:ea typeface="SimSun" panose="02010600030101010101" pitchFamily="2" charset="-122"/>
              </a:defRPr>
            </a:lvl2pPr>
            <a:lvl3pPr marL="1143000" indent="-228600">
              <a:defRPr>
                <a:solidFill>
                  <a:schemeClr val="tx1"/>
                </a:solidFill>
                <a:latin typeface="Times New Roman" panose="02020603050405020304" pitchFamily="18" charset="0"/>
                <a:ea typeface="SimSun" panose="02010600030101010101" pitchFamily="2" charset="-122"/>
              </a:defRPr>
            </a:lvl3pPr>
            <a:lvl4pPr marL="1600200" indent="-228600">
              <a:defRPr>
                <a:solidFill>
                  <a:schemeClr val="tx1"/>
                </a:solidFill>
                <a:latin typeface="Times New Roman" panose="02020603050405020304" pitchFamily="18" charset="0"/>
                <a:ea typeface="SimSun" panose="02010600030101010101" pitchFamily="2" charset="-122"/>
              </a:defRPr>
            </a:lvl4pPr>
            <a:lvl5pPr marL="2057400" indent="-228600">
              <a:defRPr>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SimSun" panose="02010600030101010101" pitchFamily="2" charset="-122"/>
              </a:defRPr>
            </a:lvl9pPr>
          </a:lstStyle>
          <a:p>
            <a:pPr algn="r">
              <a:buFont typeface="Arial" panose="020B0604020202020204" pitchFamily="34" charset="0"/>
              <a:buNone/>
            </a:pPr>
            <a:fld id="{3F084B27-01CD-4A25-99BC-E2A1AB85C483}" type="slidenum">
              <a:rPr lang="en-US" altLang="en-US" sz="2400"/>
              <a:pPr algn="r">
                <a:buFont typeface="Arial" panose="020B0604020202020204" pitchFamily="34" charset="0"/>
                <a:buNone/>
              </a:pPr>
              <a:t>8</a:t>
            </a:fld>
            <a:endParaRPr lang="en-US" altLang="en-US" sz="1200"/>
          </a:p>
        </p:txBody>
      </p:sp>
    </p:spTree>
    <p:extLst>
      <p:ext uri="{BB962C8B-B14F-4D97-AF65-F5344CB8AC3E}">
        <p14:creationId xmlns:p14="http://schemas.microsoft.com/office/powerpoint/2010/main" val="4093321956"/>
      </p:ext>
    </p:extLst>
  </p:cSld>
  <p:clrMapOvr>
    <a:overrideClrMapping bg1="dk2" tx1="lt1" bg2="dk1" tx2="lt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27125" y="695325"/>
            <a:ext cx="4645025" cy="3484563"/>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22531" name="Rectangle 3"/>
          <p:cNvSpPr>
            <a:spLocks noGrp="1" noRot="1" noChangeAspect="1" noChangeArrowheads="1"/>
          </p:cNvSpPr>
          <p:nvPr>
            <p:ph type="body" idx="1"/>
          </p:nvPr>
        </p:nvSpPr>
        <p:spPr bwMode="auto">
          <a:xfrm>
            <a:off x="479425" y="5330825"/>
            <a:ext cx="5942013" cy="35052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en-US" altLang="en-US" sz="1100" dirty="0" smtClean="0">
                <a:solidFill>
                  <a:schemeClr val="bg1"/>
                </a:solidFill>
              </a:rPr>
              <a:t>Final thoughts.....(Read poem)</a:t>
            </a:r>
          </a:p>
          <a:p>
            <a:endParaRPr lang="en-US" altLang="en-US" sz="1100" dirty="0" smtClean="0">
              <a:solidFill>
                <a:schemeClr val="bg1"/>
              </a:solidFill>
            </a:endParaRPr>
          </a:p>
          <a:p>
            <a:r>
              <a:rPr lang="en-US" altLang="en-US" sz="1100" dirty="0" smtClean="0">
                <a:solidFill>
                  <a:schemeClr val="bg1"/>
                </a:solidFill>
              </a:rPr>
              <a:t>* Hand this out as a bookmark (see handout)</a:t>
            </a:r>
          </a:p>
          <a:p>
            <a:endParaRPr lang="en-US" altLang="en-US" dirty="0" smtClean="0">
              <a:solidFill>
                <a:schemeClr val="bg1"/>
              </a:solidFill>
            </a:endParaRPr>
          </a:p>
          <a:p>
            <a:endParaRPr lang="en-US" altLang="en-US" dirty="0" smtClean="0">
              <a:solidFill>
                <a:schemeClr val="bg1"/>
              </a:solidFill>
            </a:endParaRPr>
          </a:p>
          <a:p>
            <a:endParaRPr lang="en-US" altLang="en-US" dirty="0" smtClean="0">
              <a:solidFill>
                <a:schemeClr val="bg1"/>
              </a:solidFill>
            </a:endParaRPr>
          </a:p>
        </p:txBody>
      </p:sp>
    </p:spTree>
    <p:extLst>
      <p:ext uri="{BB962C8B-B14F-4D97-AF65-F5344CB8AC3E}">
        <p14:creationId xmlns:p14="http://schemas.microsoft.com/office/powerpoint/2010/main" val="2539606053"/>
      </p:ext>
    </p:extLst>
  </p:cSld>
  <p:clrMapOvr>
    <a:overrideClrMapping bg1="dk2" tx1="lt1" bg2="dk1" tx2="lt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35D9C7D-AF72-419A-8AEB-C041EAE8806F}" type="slidenum">
              <a:rPr lang="en-US" altLang="en-US"/>
              <a:pPr>
                <a:defRPr/>
              </a:pPr>
              <a:t>‹#›</a:t>
            </a:fld>
            <a:endParaRPr lang="en-US" altLang="en-US"/>
          </a:p>
        </p:txBody>
      </p:sp>
    </p:spTree>
    <p:extLst>
      <p:ext uri="{BB962C8B-B14F-4D97-AF65-F5344CB8AC3E}">
        <p14:creationId xmlns:p14="http://schemas.microsoft.com/office/powerpoint/2010/main" val="40115209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48CDAC-99B9-401A-A6F5-5D3265C7FB54}" type="slidenum">
              <a:rPr lang="en-US" altLang="en-US"/>
              <a:pPr>
                <a:defRPr/>
              </a:pPr>
              <a:t>‹#›</a:t>
            </a:fld>
            <a:endParaRPr lang="en-US" altLang="en-US"/>
          </a:p>
        </p:txBody>
      </p:sp>
    </p:spTree>
    <p:extLst>
      <p:ext uri="{BB962C8B-B14F-4D97-AF65-F5344CB8AC3E}">
        <p14:creationId xmlns:p14="http://schemas.microsoft.com/office/powerpoint/2010/main" val="24352910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7F847B-669A-442E-AB49-5474238221C1}" type="slidenum">
              <a:rPr lang="en-US" altLang="en-US"/>
              <a:pPr>
                <a:defRPr/>
              </a:pPr>
              <a:t>‹#›</a:t>
            </a:fld>
            <a:endParaRPr lang="en-US" altLang="en-US"/>
          </a:p>
        </p:txBody>
      </p:sp>
    </p:spTree>
    <p:extLst>
      <p:ext uri="{BB962C8B-B14F-4D97-AF65-F5344CB8AC3E}">
        <p14:creationId xmlns:p14="http://schemas.microsoft.com/office/powerpoint/2010/main" val="207278084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rgbClr val="000000"/>
              </a:solidFill>
            </a:endParaRPr>
          </a:p>
        </p:txBody>
      </p:sp>
    </p:spTree>
    <p:extLst>
      <p:ext uri="{BB962C8B-B14F-4D97-AF65-F5344CB8AC3E}">
        <p14:creationId xmlns:p14="http://schemas.microsoft.com/office/powerpoint/2010/main" val="376240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C8D3FB-19AB-4F16-B780-DC744D6412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230783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8D3FB-19AB-4F16-B780-DC744D6412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2517661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C8D3FB-19AB-4F16-B780-DC744D6412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3078286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C8D3FB-19AB-4F16-B780-DC744D641270}"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1135816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C8D3FB-19AB-4F16-B780-DC744D641270}"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124665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C8D3FB-19AB-4F16-B780-DC744D641270}"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392317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8D3FB-19AB-4F16-B780-DC744D641270}"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47843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1FD438-E0FD-4DE6-864C-3FC39B9FCE93}" type="slidenum">
              <a:rPr lang="en-US" altLang="en-US"/>
              <a:pPr>
                <a:defRPr/>
              </a:pPr>
              <a:t>‹#›</a:t>
            </a:fld>
            <a:endParaRPr lang="en-US" altLang="en-US"/>
          </a:p>
        </p:txBody>
      </p:sp>
    </p:spTree>
    <p:extLst>
      <p:ext uri="{BB962C8B-B14F-4D97-AF65-F5344CB8AC3E}">
        <p14:creationId xmlns:p14="http://schemas.microsoft.com/office/powerpoint/2010/main" val="39449648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C8D3FB-19AB-4F16-B780-DC744D641270}"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574021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C8D3FB-19AB-4F16-B780-DC744D641270}"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1892305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8D3FB-19AB-4F16-B780-DC744D6412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1124144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8D3FB-19AB-4F16-B780-DC744D641270}"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17D404-76CF-4FEA-A11B-D2205B7FCC2E}" type="slidenum">
              <a:rPr lang="en-US" smtClean="0"/>
              <a:t>‹#›</a:t>
            </a:fld>
            <a:endParaRPr lang="en-US"/>
          </a:p>
        </p:txBody>
      </p:sp>
    </p:spTree>
    <p:extLst>
      <p:ext uri="{BB962C8B-B14F-4D97-AF65-F5344CB8AC3E}">
        <p14:creationId xmlns:p14="http://schemas.microsoft.com/office/powerpoint/2010/main" val="3793358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rgbClr val="000000"/>
              </a:solidFill>
            </a:endParaRPr>
          </a:p>
        </p:txBody>
      </p:sp>
    </p:spTree>
    <p:extLst>
      <p:ext uri="{BB962C8B-B14F-4D97-AF65-F5344CB8AC3E}">
        <p14:creationId xmlns:p14="http://schemas.microsoft.com/office/powerpoint/2010/main" val="3928997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800" dirty="0">
              <a:solidFill>
                <a:schemeClr val="tx1"/>
              </a:solidFill>
            </a:endParaRPr>
          </a:p>
        </p:txBody>
      </p:sp>
      <p:pic>
        <p:nvPicPr>
          <p:cNvPr id="7"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56788416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2619459647"/>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50082403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t>9/20/2017</a:t>
            </a:fld>
            <a:endParaRPr lang="en-US" altLang="en-US" sz="1800" dirty="0">
              <a:solidFill>
                <a:schemeClr val="tx1"/>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88368929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t>9/20/2017</a:t>
            </a:fld>
            <a:endParaRPr lang="en-US" altLang="en-US" sz="1800" dirty="0">
              <a:solidFill>
                <a:schemeClr val="tx1"/>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15539999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370E50-F07C-41F1-9E13-4996319A0F88}" type="slidenum">
              <a:rPr lang="en-US" altLang="en-US"/>
              <a:pPr>
                <a:defRPr/>
              </a:pPr>
              <a:t>‹#›</a:t>
            </a:fld>
            <a:endParaRPr lang="en-US" altLang="en-US"/>
          </a:p>
        </p:txBody>
      </p:sp>
    </p:spTree>
    <p:extLst>
      <p:ext uri="{BB962C8B-B14F-4D97-AF65-F5344CB8AC3E}">
        <p14:creationId xmlns:p14="http://schemas.microsoft.com/office/powerpoint/2010/main" val="2694348118"/>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t>9/20/2017</a:t>
            </a:fld>
            <a:endParaRPr lang="en-US" altLang="en-US" sz="1800" dirty="0">
              <a:solidFill>
                <a:schemeClr val="tx1"/>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56021507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t>9/20/2017</a:t>
            </a:fld>
            <a:endParaRPr lang="en-US" altLang="en-US" sz="1800" dirty="0">
              <a:solidFill>
                <a:schemeClr val="tx1"/>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800" dirty="0">
              <a:solidFill>
                <a:schemeClr val="tx1"/>
              </a:solidFill>
            </a:endParaRPr>
          </a:p>
        </p:txBody>
      </p:sp>
      <p:pic>
        <p:nvPicPr>
          <p:cNvPr id="5"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2298271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t>9/20/2017</a:t>
            </a:fld>
            <a:endParaRPr lang="en-US" altLang="en-US" sz="1800" dirty="0">
              <a:solidFill>
                <a:schemeClr val="tx1"/>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800" dirty="0">
              <a:solidFill>
                <a:schemeClr val="tx1"/>
              </a:solidFill>
            </a:endParaRPr>
          </a:p>
        </p:txBody>
      </p:sp>
      <p:pic>
        <p:nvPicPr>
          <p:cNvPr id="8" name="Shape 19"/>
          <p:cNvPicPr preferRelativeResize="0"/>
          <p:nvPr userDrawn="1"/>
        </p:nvPicPr>
        <p:blipFill rotWithShape="1">
          <a:blip r:embed="rId2">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43992344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t>9/20/2017</a:t>
            </a:fld>
            <a:endParaRPr lang="en-US" altLang="en-US" sz="1800" dirty="0">
              <a:solidFill>
                <a:schemeClr val="tx1"/>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260511868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222122157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t>9/20/2017</a:t>
            </a:fld>
            <a:endParaRPr lang="en-US" altLang="en-US" sz="1800" dirty="0">
              <a:solidFill>
                <a:schemeClr val="tx1"/>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800" dirty="0">
              <a:solidFill>
                <a:schemeClr val="tx1"/>
              </a:solidFill>
            </a:endParaRPr>
          </a:p>
        </p:txBody>
      </p:sp>
    </p:spTree>
    <p:extLst>
      <p:ext uri="{BB962C8B-B14F-4D97-AF65-F5344CB8AC3E}">
        <p14:creationId xmlns:p14="http://schemas.microsoft.com/office/powerpoint/2010/main" val="332453052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35"/>
        <p:cNvGrpSpPr/>
        <p:nvPr/>
      </p:nvGrpSpPr>
      <p:grpSpPr>
        <a:xfrm>
          <a:off x="0" y="0"/>
          <a:ext cx="0" cy="0"/>
          <a:chOff x="0" y="0"/>
          <a:chExt cx="0" cy="0"/>
        </a:xfrm>
      </p:grpSpPr>
      <p:sp>
        <p:nvSpPr>
          <p:cNvPr id="36" name="Shape 36"/>
          <p:cNvSpPr/>
          <p:nvPr/>
        </p:nvSpPr>
        <p:spPr>
          <a:xfrm>
            <a:off x="-2275" y="6229333"/>
            <a:ext cx="9144000" cy="614800"/>
          </a:xfrm>
          <a:prstGeom prst="rect">
            <a:avLst/>
          </a:prstGeom>
          <a:solidFill>
            <a:srgbClr val="A61C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311700" y="1536633"/>
            <a:ext cx="8520600" cy="4585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grpSp>
        <p:nvGrpSpPr>
          <p:cNvPr id="40" name="Shape 40"/>
          <p:cNvGrpSpPr/>
          <p:nvPr/>
        </p:nvGrpSpPr>
        <p:grpSpPr>
          <a:xfrm>
            <a:off x="137874" y="6296300"/>
            <a:ext cx="1488242" cy="485249"/>
            <a:chOff x="137874" y="4722224"/>
            <a:chExt cx="1488242" cy="363937"/>
          </a:xfrm>
        </p:grpSpPr>
        <p:pic>
          <p:nvPicPr>
            <p:cNvPr id="41" name="Shape 41"/>
            <p:cNvPicPr preferRelativeResize="0"/>
            <p:nvPr/>
          </p:nvPicPr>
          <p:blipFill>
            <a:blip r:embed="rId2">
              <a:alphaModFix/>
            </a:blip>
            <a:stretch>
              <a:fillRect/>
            </a:stretch>
          </p:blipFill>
          <p:spPr>
            <a:xfrm>
              <a:off x="971612" y="4726037"/>
              <a:ext cx="654504" cy="360125"/>
            </a:xfrm>
            <a:prstGeom prst="rect">
              <a:avLst/>
            </a:prstGeom>
            <a:noFill/>
            <a:ln>
              <a:noFill/>
            </a:ln>
          </p:spPr>
        </p:pic>
        <p:pic>
          <p:nvPicPr>
            <p:cNvPr id="42" name="Shape 42"/>
            <p:cNvPicPr preferRelativeResize="0"/>
            <p:nvPr/>
          </p:nvPicPr>
          <p:blipFill>
            <a:blip r:embed="rId3">
              <a:alphaModFix/>
            </a:blip>
            <a:stretch>
              <a:fillRect/>
            </a:stretch>
          </p:blipFill>
          <p:spPr>
            <a:xfrm>
              <a:off x="137874" y="4722224"/>
              <a:ext cx="765000" cy="360124"/>
            </a:xfrm>
            <a:prstGeom prst="rect">
              <a:avLst/>
            </a:prstGeom>
            <a:noFill/>
            <a:ln>
              <a:noFill/>
            </a:ln>
          </p:spPr>
        </p:pic>
      </p:grpSp>
    </p:spTree>
    <p:extLst>
      <p:ext uri="{BB962C8B-B14F-4D97-AF65-F5344CB8AC3E}">
        <p14:creationId xmlns:p14="http://schemas.microsoft.com/office/powerpoint/2010/main" val="359062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A63F555-C280-43DC-889F-972FB0AD9FFE}" type="slidenum">
              <a:rPr lang="en-US" altLang="en-US"/>
              <a:pPr>
                <a:defRPr/>
              </a:pPr>
              <a:t>‹#›</a:t>
            </a:fld>
            <a:endParaRPr lang="en-US" altLang="en-US"/>
          </a:p>
        </p:txBody>
      </p:sp>
    </p:spTree>
    <p:extLst>
      <p:ext uri="{BB962C8B-B14F-4D97-AF65-F5344CB8AC3E}">
        <p14:creationId xmlns:p14="http://schemas.microsoft.com/office/powerpoint/2010/main" val="254064926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A1DEFD5-B501-4BC4-8A70-13C1B4D7B3D9}" type="slidenum">
              <a:rPr lang="en-US" altLang="en-US"/>
              <a:pPr>
                <a:defRPr/>
              </a:pPr>
              <a:t>‹#›</a:t>
            </a:fld>
            <a:endParaRPr lang="en-US" altLang="en-US"/>
          </a:p>
        </p:txBody>
      </p:sp>
    </p:spTree>
    <p:extLst>
      <p:ext uri="{BB962C8B-B14F-4D97-AF65-F5344CB8AC3E}">
        <p14:creationId xmlns:p14="http://schemas.microsoft.com/office/powerpoint/2010/main" val="61288318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A1D0977-BCAD-4A65-B33D-436361470E5F}" type="slidenum">
              <a:rPr lang="en-US" altLang="en-US"/>
              <a:pPr>
                <a:defRPr/>
              </a:pPr>
              <a:t>‹#›</a:t>
            </a:fld>
            <a:endParaRPr lang="en-US" altLang="en-US"/>
          </a:p>
        </p:txBody>
      </p:sp>
    </p:spTree>
    <p:extLst>
      <p:ext uri="{BB962C8B-B14F-4D97-AF65-F5344CB8AC3E}">
        <p14:creationId xmlns:p14="http://schemas.microsoft.com/office/powerpoint/2010/main" val="306512011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C7342F2-5AAE-4738-80BD-355B5F7705E6}" type="slidenum">
              <a:rPr lang="en-US" altLang="en-US"/>
              <a:pPr>
                <a:defRPr/>
              </a:pPr>
              <a:t>‹#›</a:t>
            </a:fld>
            <a:endParaRPr lang="en-US" altLang="en-US"/>
          </a:p>
        </p:txBody>
      </p:sp>
    </p:spTree>
    <p:extLst>
      <p:ext uri="{BB962C8B-B14F-4D97-AF65-F5344CB8AC3E}">
        <p14:creationId xmlns:p14="http://schemas.microsoft.com/office/powerpoint/2010/main" val="394887045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CA2A45B-7B40-41DB-A4A3-55A799119088}" type="slidenum">
              <a:rPr lang="en-US" altLang="en-US"/>
              <a:pPr>
                <a:defRPr/>
              </a:pPr>
              <a:t>‹#›</a:t>
            </a:fld>
            <a:endParaRPr lang="en-US" altLang="en-US"/>
          </a:p>
        </p:txBody>
      </p:sp>
    </p:spTree>
    <p:extLst>
      <p:ext uri="{BB962C8B-B14F-4D97-AF65-F5344CB8AC3E}">
        <p14:creationId xmlns:p14="http://schemas.microsoft.com/office/powerpoint/2010/main" val="200328715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BAA7BD8-9ED4-4895-87C0-3EC4092C002C}" type="slidenum">
              <a:rPr lang="en-US" altLang="en-US"/>
              <a:pPr>
                <a:defRPr/>
              </a:pPr>
              <a:t>‹#›</a:t>
            </a:fld>
            <a:endParaRPr lang="en-US" altLang="en-US"/>
          </a:p>
        </p:txBody>
      </p:sp>
    </p:spTree>
    <p:extLst>
      <p:ext uri="{BB962C8B-B14F-4D97-AF65-F5344CB8AC3E}">
        <p14:creationId xmlns:p14="http://schemas.microsoft.com/office/powerpoint/2010/main" val="13608549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 typeface="Arial" panose="020B0604020202020204" pitchFamily="34" charset="0"/>
              <a:buNone/>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Font typeface="Arial" panose="020B0604020202020204" pitchFamily="34" charset="0"/>
              <a:buNone/>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Font typeface="Arial" panose="020B0604020202020204" pitchFamily="34" charset="0"/>
              <a:buNone/>
              <a:defRPr sz="1400"/>
            </a:lvl1pPr>
          </a:lstStyle>
          <a:p>
            <a:pPr>
              <a:defRPr/>
            </a:pPr>
            <a:fld id="{B4CF99D0-8731-4662-8942-F2C202DAEA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82" r:id="rId12"/>
  </p:sldLayoutIdLst>
  <p:transition spd="med">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8D3FB-19AB-4F16-B780-DC744D641270}" type="datetimeFigureOut">
              <a:rPr lang="en-US" smtClean="0"/>
              <a:t>9/20/2017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D404-76CF-4FEA-A11B-D2205B7FCC2E}" type="slidenum">
              <a:rPr lang="en-US" smtClean="0"/>
              <a:t>‹#›</a:t>
            </a:fld>
            <a:endParaRPr lang="en-US"/>
          </a:p>
        </p:txBody>
      </p:sp>
    </p:spTree>
    <p:extLst>
      <p:ext uri="{BB962C8B-B14F-4D97-AF65-F5344CB8AC3E}">
        <p14:creationId xmlns:p14="http://schemas.microsoft.com/office/powerpoint/2010/main" val="1533857169"/>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38"/>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91411" tIns="45708" rIns="91411" bIns="45708"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3" y="1055688"/>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91411" tIns="45708" rIns="91411" bIns="45708" anchor="ctr"/>
          <a:lstStyle/>
          <a:p>
            <a:endParaRPr lang="en-US" dirty="0"/>
          </a:p>
        </p:txBody>
      </p:sp>
      <p:sp>
        <p:nvSpPr>
          <p:cNvPr id="1028" name="Rectangle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1200">
                <a:solidFill>
                  <a:srgbClr val="92A0A2"/>
                </a:solidFill>
              </a:defRPr>
            </a:lvl1pPr>
          </a:lstStyle>
          <a:p>
            <a:pPr>
              <a:defRPr/>
            </a:pPr>
            <a:fld id="{C5673BB3-6862-48AB-BE01-210541B585FC}" type="datetime1">
              <a:rPr lang="en-US" altLang="en-US" smtClean="0"/>
              <a:t>9/20/2017</a:t>
            </a:fld>
            <a:endParaRPr lang="en-US" altLang="en-US" sz="1800" dirty="0">
              <a:solidFill>
                <a:schemeClr val="tx1"/>
              </a:solidFill>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1200">
                <a:solidFill>
                  <a:srgbClr val="92A0A2"/>
                </a:solidFill>
              </a:defRPr>
            </a:lvl1pPr>
          </a:lstStyle>
          <a:p>
            <a:pPr>
              <a:defRPr/>
            </a:pPr>
            <a:endParaRPr lang="en-US" altLang="en-US" dirty="0"/>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1200">
                <a:solidFill>
                  <a:srgbClr val="92A0A2"/>
                </a:solidFill>
              </a:defRPr>
            </a:lvl1pPr>
          </a:lstStyle>
          <a:p>
            <a:pPr>
              <a:defRPr/>
            </a:pPr>
            <a:fld id="{9A92FB83-2345-43F2-AF0B-1928A0668F9A}" type="slidenum">
              <a:rPr lang="en-US" altLang="en-US"/>
              <a:pPr>
                <a:defRPr/>
              </a:pPr>
              <a:t>‹#›</a:t>
            </a:fld>
            <a:endParaRPr lang="en-US" altLang="en-US" sz="1800" dirty="0">
              <a:solidFill>
                <a:schemeClr val="tx1"/>
              </a:solidFill>
            </a:endParaRPr>
          </a:p>
        </p:txBody>
      </p:sp>
      <p:sp>
        <p:nvSpPr>
          <p:cNvPr id="1034" name="Rectangle 14"/>
          <p:cNvSpPr>
            <a:spLocks noChangeArrowheads="1"/>
          </p:cNvSpPr>
          <p:nvPr/>
        </p:nvSpPr>
        <p:spPr bwMode="auto">
          <a:xfrm>
            <a:off x="1014413"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eaLnBrk="1" hangingPunct="1">
              <a:buFont typeface="Arial" panose="020B0604020202020204" pitchFamily="34" charset="0"/>
              <a:buNone/>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pic>
        <p:nvPicPr>
          <p:cNvPr id="11" name="Shape 19"/>
          <p:cNvPicPr preferRelativeResize="0"/>
          <p:nvPr userDrawn="1"/>
        </p:nvPicPr>
        <p:blipFill rotWithShape="1">
          <a:blip r:embed="rId14">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77167988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ransition spd="med">
    <p:fade/>
  </p:transition>
  <p:hf hdr="0" ftr="0" dt="0"/>
  <p:txStyles>
    <p:titleStyle>
      <a:lvl1pPr algn="l" rtl="0" eaLnBrk="0" fontAlgn="base" hangingPunct="0">
        <a:spcBef>
          <a:spcPct val="0"/>
        </a:spcBef>
        <a:spcAft>
          <a:spcPct val="0"/>
        </a:spcAft>
        <a:defRPr sz="4300"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4572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9144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3716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828800" algn="l" rtl="0" eaLnBrk="0" fontAlgn="base" hangingPunct="0">
        <a:spcBef>
          <a:spcPct val="0"/>
        </a:spcBef>
        <a:spcAft>
          <a:spcPct val="0"/>
        </a:spcAft>
        <a:defRPr sz="4300">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365125" indent="-282575" algn="l" defTabSz="0"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sym typeface="Gill Sans MT" panose="020B0502020104020203" pitchFamily="34" charset="0"/>
        </a:defRPr>
      </a:lvl1pPr>
      <a:lvl2pPr marL="639763" indent="-236538" algn="l" defTabSz="0" rtl="0" eaLnBrk="0" fontAlgn="base" hangingPunct="0">
        <a:spcBef>
          <a:spcPts val="5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sym typeface="Gill Sans MT" panose="020B0502020104020203" pitchFamily="34" charset="0"/>
        </a:defRPr>
      </a:lvl2pPr>
      <a:lvl3pPr marL="885825" indent="-227013" algn="l" defTabSz="0" rtl="0" eaLnBrk="0" fontAlgn="base" hangingPunct="0">
        <a:spcBef>
          <a:spcPct val="20000"/>
        </a:spcBef>
        <a:spcAft>
          <a:spcPct val="0"/>
        </a:spcAft>
        <a:buClr>
          <a:schemeClr val="accent2"/>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3pPr>
      <a:lvl4pPr marL="1096963" indent="-173038" algn="l" defTabSz="0" rtl="0" eaLnBrk="0" fontAlgn="base" hangingPunct="0">
        <a:spcBef>
          <a:spcPct val="20000"/>
        </a:spcBef>
        <a:spcAft>
          <a:spcPct val="0"/>
        </a:spcAft>
        <a:buClr>
          <a:srgbClr val="08A1D9"/>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4pPr>
      <a:lvl5pPr marL="1298575" indent="-182563" algn="l" defTabSz="0" rtl="0" eaLnBrk="0" fontAlgn="base" hangingPunct="0">
        <a:spcBef>
          <a:spcPct val="20000"/>
        </a:spcBef>
        <a:spcAft>
          <a:spcPct val="0"/>
        </a:spcAft>
        <a:buClr>
          <a:srgbClr val="7C984A"/>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u.osu.edu/familyschoolpartnerships/ptp/"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p:nvSpPr>
          <p:cNvPr id="3" name="Rectangle 2"/>
          <p:cNvSpPr/>
          <p:nvPr/>
        </p:nvSpPr>
        <p:spPr>
          <a:xfrm>
            <a:off x="0" y="0"/>
            <a:ext cx="9144000" cy="5373216"/>
          </a:xfrm>
          <a:prstGeom prst="rect">
            <a:avLst/>
          </a:prstGeom>
          <a:solidFill>
            <a:srgbClr val="82A2C9"/>
          </a:solidFill>
          <a:ln>
            <a:solidFill>
              <a:srgbClr val="82A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Shape 114"/>
          <p:cNvSpPr txBox="1">
            <a:spLocks/>
          </p:cNvSpPr>
          <p:nvPr/>
        </p:nvSpPr>
        <p:spPr>
          <a:xfrm>
            <a:off x="107504" y="5373216"/>
            <a:ext cx="8650990" cy="100494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marR="0" indent="0" algn="l" rtl="0">
              <a:lnSpc>
                <a:spcPct val="100000"/>
              </a:lnSpc>
              <a:spcBef>
                <a:spcPts val="56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1pPr>
            <a:lvl2pPr marL="4572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2pPr>
            <a:lvl3pPr marL="9144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3pPr>
            <a:lvl4pPr marL="13716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4pPr>
            <a:lvl5pPr marL="1828800" marR="0" indent="0" algn="ctr" rtl="0">
              <a:lnSpc>
                <a:spcPct val="100000"/>
              </a:lnSpc>
              <a:spcBef>
                <a:spcPts val="64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5pPr>
            <a:lvl6pPr marL="22860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6pPr>
            <a:lvl7pPr marL="27432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7pPr>
            <a:lvl8pPr marL="32004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8pPr>
            <a:lvl9pPr marL="3657600" marR="0" indent="0" algn="ctr" rtl="0">
              <a:lnSpc>
                <a:spcPct val="100000"/>
              </a:lnSpc>
              <a:spcBef>
                <a:spcPts val="400"/>
              </a:spcBef>
              <a:spcAft>
                <a:spcPts val="0"/>
              </a:spcAft>
              <a:buClr>
                <a:srgbClr val="888888"/>
              </a:buClr>
              <a:buFont typeface="Arial"/>
              <a:buNone/>
              <a:defRPr sz="1400" b="0" i="0" u="none" strike="noStrike" cap="none" baseline="0">
                <a:solidFill>
                  <a:srgbClr val="000000"/>
                </a:solidFill>
                <a:latin typeface="Arial"/>
                <a:ea typeface="Arial"/>
                <a:cs typeface="Arial"/>
                <a:sym typeface="Arial"/>
                <a:rtl val="0"/>
              </a:defRPr>
            </a:lvl9pPr>
          </a:lstStyle>
          <a:p>
            <a:pPr marL="0" marR="0" lvl="0" indent="0" algn="l" defTabSz="914400" rtl="0" eaLnBrk="1" fontAlgn="auto" latinLnBrk="0" hangingPunct="1">
              <a:lnSpc>
                <a:spcPct val="100000"/>
              </a:lnSpc>
              <a:spcBef>
                <a:spcPts val="0"/>
              </a:spcBef>
              <a:spcAft>
                <a:spcPts val="0"/>
              </a:spcAft>
              <a:buClr>
                <a:srgbClr val="888888"/>
              </a:buClr>
              <a:buSzTx/>
              <a:buFont typeface="Arial"/>
              <a:buNone/>
              <a:tabLst/>
              <a:defRPr/>
            </a:pPr>
            <a:r>
              <a:rPr kumimoji="0" lang="en-US" sz="2800" b="1" i="0" u="none" strike="noStrike" kern="0" cap="none" spc="0" normalizeH="0" baseline="0" noProof="0" dirty="0" smtClean="0">
                <a:ln>
                  <a:noFill/>
                </a:ln>
                <a:solidFill>
                  <a:srgbClr val="FFFFFF">
                    <a:lumMod val="65000"/>
                  </a:srgbClr>
                </a:solidFill>
                <a:effectLst/>
                <a:uLnTx/>
                <a:uFillTx/>
                <a:latin typeface="Arial"/>
                <a:cs typeface="Arial"/>
                <a:sym typeface="Arial"/>
                <a:rtl val="0"/>
              </a:rPr>
              <a:t>Module 8: Next</a:t>
            </a:r>
            <a:r>
              <a:rPr kumimoji="0" lang="en-US" sz="2800" b="1" i="0" u="none" strike="noStrike" kern="0" cap="none" spc="0" normalizeH="0" noProof="0" dirty="0" smtClean="0">
                <a:ln>
                  <a:noFill/>
                </a:ln>
                <a:solidFill>
                  <a:srgbClr val="FFFFFF">
                    <a:lumMod val="65000"/>
                  </a:srgbClr>
                </a:solidFill>
                <a:effectLst/>
                <a:uLnTx/>
                <a:uFillTx/>
                <a:latin typeface="Arial"/>
                <a:cs typeface="Arial"/>
                <a:sym typeface="Arial"/>
                <a:rtl val="0"/>
              </a:rPr>
              <a:t> Steps</a:t>
            </a:r>
            <a:endParaRPr kumimoji="0" lang="en-US" sz="2800" b="1" i="0" u="none" strike="noStrike" kern="0" cap="none" spc="0" normalizeH="0" baseline="0" noProof="0" dirty="0" smtClean="0">
              <a:ln>
                <a:noFill/>
              </a:ln>
              <a:solidFill>
                <a:srgbClr val="000000"/>
              </a:solidFill>
              <a:effectLst/>
              <a:uLnTx/>
              <a:uFillTx/>
              <a:latin typeface="Arial"/>
              <a:cs typeface="Arial"/>
              <a:sym typeface="Arial"/>
              <a:rtl val="0"/>
            </a:endParaRPr>
          </a:p>
          <a:p>
            <a:pPr marL="0" marR="0" lvl="0" indent="0" algn="l" defTabSz="914400" rtl="0" eaLnBrk="1" fontAlgn="auto" latinLnBrk="0" hangingPunct="1">
              <a:lnSpc>
                <a:spcPct val="100000"/>
              </a:lnSpc>
              <a:spcBef>
                <a:spcPts val="0"/>
              </a:spcBef>
              <a:spcAft>
                <a:spcPts val="0"/>
              </a:spcAft>
              <a:buClr>
                <a:srgbClr val="888888"/>
              </a:buClr>
              <a:buSzTx/>
              <a:buFont typeface="Arial"/>
              <a:buNone/>
              <a:tabLst/>
              <a:defRPr/>
            </a:pPr>
            <a:endParaRPr kumimoji="0" lang="en-US" sz="4000" b="1" i="0" u="none" strike="noStrike" kern="0" cap="none" spc="0" normalizeH="0" baseline="0" noProof="0" dirty="0">
              <a:ln>
                <a:noFill/>
              </a:ln>
              <a:solidFill>
                <a:srgbClr val="000000"/>
              </a:solidFill>
              <a:effectLst/>
              <a:uLnTx/>
              <a:uFillTx/>
              <a:latin typeface="Arial"/>
              <a:cs typeface="Arial"/>
              <a:sym typeface="Arial"/>
              <a:rtl val="0"/>
            </a:endParaRPr>
          </a:p>
        </p:txBody>
      </p:sp>
      <p:pic>
        <p:nvPicPr>
          <p:cNvPr id="7" name="Shape 19"/>
          <p:cNvPicPr preferRelativeResize="0"/>
          <p:nvPr/>
        </p:nvPicPr>
        <p:blipFill rotWithShape="1">
          <a:blip r:embed="rId3">
            <a:alphaModFix/>
          </a:blip>
          <a:srcRect/>
          <a:stretch/>
        </p:blipFill>
        <p:spPr>
          <a:xfrm>
            <a:off x="0" y="6378160"/>
            <a:ext cx="9144000" cy="487680"/>
          </a:xfrm>
          <a:prstGeom prst="rect">
            <a:avLst/>
          </a:prstGeom>
          <a:noFill/>
          <a:ln>
            <a:noFill/>
          </a:ln>
        </p:spPr>
      </p:pic>
      <p:sp>
        <p:nvSpPr>
          <p:cNvPr id="8" name="Shape 21"/>
          <p:cNvSpPr txBox="1">
            <a:spLocks noGrp="1"/>
          </p:cNvSpPr>
          <p:nvPr>
            <p:ph type="ctrTitle"/>
          </p:nvPr>
        </p:nvSpPr>
        <p:spPr>
          <a:xfrm>
            <a:off x="6109222" y="1838557"/>
            <a:ext cx="2942599" cy="1696102"/>
          </a:xfrm>
          <a:prstGeom prst="rect">
            <a:avLst/>
          </a:prstGeom>
          <a:noFill/>
          <a:ln>
            <a:noFill/>
          </a:ln>
        </p:spPr>
        <p:txBody>
          <a:bodyPr lIns="0" tIns="0" rIns="0" bIns="0" anchor="b" anchorCtr="0">
            <a:noAutofit/>
          </a:bodyPr>
          <a:lstStyle/>
          <a:p>
            <a:pPr>
              <a:buClr>
                <a:srgbClr val="3A54A5"/>
              </a:buClr>
              <a:buSzPct val="25000"/>
            </a:pPr>
            <a:r>
              <a:rPr lang="en-US" sz="2800" b="1" dirty="0">
                <a:solidFill>
                  <a:schemeClr val="bg1"/>
                </a:solidFill>
                <a:latin typeface="+mj-lt"/>
                <a:ea typeface="Cambria"/>
                <a:cs typeface="Cambria"/>
                <a:sym typeface="Cambria"/>
              </a:rPr>
              <a:t>Parent-Teacher </a:t>
            </a:r>
            <a:r>
              <a:rPr lang="en-US" sz="2800" b="1" dirty="0" smtClean="0">
                <a:solidFill>
                  <a:schemeClr val="bg1"/>
                </a:solidFill>
                <a:latin typeface="+mj-lt"/>
                <a:ea typeface="Cambria"/>
                <a:cs typeface="Cambria"/>
                <a:sym typeface="Cambria"/>
              </a:rPr>
              <a:t>Partnerships </a:t>
            </a:r>
            <a:br>
              <a:rPr lang="en-US" sz="2800" b="1" dirty="0" smtClean="0">
                <a:solidFill>
                  <a:schemeClr val="bg1"/>
                </a:solidFill>
                <a:latin typeface="+mj-lt"/>
                <a:ea typeface="Cambria"/>
                <a:cs typeface="Cambria"/>
                <a:sym typeface="Cambria"/>
              </a:rPr>
            </a:br>
            <a:r>
              <a:rPr lang="en-US" sz="2800" b="1" dirty="0" smtClean="0">
                <a:solidFill>
                  <a:schemeClr val="bg1"/>
                </a:solidFill>
                <a:latin typeface="+mj-lt"/>
                <a:ea typeface="Cambria"/>
                <a:cs typeface="Cambria"/>
                <a:sym typeface="Cambria"/>
              </a:rPr>
              <a:t>for Student Success</a:t>
            </a:r>
            <a:endParaRPr lang="en-US" sz="2800" b="1" dirty="0">
              <a:solidFill>
                <a:schemeClr val="bg1"/>
              </a:solidFill>
              <a:latin typeface="+mj-lt"/>
              <a:ea typeface="Cambria"/>
              <a:cs typeface="Cambria"/>
              <a:sym typeface="Cambria"/>
            </a:endParaRPr>
          </a:p>
        </p:txBody>
      </p:sp>
      <p:grpSp>
        <p:nvGrpSpPr>
          <p:cNvPr id="9" name="Group 8"/>
          <p:cNvGrpSpPr/>
          <p:nvPr/>
        </p:nvGrpSpPr>
        <p:grpSpPr>
          <a:xfrm>
            <a:off x="315875" y="684165"/>
            <a:ext cx="5452555" cy="4057353"/>
            <a:chOff x="315875" y="684165"/>
            <a:chExt cx="5452555" cy="4057353"/>
          </a:xfrm>
        </p:grpSpPr>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7548" r="3776" b="38726"/>
            <a:stretch/>
          </p:blipFill>
          <p:spPr>
            <a:xfrm>
              <a:off x="973323" y="684165"/>
              <a:ext cx="4454314" cy="2308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https://u.osu.edu/familyschoolpartnerships/files/2016/10/iStock-499084945-2-16hnedi-300x2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0930" y="2836518"/>
              <a:ext cx="28575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6" descr="https://c1.staticflickr.com/4/3912/33070370920_607acd6806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875" y="2686608"/>
              <a:ext cx="2630255" cy="1753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21806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4ABADA57-DC5C-4ABD-AD90-EA4AB112B51D}" type="slidenum">
              <a:rPr kumimoji="0" lang="en-US" altLang="en-US" sz="900" b="0" i="0" u="none" strike="noStrike" kern="1200" cap="none" spc="0" normalizeH="0" baseline="0" noProof="0" smtClean="0">
                <a:ln>
                  <a:noFill/>
                </a:ln>
                <a:solidFill>
                  <a:srgbClr val="92A0A2"/>
                </a:solidFill>
                <a:effectLst/>
                <a:uLnTx/>
                <a:uFillTx/>
                <a:latin typeface="Arial" panose="020B0604020202020204" pitchFamily="34" charset="0"/>
                <a:ea typeface="SimSun" panose="02010600030101010101" pitchFamily="2" charset="-122"/>
                <a:cs typeface="+mn-cs"/>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10</a:t>
            </a:fld>
            <a:endParaRPr kumimoji="0" lang="en-US" altLang="en-US" sz="135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3" name="Content Placeholder 2"/>
          <p:cNvSpPr>
            <a:spLocks noGrp="1"/>
          </p:cNvSpPr>
          <p:nvPr/>
        </p:nvSpPr>
        <p:spPr bwMode="auto">
          <a:xfrm>
            <a:off x="841585" y="2628921"/>
            <a:ext cx="8000790" cy="33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marL="0" marR="0" lvl="0" indent="0" algn="l" defTabSz="914400" rtl="0" eaLnBrk="0" fontAlgn="base" latinLnBrk="0" hangingPunct="0">
              <a:lnSpc>
                <a:spcPct val="100000"/>
              </a:lnSpc>
              <a:spcBef>
                <a:spcPts val="45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Contents were developed under a grant from the US Department of Education, #323A120002-13 and adapted in 2017 by The Ohio State University.  However, the contents do not necessarily represent the policy of the US Department of Education, and you should not assume endorsement by the Federal Government. Project Officer, Jennifer Coffey. PTP Documents Archive: </a:t>
            </a: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hlinkClick r:id="rId3"/>
              </a:rPr>
              <a:t>https://u.osu.edu/familyschoolpartnerships/ptp/</a:t>
            </a:r>
            <a:r>
              <a:rPr kumimoji="0" lang="en-US" alt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rPr>
              <a:t> </a:t>
            </a:r>
            <a:endParaRPr kumimoji="0" lang="en-US" altLang="en-US" sz="3200" b="0" i="0" u="none" strike="noStrike" kern="1200" cap="none" spc="0" normalizeH="0" baseline="0" noProof="0" dirty="0" smtClean="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6" name="Picture 2" descr="Image result for OSU college of educ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34" y="4838006"/>
            <a:ext cx="2754143" cy="1142970"/>
          </a:xfrm>
          <a:prstGeom prst="rect">
            <a:avLst/>
          </a:prstGeom>
          <a:solidFill>
            <a:schemeClr val="bg1"/>
          </a:solidFill>
          <a:ln w="76200">
            <a:solidFill>
              <a:schemeClr val="bg1"/>
            </a:solidFill>
          </a:ln>
        </p:spPr>
      </p:pic>
      <p:pic>
        <p:nvPicPr>
          <p:cNvPr id="7" name="Shape 19"/>
          <p:cNvPicPr preferRelativeResize="0"/>
          <p:nvPr/>
        </p:nvPicPr>
        <p:blipFill rotWithShape="1">
          <a:blip r:embed="rId5">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193284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5" descr="Figure 7-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8474" y="381000"/>
            <a:ext cx="8947051" cy="5538344"/>
          </a:xfrm>
          <a:solidFill>
            <a:schemeClr val="bg1"/>
          </a:solidFill>
        </p:spPr>
      </p:pic>
      <p:sp>
        <p:nvSpPr>
          <p:cNvPr id="79875" name="Text Box 3"/>
          <p:cNvSpPr txBox="1">
            <a:spLocks noChangeArrowheads="1"/>
          </p:cNvSpPr>
          <p:nvPr/>
        </p:nvSpPr>
        <p:spPr bwMode="auto">
          <a:xfrm>
            <a:off x="4314825" y="4732338"/>
            <a:ext cx="180975" cy="5873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170" tIns="46990" rIns="90170" bIns="4699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b="1">
              <a:solidFill>
                <a:srgbClr val="000000"/>
              </a:solidFill>
              <a:latin typeface="Meiryo" panose="020B0604030504040204" pitchFamily="34" charset="-128"/>
              <a:ea typeface="Meiryo" panose="020B0604030504040204" pitchFamily="34" charset="-128"/>
            </a:endParaRPr>
          </a:p>
        </p:txBody>
      </p:sp>
      <p:sp>
        <p:nvSpPr>
          <p:cNvPr id="79876" name="Text Box 4"/>
          <p:cNvSpPr txBox="1">
            <a:spLocks noChangeArrowheads="1"/>
          </p:cNvSpPr>
          <p:nvPr/>
        </p:nvSpPr>
        <p:spPr bwMode="auto">
          <a:xfrm>
            <a:off x="6557963" y="676275"/>
            <a:ext cx="25860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000" b="1" dirty="0">
                <a:solidFill>
                  <a:srgbClr val="000000"/>
                </a:solidFill>
                <a:latin typeface="Times New Roman" panose="02020603050405020304" pitchFamily="18" charset="0"/>
                <a:sym typeface="Century Gothic" panose="020B0502020202020204" pitchFamily="34" charset="0"/>
              </a:rPr>
              <a:t>Turnbull et al</a:t>
            </a:r>
            <a:r>
              <a:rPr lang="en-US" altLang="en-US" sz="1000" b="1" dirty="0">
                <a:solidFill>
                  <a:srgbClr val="000000"/>
                </a:solidFill>
                <a:sym typeface="Times New Roman" panose="02020603050405020304" pitchFamily="18" charset="0"/>
              </a:rPr>
              <a:t>.</a:t>
            </a:r>
            <a:r>
              <a:rPr lang="en-US" altLang="en-US" sz="1000" b="1" dirty="0">
                <a:solidFill>
                  <a:srgbClr val="000000"/>
                </a:solidFill>
                <a:latin typeface="Times New Roman" panose="02020603050405020304" pitchFamily="18" charset="0"/>
                <a:sym typeface="Century Gothic" panose="020B0502020202020204" pitchFamily="34" charset="0"/>
              </a:rPr>
              <a:t/>
            </a:r>
            <a:br>
              <a:rPr lang="en-US" altLang="en-US" sz="1000" b="1" dirty="0">
                <a:solidFill>
                  <a:srgbClr val="000000"/>
                </a:solidFill>
                <a:latin typeface="Times New Roman" panose="02020603050405020304" pitchFamily="18" charset="0"/>
                <a:sym typeface="Century Gothic" panose="020B0502020202020204" pitchFamily="34" charset="0"/>
              </a:rPr>
            </a:br>
            <a:r>
              <a:rPr lang="en-US" altLang="en-US" sz="1000" i="1" dirty="0">
                <a:solidFill>
                  <a:srgbClr val="000000"/>
                </a:solidFill>
                <a:latin typeface="Times New Roman" panose="02020603050405020304" pitchFamily="18" charset="0"/>
                <a:sym typeface="Century Gothic" panose="020B0502020202020204" pitchFamily="34" charset="0"/>
              </a:rPr>
              <a:t>Families, Professionals, and Exceptionality, 2e</a:t>
            </a:r>
            <a:br>
              <a:rPr lang="en-US" altLang="en-US" sz="1000" i="1" dirty="0">
                <a:solidFill>
                  <a:srgbClr val="000000"/>
                </a:solidFill>
                <a:latin typeface="Times New Roman" panose="02020603050405020304" pitchFamily="18" charset="0"/>
                <a:sym typeface="Century Gothic" panose="020B0502020202020204" pitchFamily="34" charset="0"/>
              </a:rPr>
            </a:br>
            <a:r>
              <a:rPr lang="en-US" altLang="en-US" sz="1000" dirty="0">
                <a:solidFill>
                  <a:srgbClr val="000000"/>
                </a:solidFill>
                <a:latin typeface="Times New Roman" panose="02020603050405020304" pitchFamily="18" charset="0"/>
                <a:sym typeface="Century Gothic" panose="020B0502020202020204" pitchFamily="34" charset="0"/>
              </a:rPr>
              <a:t>Copyright ©2006 by Pearson Education, Inc.</a:t>
            </a:r>
            <a:br>
              <a:rPr lang="en-US" altLang="en-US" sz="1000" dirty="0">
                <a:solidFill>
                  <a:srgbClr val="000000"/>
                </a:solidFill>
                <a:latin typeface="Times New Roman" panose="02020603050405020304" pitchFamily="18" charset="0"/>
                <a:sym typeface="Century Gothic" panose="020B0502020202020204" pitchFamily="34" charset="0"/>
              </a:rPr>
            </a:br>
            <a:r>
              <a:rPr lang="en-US" altLang="en-US" sz="1000" dirty="0">
                <a:solidFill>
                  <a:srgbClr val="000000"/>
                </a:solidFill>
                <a:latin typeface="Times New Roman" panose="02020603050405020304" pitchFamily="18" charset="0"/>
                <a:sym typeface="Century Gothic" panose="020B0502020202020204" pitchFamily="34" charset="0"/>
              </a:rPr>
              <a:t>Upper Saddle River, New Jersey 07458</a:t>
            </a:r>
            <a:br>
              <a:rPr lang="en-US" altLang="en-US" sz="1000" dirty="0">
                <a:solidFill>
                  <a:srgbClr val="000000"/>
                </a:solidFill>
                <a:latin typeface="Times New Roman" panose="02020603050405020304" pitchFamily="18" charset="0"/>
                <a:sym typeface="Century Gothic" panose="020B0502020202020204" pitchFamily="34" charset="0"/>
              </a:rPr>
            </a:br>
            <a:r>
              <a:rPr lang="en-US" altLang="en-US" sz="1000" dirty="0">
                <a:solidFill>
                  <a:srgbClr val="000000"/>
                </a:solidFill>
                <a:latin typeface="Times New Roman" panose="02020603050405020304" pitchFamily="18" charset="0"/>
                <a:sym typeface="Century Gothic" panose="020B0502020202020204" pitchFamily="34" charset="0"/>
              </a:rPr>
              <a:t>All rights reserved.</a:t>
            </a:r>
            <a:r>
              <a:rPr lang="en-US" altLang="en-US" sz="1000" i="1" dirty="0">
                <a:solidFill>
                  <a:srgbClr val="000000"/>
                </a:solidFill>
                <a:latin typeface="Times New Roman" panose="02020603050405020304" pitchFamily="18" charset="0"/>
                <a:sym typeface="Century Gothic" panose="020B0502020202020204" pitchFamily="34" charset="0"/>
              </a:rPr>
              <a:t> </a:t>
            </a:r>
            <a:endParaRPr lang="en-US" altLang="en-US" sz="1000" dirty="0">
              <a:solidFill>
                <a:srgbClr val="000000"/>
              </a:solidFill>
            </a:endParaRPr>
          </a:p>
        </p:txBody>
      </p:sp>
      <p:sp>
        <p:nvSpPr>
          <p:cNvPr id="79877" name="TextBox 1"/>
          <p:cNvSpPr txBox="1">
            <a:spLocks noChangeArrowheads="1"/>
          </p:cNvSpPr>
          <p:nvPr/>
        </p:nvSpPr>
        <p:spPr bwMode="auto">
          <a:xfrm>
            <a:off x="3235325" y="13017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2" name="Rectangle 1"/>
          <p:cNvSpPr/>
          <p:nvPr/>
        </p:nvSpPr>
        <p:spPr>
          <a:xfrm>
            <a:off x="2163365" y="3436890"/>
            <a:ext cx="4394598" cy="1077218"/>
          </a:xfrm>
          <a:prstGeom prst="rect">
            <a:avLst/>
          </a:prstGeom>
        </p:spPr>
        <p:txBody>
          <a:bodyPr wrap="square">
            <a:spAutoFit/>
          </a:bodyPr>
          <a:lstStyle/>
          <a:p>
            <a:pPr marL="347663" indent="-347663" algn="ctr" eaLnBrk="1" hangingPunct="1">
              <a:lnSpc>
                <a:spcPct val="80000"/>
              </a:lnSpc>
              <a:spcBef>
                <a:spcPct val="20000"/>
              </a:spcBef>
              <a:defRPr/>
            </a:pPr>
            <a:r>
              <a:rPr lang="en-US" altLang="en-US" sz="4000" b="1" dirty="0" smtClean="0">
                <a:solidFill>
                  <a:srgbClr val="82A2C9"/>
                </a:solidFill>
                <a:latin typeface="Gill Sans MT" panose="020B0502020104020203" pitchFamily="34" charset="0"/>
                <a:ea typeface="+mn-ea"/>
                <a:sym typeface="Calibri Light" panose="020F0302020204030204" pitchFamily="34" charset="0"/>
              </a:rPr>
              <a:t>Partnerships and Trust</a:t>
            </a:r>
            <a:endParaRPr lang="en-US" altLang="en-US" sz="4000" b="1" dirty="0">
              <a:solidFill>
                <a:srgbClr val="82A2C9"/>
              </a:solidFill>
              <a:latin typeface="Gill Sans MT" panose="020B0502020104020203" pitchFamily="34" charset="0"/>
              <a:ea typeface="+mn-ea"/>
              <a:sym typeface="Calibri Light" panose="020F0302020204030204" pitchFamily="34" charset="0"/>
            </a:endParaRPr>
          </a:p>
        </p:txBody>
      </p:sp>
      <p:pic>
        <p:nvPicPr>
          <p:cNvPr id="21"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extLst>
      <p:ext uri="{BB962C8B-B14F-4D97-AF65-F5344CB8AC3E}">
        <p14:creationId xmlns:p14="http://schemas.microsoft.com/office/powerpoint/2010/main" val="260664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aphicFrame>
        <p:nvGraphicFramePr>
          <p:cNvPr id="7170" name="Group 2"/>
          <p:cNvGraphicFramePr>
            <a:graphicFrameLocks noGrp="1"/>
          </p:cNvGraphicFramePr>
          <p:nvPr>
            <p:extLst>
              <p:ext uri="{D42A27DB-BD31-4B8C-83A1-F6EECF244321}">
                <p14:modId xmlns:p14="http://schemas.microsoft.com/office/powerpoint/2010/main" val="2989263441"/>
              </p:ext>
            </p:extLst>
          </p:nvPr>
        </p:nvGraphicFramePr>
        <p:xfrm>
          <a:off x="155575" y="1066800"/>
          <a:ext cx="8840788" cy="5343526"/>
        </p:xfrm>
        <a:graphic>
          <a:graphicData uri="http://schemas.openxmlformats.org/drawingml/2006/table">
            <a:tbl>
              <a:tblPr/>
              <a:tblGrid>
                <a:gridCol w="3497263">
                  <a:extLst>
                    <a:ext uri="{9D8B030D-6E8A-4147-A177-3AD203B41FA5}">
                      <a16:colId xmlns:a16="http://schemas.microsoft.com/office/drawing/2014/main" val="20000"/>
                    </a:ext>
                  </a:extLst>
                </a:gridCol>
                <a:gridCol w="5343525">
                  <a:extLst>
                    <a:ext uri="{9D8B030D-6E8A-4147-A177-3AD203B41FA5}">
                      <a16:colId xmlns:a16="http://schemas.microsoft.com/office/drawing/2014/main" val="20001"/>
                    </a:ext>
                  </a:extLst>
                </a:gridCol>
              </a:tblGrid>
              <a:tr h="106527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Parenting</a:t>
                      </a:r>
                      <a:endParaRPr kumimoji="0" lang="en-US" altLang="zh-CN" sz="2000" b="1" i="0" u="none" strike="noStrike" cap="none" normalizeH="0" baseline="0" dirty="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improve when families are provided information on child development and school expectations at each grade level </a:t>
                      </a:r>
                      <a:r>
                        <a:rPr kumimoji="0" lang="en-US" altLang="zh-CN" sz="17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(e.g., to support student health, behavior, attendance). </a:t>
                      </a:r>
                      <a:endParaRPr kumimoji="0" lang="en-US" altLang="zh-CN" sz="17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87311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Communicating</a:t>
                      </a:r>
                      <a:endParaRPr kumimoji="0" lang="en-US" altLang="zh-CN" sz="2000" b="1" i="0" u="none" strike="noStrike" cap="none" normalizeH="0" baseline="0" dirty="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Increase awareness of their own progress in subjects and skills when teachers, students, and parents communicate about classwork.</a:t>
                      </a:r>
                      <a:endParaRPr kumimoji="0" lang="en-US" altLang="zh-CN" sz="28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60006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Volunteering</a:t>
                      </a:r>
                      <a:endParaRPr kumimoji="0" lang="en-US" altLang="zh-CN" sz="2000" b="1" i="0" u="none" strike="noStrike" cap="none" normalizeH="0" baseline="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gain academic skills that are tutored or taught by volunteers.</a:t>
                      </a:r>
                      <a:endParaRPr kumimoji="0" lang="en-US" altLang="zh-CN" sz="28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84930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Learning At Home</a:t>
                      </a:r>
                      <a:endParaRPr kumimoji="0" lang="en-US" altLang="zh-CN" sz="2000" b="1" i="0" u="none" strike="noStrike" cap="none" normalizeH="0" baseline="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complete more homework in specific subjects when teachers guide parents in how to interact on assignments.</a:t>
                      </a:r>
                      <a:endParaRPr kumimoji="0" lang="en-US" altLang="zh-CN" sz="28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8762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Decision Making</a:t>
                      </a:r>
                      <a:endParaRPr kumimoji="0" lang="en-US" altLang="zh-CN" sz="2000" b="1" i="0" u="none" strike="noStrike" cap="none" normalizeH="0" baseline="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benefit from policies and projects conducted and supported by parent organizations and partnership teams.</a:t>
                      </a:r>
                      <a:endParaRPr kumimoji="0" lang="en-US" altLang="zh-CN" sz="2800" b="0" i="0" u="none" strike="noStrike" cap="none" normalizeH="0" baseline="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107948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Collaborating with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000" b="1" i="0" u="none" strike="noStrike" cap="none" normalizeH="0" baseline="0" smtClean="0">
                          <a:ln>
                            <a:noFill/>
                          </a:ln>
                          <a:solidFill>
                            <a:schemeClr val="hlink"/>
                          </a:solidFill>
                          <a:effectLst/>
                          <a:latin typeface="Arial" panose="020B0604020202020204" pitchFamily="34" charset="0"/>
                          <a:ea typeface="SimSun" panose="02010600030101010101" pitchFamily="2" charset="-122"/>
                          <a:cs typeface="Arial" panose="020B0604020202020204" pitchFamily="34" charset="0"/>
                        </a:rPr>
                        <a:t>    the Community</a:t>
                      </a:r>
                      <a:endParaRPr kumimoji="0" lang="en-US" altLang="zh-CN" sz="2000" b="1" i="0" u="none" strike="noStrike" cap="none" normalizeH="0" baseline="0" smtClean="0">
                        <a:ln>
                          <a:noFill/>
                        </a:ln>
                        <a:solidFill>
                          <a:schemeClr val="hlink"/>
                        </a:solidFill>
                        <a:effectLst/>
                        <a:latin typeface="Arial" panose="020B0604020202020204" pitchFamily="34" charset="0"/>
                        <a:cs typeface="Arial" panose="020B0604020202020204" pitchFamily="34" charset="0"/>
                      </a:endParaRPr>
                    </a:p>
                  </a:txBody>
                  <a:tcPr marL="0" marT="45718" marB="45718"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altLang="zh-CN" sz="1800" b="0" i="0" u="none" strike="noStrike" cap="none" normalizeH="0" baseline="0" dirty="0" smtClean="0">
                          <a:ln>
                            <a:noFill/>
                          </a:ln>
                          <a:solidFill>
                            <a:srgbClr val="1A32E4"/>
                          </a:solidFill>
                          <a:effectLst/>
                          <a:latin typeface="Arial" panose="020B0604020202020204" pitchFamily="34" charset="0"/>
                          <a:ea typeface="SimSun" panose="02010600030101010101" pitchFamily="2" charset="-122"/>
                          <a:cs typeface="Arial" panose="020B0604020202020204" pitchFamily="34" charset="0"/>
                        </a:rPr>
                        <a:t>Students gain skills and talents in curricular, extra-curricular, and afterschool projects with community partners.</a:t>
                      </a:r>
                      <a:endParaRPr kumimoji="0" lang="en-US" altLang="zh-CN" sz="2800" b="0" i="0" u="none" strike="noStrike" cap="none" normalizeH="0" baseline="0" dirty="0" smtClean="0">
                        <a:ln>
                          <a:noFill/>
                        </a:ln>
                        <a:solidFill>
                          <a:srgbClr val="1A32E4"/>
                        </a:solidFill>
                        <a:effectLst/>
                        <a:latin typeface="Arial" panose="020B0604020202020204" pitchFamily="34" charset="0"/>
                        <a:cs typeface="Arial" panose="020B0604020202020204" pitchFamily="34" charset="0"/>
                      </a:endParaRPr>
                    </a:p>
                  </a:txBody>
                  <a:tcPr marL="0" marT="45718" marB="45718"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bl>
          </a:graphicData>
        </a:graphic>
      </p:graphicFrame>
      <p:sp>
        <p:nvSpPr>
          <p:cNvPr id="7192" name="Rectangle 24"/>
          <p:cNvSpPr>
            <a:spLocks noChangeArrowheads="1"/>
          </p:cNvSpPr>
          <p:nvPr/>
        </p:nvSpPr>
        <p:spPr bwMode="auto">
          <a:xfrm>
            <a:off x="1219200" y="-123825"/>
            <a:ext cx="6781800" cy="581025"/>
          </a:xfrm>
          <a:prstGeom prst="rect">
            <a:avLst/>
          </a:prstGeom>
          <a:noFill/>
          <a:ln>
            <a:noFill/>
          </a:ln>
          <a:effectLst/>
          <a:extLst>
            <a:ext uri="{909E8E84-426E-40DD-AFC4-6F175D3DCCD1}">
              <a14:hiddenFill xmlns:a14="http://schemas.microsoft.com/office/drawing/2010/main">
                <a:solidFill>
                  <a:srgbClr val="FBDF5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CN" sz="2800" b="1">
                <a:solidFill>
                  <a:srgbClr val="FF9900"/>
                </a:solidFill>
              </a:rPr>
              <a:t>Reaching Results for Students</a:t>
            </a:r>
          </a:p>
        </p:txBody>
      </p:sp>
      <p:sp>
        <p:nvSpPr>
          <p:cNvPr id="7193" name="Text Box 25"/>
          <p:cNvSpPr txBox="1">
            <a:spLocks noChangeArrowheads="1"/>
          </p:cNvSpPr>
          <p:nvPr/>
        </p:nvSpPr>
        <p:spPr bwMode="auto">
          <a:xfrm>
            <a:off x="1206500" y="431800"/>
            <a:ext cx="67818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70000"/>
              </a:lnSpc>
              <a:spcBef>
                <a:spcPct val="0"/>
              </a:spcBef>
              <a:buFontTx/>
              <a:buNone/>
            </a:pPr>
            <a:r>
              <a:rPr lang="en-US" altLang="zh-CN" sz="2200"/>
              <a:t>Studies show that each type of involvement promotes</a:t>
            </a:r>
            <a:r>
              <a:rPr lang="en-US" altLang="zh-CN" sz="2200" i="1"/>
              <a:t> </a:t>
            </a:r>
            <a:r>
              <a:rPr lang="en-US" altLang="zh-CN" sz="2200" i="1">
                <a:solidFill>
                  <a:srgbClr val="FF6600"/>
                </a:solidFill>
              </a:rPr>
              <a:t>different</a:t>
            </a:r>
            <a:r>
              <a:rPr lang="en-US" altLang="zh-CN" sz="2200" i="1">
                <a:solidFill>
                  <a:schemeClr val="hlink"/>
                </a:solidFill>
              </a:rPr>
              <a:t> </a:t>
            </a:r>
            <a:r>
              <a:rPr lang="en-US" altLang="zh-CN" sz="2200"/>
              <a:t>kinds</a:t>
            </a:r>
            <a:r>
              <a:rPr lang="en-US" altLang="zh-CN" sz="2200">
                <a:solidFill>
                  <a:schemeClr val="hlink"/>
                </a:solidFill>
              </a:rPr>
              <a:t> </a:t>
            </a:r>
            <a:r>
              <a:rPr lang="en-US" altLang="zh-CN" sz="2200"/>
              <a:t>of results</a:t>
            </a:r>
            <a:r>
              <a:rPr lang="en-US" altLang="zh-CN" sz="2200" i="1"/>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6" y="1487325"/>
            <a:ext cx="1000063" cy="25923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5" y="2459414"/>
            <a:ext cx="1000063" cy="25923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4" y="3181264"/>
            <a:ext cx="1000063" cy="25923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5" y="3926640"/>
            <a:ext cx="1000063" cy="25923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5" y="4769806"/>
            <a:ext cx="1000063" cy="25923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55" y="5704936"/>
            <a:ext cx="1000063" cy="259239"/>
          </a:xfrm>
          <a:prstGeom prst="rect">
            <a:avLst/>
          </a:prstGeom>
        </p:spPr>
      </p:pic>
      <p:pic>
        <p:nvPicPr>
          <p:cNvPr id="12"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4294967295"/>
          </p:nvPr>
        </p:nvSpPr>
        <p:spPr>
          <a:xfrm>
            <a:off x="304800" y="2592388"/>
            <a:ext cx="8610600" cy="4113212"/>
          </a:xfrm>
        </p:spPr>
        <p:txBody>
          <a:bodyPr/>
          <a:lstStyle/>
          <a:p>
            <a:pPr lvl="1" algn="ctr" eaLnBrk="1" hangingPunct="1">
              <a:lnSpc>
                <a:spcPct val="90000"/>
              </a:lnSpc>
              <a:buFontTx/>
              <a:buNone/>
            </a:pPr>
            <a:r>
              <a:rPr lang="en-US" altLang="en-US" sz="2400" dirty="0" smtClean="0">
                <a:sym typeface="Arial" panose="020B0604020202020204" pitchFamily="34" charset="0"/>
              </a:rPr>
              <a:t>Looking at our posters / recommendations,</a:t>
            </a:r>
          </a:p>
          <a:p>
            <a:pPr lvl="1" algn="ctr" eaLnBrk="1" hangingPunct="1">
              <a:lnSpc>
                <a:spcPct val="90000"/>
              </a:lnSpc>
              <a:buFontTx/>
              <a:buNone/>
            </a:pPr>
            <a:endParaRPr lang="en-US" altLang="en-US" sz="2400" dirty="0" smtClean="0">
              <a:sym typeface="Arial" panose="020B0604020202020204" pitchFamily="34" charset="0"/>
            </a:endParaRPr>
          </a:p>
          <a:p>
            <a:pPr lvl="1" algn="ctr" eaLnBrk="1" hangingPunct="1">
              <a:lnSpc>
                <a:spcPct val="90000"/>
              </a:lnSpc>
              <a:buFontTx/>
              <a:buNone/>
            </a:pPr>
            <a:r>
              <a:rPr lang="en-US" altLang="en-US" sz="2400" dirty="0" smtClean="0">
                <a:sym typeface="Arial" panose="020B0604020202020204" pitchFamily="34" charset="0"/>
              </a:rPr>
              <a:t>what is next for promoting partnerships </a:t>
            </a:r>
          </a:p>
          <a:p>
            <a:pPr lvl="1" algn="ctr" eaLnBrk="1" hangingPunct="1">
              <a:lnSpc>
                <a:spcPct val="90000"/>
              </a:lnSpc>
              <a:buFontTx/>
              <a:buNone/>
            </a:pPr>
            <a:endParaRPr lang="en-US" altLang="en-US" sz="2400" dirty="0" smtClean="0">
              <a:sym typeface="Arial" panose="020B0604020202020204" pitchFamily="34" charset="0"/>
            </a:endParaRPr>
          </a:p>
          <a:p>
            <a:pPr lvl="1" algn="ctr" eaLnBrk="1" hangingPunct="1">
              <a:lnSpc>
                <a:spcPct val="90000"/>
              </a:lnSpc>
              <a:buFontTx/>
              <a:buNone/>
            </a:pPr>
            <a:r>
              <a:rPr lang="en-US" altLang="en-US" sz="2400" dirty="0" smtClean="0">
                <a:sym typeface="Arial" panose="020B0604020202020204" pitchFamily="34" charset="0"/>
              </a:rPr>
              <a:t>in our building / district?</a:t>
            </a:r>
          </a:p>
          <a:p>
            <a:pPr lvl="1" algn="ctr" eaLnBrk="1" hangingPunct="1">
              <a:lnSpc>
                <a:spcPct val="90000"/>
              </a:lnSpc>
            </a:pPr>
            <a:endParaRPr lang="en-US" altLang="en-US" sz="2400" dirty="0" smtClean="0">
              <a:sym typeface="Arial" panose="020B0604020202020204" pitchFamily="34" charset="0"/>
            </a:endParaRPr>
          </a:p>
          <a:p>
            <a:pPr lvl="1" algn="ctr" eaLnBrk="1" hangingPunct="1">
              <a:lnSpc>
                <a:spcPct val="90000"/>
              </a:lnSpc>
            </a:pPr>
            <a:endParaRPr lang="en-US" altLang="en-US" sz="2000" dirty="0" smtClean="0">
              <a:sym typeface="Arial" panose="020B0604020202020204" pitchFamily="34" charset="0"/>
            </a:endParaRPr>
          </a:p>
        </p:txBody>
      </p:sp>
      <p:sp>
        <p:nvSpPr>
          <p:cNvPr id="11267" name="Rectangle 2"/>
          <p:cNvSpPr>
            <a:spLocks noGrp="1" noChangeArrowheads="1"/>
          </p:cNvSpPr>
          <p:nvPr>
            <p:ph type="title" idx="4294967295"/>
          </p:nvPr>
        </p:nvSpPr>
        <p:spPr>
          <a:xfrm>
            <a:off x="381000" y="685800"/>
            <a:ext cx="8308975" cy="1143000"/>
          </a:xfrm>
          <a:noFill/>
        </p:spPr>
        <p:txBody>
          <a:bodyPr/>
          <a:lstStyle/>
          <a:p>
            <a:pPr algn="l" eaLnBrk="1" hangingPunct="1"/>
            <a:r>
              <a:rPr lang="en-US" altLang="zh-CN" dirty="0" smtClean="0">
                <a:solidFill>
                  <a:srgbClr val="82A2C9"/>
                </a:solidFill>
                <a:latin typeface="Gill Sans MT" panose="020B0502020104020203" pitchFamily="34" charset="0"/>
                <a:ea typeface="SimSun" panose="02010600030101010101" pitchFamily="2" charset="-122"/>
              </a:rPr>
              <a:t>Promoting Partnerships</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1E64668-D168-446D-980A-DCB20B96947D}" type="slidenum">
              <a:rPr lang="en-US" altLang="en-US" smtClean="0">
                <a:solidFill>
                  <a:schemeClr val="bg2">
                    <a:lumMod val="50000"/>
                  </a:schemeClr>
                </a:solidFill>
              </a:rPr>
              <a:pPr/>
              <a:t>5</a:t>
            </a:fld>
            <a:endParaRPr lang="en-US" altLang="en-US" sz="1800" dirty="0">
              <a:solidFill>
                <a:schemeClr val="bg2">
                  <a:lumMod val="50000"/>
                </a:schemeClr>
              </a:solidFill>
            </a:endParaRPr>
          </a:p>
        </p:txBody>
      </p:sp>
      <p:sp>
        <p:nvSpPr>
          <p:cNvPr id="36867" name="Content Placeholder 2"/>
          <p:cNvSpPr>
            <a:spLocks noGrp="1" noChangeArrowheads="1"/>
          </p:cNvSpPr>
          <p:nvPr>
            <p:ph idx="4294967295"/>
          </p:nvPr>
        </p:nvSpPr>
        <p:spPr bwMode="auto">
          <a:xfrm>
            <a:off x="1066800" y="1752600"/>
            <a:ext cx="79248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buFont typeface="Verdana" panose="020B0604030504040204" pitchFamily="34" charset="0"/>
              <a:buNone/>
            </a:pPr>
            <a:endParaRPr lang="en-US" altLang="zh-CN" dirty="0"/>
          </a:p>
          <a:p>
            <a:pPr marL="457200" lvl="1" indent="0">
              <a:buNone/>
            </a:pPr>
            <a:endParaRPr lang="en-US" altLang="zh-CN" dirty="0"/>
          </a:p>
        </p:txBody>
      </p:sp>
      <p:pic>
        <p:nvPicPr>
          <p:cNvPr id="3" name="Picture 2"/>
          <p:cNvPicPr>
            <a:picLocks noChangeAspect="1"/>
          </p:cNvPicPr>
          <p:nvPr/>
        </p:nvPicPr>
        <p:blipFill>
          <a:blip r:embed="rId3"/>
          <a:stretch>
            <a:fillRect/>
          </a:stretch>
        </p:blipFill>
        <p:spPr>
          <a:xfrm>
            <a:off x="1219288" y="990664"/>
            <a:ext cx="6514073" cy="5082825"/>
          </a:xfrm>
          <a:prstGeom prst="rect">
            <a:avLst/>
          </a:prstGeom>
        </p:spPr>
      </p:pic>
      <p:pic>
        <p:nvPicPr>
          <p:cNvPr id="7" name="Shape 19"/>
          <p:cNvPicPr preferRelativeResize="0"/>
          <p:nvPr/>
        </p:nvPicPr>
        <p:blipFill rotWithShape="1">
          <a:blip r:embed="rId4">
            <a:alphaModFix/>
          </a:blip>
          <a:srcRect/>
          <a:stretch/>
        </p:blipFill>
        <p:spPr>
          <a:xfrm>
            <a:off x="0" y="6378160"/>
            <a:ext cx="9144000" cy="487680"/>
          </a:xfrm>
          <a:prstGeom prst="rect">
            <a:avLst/>
          </a:prstGeom>
          <a:noFill/>
          <a:ln>
            <a:noFill/>
          </a:ln>
        </p:spPr>
      </p:pic>
      <p:sp>
        <p:nvSpPr>
          <p:cNvPr id="8" name="Title 1"/>
          <p:cNvSpPr>
            <a:spLocks noGrp="1" noChangeArrowheads="1"/>
          </p:cNvSpPr>
          <p:nvPr>
            <p:ph type="title"/>
          </p:nvPr>
        </p:nvSpPr>
        <p:spPr>
          <a:xfrm>
            <a:off x="152515" y="0"/>
            <a:ext cx="8762771" cy="838268"/>
          </a:xfrm>
          <a:ln/>
        </p:spPr>
        <p:txBody>
          <a:bodyPr>
            <a:normAutofit/>
          </a:bodyPr>
          <a:lstStyle/>
          <a:p>
            <a:pPr algn="ctr"/>
            <a:r>
              <a:rPr lang="en-US" altLang="zh-CN" sz="3200" dirty="0" smtClean="0">
                <a:solidFill>
                  <a:srgbClr val="82A2C9"/>
                </a:solidFill>
                <a:latin typeface="Arial" panose="020B0604020202020204" pitchFamily="34" charset="0"/>
                <a:cs typeface="Arial" panose="020B0604020202020204" pitchFamily="34" charset="0"/>
              </a:rPr>
              <a:t>Link to Student Outcomes</a:t>
            </a:r>
            <a:endParaRPr lang="en-US" altLang="zh-CN" sz="3200" dirty="0">
              <a:solidFill>
                <a:srgbClr val="82A2C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8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37AFE810-CCCD-4479-AB7B-DD7C0B0BD47A}" type="slidenum">
              <a:rPr kumimoji="0" lang="en-US" altLang="en-US" sz="1200" b="0" i="0" u="none" strike="noStrike" kern="1200" cap="none" spc="0" normalizeH="0" baseline="0" noProof="0" smtClean="0">
                <a:ln>
                  <a:noFill/>
                </a:ln>
                <a:solidFill>
                  <a:srgbClr val="E3DED1">
                    <a:lumMod val="50000"/>
                  </a:srgbClr>
                </a:solidFill>
                <a:effectLst/>
                <a:uLnTx/>
                <a:uFillTx/>
                <a:latin typeface="Arial" panose="020B0604020202020204" pitchFamily="34" charset="0"/>
                <a:ea typeface="SimSun" panose="02010600030101010101" pitchFamily="2" charset="-122"/>
                <a:cs typeface="+mn-cs"/>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6</a:t>
            </a:fld>
            <a:endParaRPr kumimoji="0" lang="en-US" altLang="en-US" sz="1800" b="0" i="0" u="none" strike="noStrike" kern="1200" cap="none" spc="0" normalizeH="0" baseline="0" noProof="0" dirty="0">
              <a:ln>
                <a:noFill/>
              </a:ln>
              <a:solidFill>
                <a:srgbClr val="E3DED1">
                  <a:lumMod val="50000"/>
                </a:srgbClr>
              </a:solidFill>
              <a:effectLst/>
              <a:uLnTx/>
              <a:uFillTx/>
              <a:latin typeface="Arial" panose="020B0604020202020204" pitchFamily="34" charset="0"/>
              <a:ea typeface="SimSun" panose="02010600030101010101" pitchFamily="2" charset="-122"/>
              <a:cs typeface="+mn-cs"/>
            </a:endParaRPr>
          </a:p>
        </p:txBody>
      </p:sp>
      <p:graphicFrame>
        <p:nvGraphicFramePr>
          <p:cNvPr id="6" name="Diagram 5"/>
          <p:cNvGraphicFramePr/>
          <p:nvPr>
            <p:extLst/>
          </p:nvPr>
        </p:nvGraphicFramePr>
        <p:xfrm>
          <a:off x="1222568" y="1371654"/>
          <a:ext cx="7768915" cy="457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00436" y="4260453"/>
            <a:ext cx="203132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rPr>
              <a:t>Special Education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rPr>
              <a:t>        Activities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pic>
        <p:nvPicPr>
          <p:cNvPr id="8" name="Picture 7"/>
          <p:cNvPicPr>
            <a:picLocks noChangeAspect="1"/>
          </p:cNvPicPr>
          <p:nvPr/>
        </p:nvPicPr>
        <p:blipFill>
          <a:blip r:embed="rId8"/>
          <a:stretch>
            <a:fillRect/>
          </a:stretch>
        </p:blipFill>
        <p:spPr>
          <a:xfrm>
            <a:off x="3200436" y="2551169"/>
            <a:ext cx="2328874" cy="1152512"/>
          </a:xfrm>
          <a:prstGeom prst="rect">
            <a:avLst/>
          </a:prstGeom>
        </p:spPr>
      </p:pic>
      <p:sp>
        <p:nvSpPr>
          <p:cNvPr id="9" name="TextBox 8"/>
          <p:cNvSpPr txBox="1"/>
          <p:nvPr/>
        </p:nvSpPr>
        <p:spPr>
          <a:xfrm>
            <a:off x="3347073" y="2807097"/>
            <a:ext cx="1774845"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rPr>
              <a:t>General School</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SimSun" panose="02010600030101010101" pitchFamily="2" charset="-122"/>
                <a:cs typeface="+mn-cs"/>
              </a:rPr>
              <a:t>      Activities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pic>
        <p:nvPicPr>
          <p:cNvPr id="10" name="Shape 19"/>
          <p:cNvPicPr preferRelativeResize="0"/>
          <p:nvPr/>
        </p:nvPicPr>
        <p:blipFill rotWithShape="1">
          <a:blip r:embed="rId9">
            <a:alphaModFix/>
          </a:blip>
          <a:srcRect/>
          <a:stretch/>
        </p:blipFill>
        <p:spPr>
          <a:xfrm>
            <a:off x="0" y="6378160"/>
            <a:ext cx="9144000" cy="487680"/>
          </a:xfrm>
          <a:prstGeom prst="rect">
            <a:avLst/>
          </a:prstGeom>
          <a:noFill/>
          <a:ln>
            <a:noFill/>
          </a:ln>
        </p:spPr>
      </p:pic>
      <p:sp>
        <p:nvSpPr>
          <p:cNvPr id="11" name="Title 1"/>
          <p:cNvSpPr txBox="1">
            <a:spLocks/>
          </p:cNvSpPr>
          <p:nvPr/>
        </p:nvSpPr>
        <p:spPr bwMode="auto">
          <a:xfrm>
            <a:off x="152517" y="20402"/>
            <a:ext cx="87627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4300" kern="1200">
                <a:solidFill>
                  <a:srgbClr val="C7C6C0"/>
                </a:solidFill>
                <a:latin typeface="+mj-lt"/>
                <a:ea typeface="+mj-ea"/>
                <a:cs typeface="+mj-cs"/>
                <a:sym typeface="Gill Sans MT" panose="020B0502020104020203" pitchFamily="34" charset="0"/>
              </a:defRPr>
            </a:lvl1pPr>
            <a:lvl2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2pPr>
            <a:lvl3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3pPr>
            <a:lvl4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4pPr>
            <a:lvl5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5pPr>
            <a:lvl6pPr marL="4572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6pPr>
            <a:lvl7pPr marL="9144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7pPr>
            <a:lvl8pPr marL="13716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8pPr>
            <a:lvl9pPr marL="18288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C7C6C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3200" b="0" i="0" u="none" strike="noStrike" kern="1200" cap="none" spc="0" normalizeH="0" baseline="0" noProof="0" dirty="0" smtClean="0">
                <a:ln>
                  <a:noFill/>
                </a:ln>
                <a:solidFill>
                  <a:srgbClr val="82A2C9"/>
                </a:solidFill>
                <a:effectLst/>
                <a:uLnTx/>
                <a:uFillTx/>
                <a:latin typeface="Arial" panose="020B0604020202020204" pitchFamily="34" charset="0"/>
                <a:ea typeface="+mj-ea"/>
                <a:cs typeface="Arial" panose="020B0604020202020204" pitchFamily="34" charset="0"/>
                <a:sym typeface="Gill Sans MT" panose="020B0502020104020203" pitchFamily="34" charset="0"/>
              </a:rPr>
              <a:t>LINK to CURRENT PRACTICES</a:t>
            </a:r>
            <a:r>
              <a:rPr kumimoji="0" lang="en-US" sz="2000" b="0"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t/>
            </a:r>
            <a:br>
              <a:rPr kumimoji="0" lang="en-US" sz="2000" b="0" i="0" u="none" strike="noStrike" kern="1200" cap="none" spc="0" normalizeH="0" baseline="0" noProof="0" dirty="0" smtClean="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rPr>
            </a:br>
            <a:endParaRPr kumimoji="0" lang="en-US" sz="2000" b="0" i="0" u="none" strike="noStrike" kern="1200" cap="none" spc="0" normalizeH="0" baseline="0" noProof="0" dirty="0">
              <a:ln>
                <a:noFill/>
              </a:ln>
              <a:solidFill>
                <a:srgbClr val="7030A0"/>
              </a:solidFill>
              <a:effectLst/>
              <a:uLnTx/>
              <a:uFillTx/>
              <a:latin typeface="Arial" panose="020B0604020202020204" pitchFamily="34" charset="0"/>
              <a:ea typeface="+mj-ea"/>
              <a:cs typeface="Arial" panose="020B0604020202020204" pitchFamily="34" charset="0"/>
              <a:sym typeface="Gill Sans MT" panose="020B0502020104020203" pitchFamily="34" charset="0"/>
            </a:endParaRPr>
          </a:p>
        </p:txBody>
      </p:sp>
    </p:spTree>
    <p:extLst>
      <p:ext uri="{BB962C8B-B14F-4D97-AF65-F5344CB8AC3E}">
        <p14:creationId xmlns:p14="http://schemas.microsoft.com/office/powerpoint/2010/main" val="270134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pic>
        <p:nvPicPr>
          <p:cNvPr id="10" name="Shape 19"/>
          <p:cNvPicPr preferRelativeResize="0"/>
          <p:nvPr/>
        </p:nvPicPr>
        <p:blipFill rotWithShape="1">
          <a:blip r:embed="rId3">
            <a:alphaModFix/>
          </a:blip>
          <a:srcRect/>
          <a:stretch/>
        </p:blipFill>
        <p:spPr>
          <a:xfrm>
            <a:off x="14808" y="6326505"/>
            <a:ext cx="9144000" cy="487680"/>
          </a:xfrm>
          <a:prstGeom prst="rect">
            <a:avLst/>
          </a:prstGeom>
          <a:noFill/>
          <a:ln>
            <a:noFill/>
          </a:ln>
        </p:spPr>
      </p:pic>
      <p:sp>
        <p:nvSpPr>
          <p:cNvPr id="13315" name="TextBox 3"/>
          <p:cNvSpPr txBox="1">
            <a:spLocks noChangeArrowheads="1"/>
          </p:cNvSpPr>
          <p:nvPr/>
        </p:nvSpPr>
        <p:spPr bwMode="auto">
          <a:xfrm>
            <a:off x="501842" y="1835150"/>
            <a:ext cx="3048000" cy="3911327"/>
          </a:xfrm>
          <a:prstGeom prst="rect">
            <a:avLst/>
          </a:prstGeom>
          <a:solidFill>
            <a:schemeClr val="bg1">
              <a:lumMod val="85000"/>
            </a:schemeClr>
          </a:solidFill>
          <a:ln w="9525">
            <a:solidFill>
              <a:schemeClr val="tx2"/>
            </a:solidFill>
            <a:miter lim="800000"/>
            <a:headEnd/>
            <a:tailEnd/>
          </a:ln>
        </p:spPr>
        <p:txBody>
          <a:bodyPr lIns="90170" tIns="46990" rIns="90170" bIns="46990">
            <a:spAutoFit/>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82A2C9"/>
                </a:solidFill>
                <a:effectLst/>
                <a:uLnTx/>
                <a:uFillTx/>
                <a:latin typeface="Arial" panose="020B0604020202020204" pitchFamily="34" charset="0"/>
                <a:ea typeface="Cambria"/>
                <a:cs typeface="Arial" panose="020B0604020202020204" pitchFamily="34" charset="0"/>
                <a:rtl val="0"/>
              </a:rPr>
              <a:t>Parent - Teacher Partnership</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2800" b="0" i="0" u="none" strike="noStrike" kern="1200" cap="none" spc="0" normalizeH="0" baseline="0" noProof="0" dirty="0">
                <a:ln>
                  <a:noFill/>
                </a:ln>
                <a:solidFill>
                  <a:srgbClr val="82A2C9"/>
                </a:solidFill>
                <a:effectLst/>
                <a:uLnTx/>
                <a:uFillTx/>
                <a:latin typeface="Arial" panose="020B0604020202020204" pitchFamily="34" charset="0"/>
                <a:ea typeface="Cambria"/>
                <a:cs typeface="Arial" panose="020B0604020202020204" pitchFamily="34" charset="0"/>
                <a:rtl val="0"/>
              </a:rPr>
              <a:t>Outcomes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rPr>
              <a:t>Parents and teachers partnering and valuing each other’s expertise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rPr>
              <a:t> </a:t>
            </a:r>
            <a:endPar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rPr>
              <a:t>Students improve </a:t>
            </a:r>
            <a:r>
              <a:rPr kumimoji="0" lang="en-US" altLang="en-US" sz="1800" b="0" i="1" u="none" strike="noStrike" kern="1200" cap="none" spc="0" normalizeH="0" baseline="0" noProof="0" dirty="0" smtClean="0">
                <a:ln>
                  <a:noFill/>
                </a:ln>
                <a:solidFill>
                  <a:srgbClr val="000000"/>
                </a:solidFill>
                <a:effectLst/>
                <a:uLnTx/>
                <a:uFillTx/>
                <a:latin typeface="Calibri" panose="020F0502020204030204" pitchFamily="34" charset="0"/>
              </a:rPr>
              <a:t>outcomes</a:t>
            </a:r>
            <a:endPar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rPr>
              <a:t>Academically</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rPr>
              <a:t>Behaviorally</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4ABADA57-DC5C-4ABD-AD90-EA4AB112B51D}" type="slidenum">
              <a:rPr kumimoji="0" lang="en-US" altLang="en-US" sz="1200" b="0" i="0" u="none" strike="noStrike" kern="1200" cap="none" spc="0" normalizeH="0" baseline="0" noProof="0" smtClean="0">
                <a:ln>
                  <a:noFill/>
                </a:ln>
                <a:solidFill>
                  <a:srgbClr val="92A0A2"/>
                </a:solidFill>
                <a:effectLst/>
                <a:uLnTx/>
                <a:uFillTx/>
                <a:latin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7</a:t>
            </a:fld>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ndParaRPr>
          </a:p>
        </p:txBody>
      </p:sp>
      <p:pic>
        <p:nvPicPr>
          <p:cNvPr id="13314" name="Content Placeholder 5"/>
          <p:cNvPicPr>
            <a:picLocks noGrp="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4091405" y="1128070"/>
            <a:ext cx="4750970" cy="5004405"/>
          </a:xfrm>
        </p:spPr>
      </p:pic>
      <p:sp>
        <p:nvSpPr>
          <p:cNvPr id="3" name="TextBox 2"/>
          <p:cNvSpPr txBox="1"/>
          <p:nvPr/>
        </p:nvSpPr>
        <p:spPr>
          <a:xfrm>
            <a:off x="874041" y="106853"/>
            <a:ext cx="7647384" cy="135421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82A2C9"/>
                </a:solidFill>
                <a:effectLst/>
                <a:uLnTx/>
                <a:uFillTx/>
                <a:latin typeface="Arial" panose="020B0604020202020204" pitchFamily="34" charset="0"/>
                <a:ea typeface="Cambria"/>
                <a:cs typeface="Arial" panose="020B0604020202020204" pitchFamily="34" charset="0"/>
                <a:rtl val="0"/>
              </a:rPr>
              <a:t>Inform the School System and Learn from Parents and Teachers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ndParaRPr>
          </a:p>
        </p:txBody>
      </p:sp>
      <p:sp>
        <p:nvSpPr>
          <p:cNvPr id="4" name="Right Arrow 3"/>
          <p:cNvSpPr/>
          <p:nvPr/>
        </p:nvSpPr>
        <p:spPr bwMode="auto">
          <a:xfrm>
            <a:off x="3775323" y="2000558"/>
            <a:ext cx="1146671" cy="81665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华文中宋" charset="0"/>
              <a:cs typeface="华文中宋" charset="0"/>
            </a:endParaRPr>
          </a:p>
        </p:txBody>
      </p:sp>
      <p:sp>
        <p:nvSpPr>
          <p:cNvPr id="14" name="Right Arrow 13"/>
          <p:cNvSpPr/>
          <p:nvPr/>
        </p:nvSpPr>
        <p:spPr bwMode="auto">
          <a:xfrm>
            <a:off x="3775323" y="3221947"/>
            <a:ext cx="1146671" cy="81665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华文中宋" charset="0"/>
              <a:cs typeface="华文中宋" charset="0"/>
            </a:endParaRPr>
          </a:p>
        </p:txBody>
      </p:sp>
      <p:sp>
        <p:nvSpPr>
          <p:cNvPr id="15" name="Right Arrow 14"/>
          <p:cNvSpPr/>
          <p:nvPr/>
        </p:nvSpPr>
        <p:spPr bwMode="auto">
          <a:xfrm>
            <a:off x="3775323" y="4430878"/>
            <a:ext cx="1146671" cy="81665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华文中宋" charset="0"/>
              <a:cs typeface="华文中宋" charset="0"/>
            </a:endParaRPr>
          </a:p>
        </p:txBody>
      </p:sp>
    </p:spTree>
    <p:extLst>
      <p:ext uri="{BB962C8B-B14F-4D97-AF65-F5344CB8AC3E}">
        <p14:creationId xmlns:p14="http://schemas.microsoft.com/office/powerpoint/2010/main" val="16562041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anim calcmode="lin" valueType="num">
                                      <p:cBhvr>
                                        <p:cTn id="8" dur="2000" fill="hold"/>
                                        <p:tgtEl>
                                          <p:spTgt spid="13314"/>
                                        </p:tgtEl>
                                        <p:attrNameLst>
                                          <p:attrName>ppt_w</p:attrName>
                                        </p:attrNameLst>
                                      </p:cBhvr>
                                      <p:tavLst>
                                        <p:tav tm="0" fmla="#ppt_w*sin(2.5*pi*$)">
                                          <p:val>
                                            <p:fltVal val="0"/>
                                          </p:val>
                                        </p:tav>
                                        <p:tav tm="100000">
                                          <p:val>
                                            <p:fltVal val="1"/>
                                          </p:val>
                                        </p:tav>
                                      </p:tavLst>
                                    </p:anim>
                                    <p:anim calcmode="lin" valueType="num">
                                      <p:cBhvr>
                                        <p:cTn id="9" dur="2000" fill="hold"/>
                                        <p:tgtEl>
                                          <p:spTgt spid="133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152400"/>
            <a:ext cx="8229600" cy="869950"/>
          </a:xfrm>
        </p:spPr>
        <p:txBody>
          <a:bodyPr/>
          <a:lstStyle/>
          <a:p>
            <a:r>
              <a:rPr lang="en-US" altLang="en-US" sz="4000" dirty="0" smtClean="0">
                <a:solidFill>
                  <a:srgbClr val="82A2C9"/>
                </a:solidFill>
                <a:latin typeface="Gill Sans MT" panose="020B0502020104020203" pitchFamily="34" charset="0"/>
              </a:rPr>
              <a:t>Congratulations!  </a:t>
            </a:r>
            <a:br>
              <a:rPr lang="en-US" altLang="en-US" sz="4000" dirty="0" smtClean="0">
                <a:solidFill>
                  <a:srgbClr val="82A2C9"/>
                </a:solidFill>
                <a:latin typeface="Gill Sans MT" panose="020B0502020104020203" pitchFamily="34" charset="0"/>
              </a:rPr>
            </a:br>
            <a:r>
              <a:rPr lang="en-US" altLang="en-US" sz="4000" dirty="0" smtClean="0">
                <a:solidFill>
                  <a:srgbClr val="82A2C9"/>
                </a:solidFill>
                <a:latin typeface="Gill Sans MT" panose="020B0502020104020203" pitchFamily="34" charset="0"/>
              </a:rPr>
              <a:t>You've come a long way!</a:t>
            </a:r>
          </a:p>
        </p:txBody>
      </p:sp>
      <p:sp>
        <p:nvSpPr>
          <p:cNvPr id="19459" name="Text Box 3"/>
          <p:cNvSpPr txBox="1">
            <a:spLocks noChangeArrowheads="1"/>
          </p:cNvSpPr>
          <p:nvPr/>
        </p:nvSpPr>
        <p:spPr bwMode="auto">
          <a:xfrm>
            <a:off x="2590800" y="3733800"/>
            <a:ext cx="4572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l="1251" t="4623" r="1222" b="7680"/>
          <a:stretch>
            <a:fillRect/>
          </a:stretch>
        </p:blipFill>
        <p:spPr bwMode="auto">
          <a:xfrm>
            <a:off x="107949" y="1388262"/>
            <a:ext cx="8918575" cy="492950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5"/>
          <p:cNvSpPr txBox="1">
            <a:spLocks noChangeArrowheads="1"/>
          </p:cNvSpPr>
          <p:nvPr/>
        </p:nvSpPr>
        <p:spPr bwMode="auto">
          <a:xfrm>
            <a:off x="-116905" y="884237"/>
            <a:ext cx="9285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sp>
        <p:nvSpPr>
          <p:cNvPr id="19462" name="Text Box 6"/>
          <p:cNvSpPr txBox="1">
            <a:spLocks noChangeArrowheads="1"/>
          </p:cNvSpPr>
          <p:nvPr/>
        </p:nvSpPr>
        <p:spPr bwMode="auto">
          <a:xfrm>
            <a:off x="-85725" y="6400800"/>
            <a:ext cx="9305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Times New Roman" panose="02020603050405020304" pitchFamily="18" charset="0"/>
            </a:endParaRPr>
          </a:p>
        </p:txBody>
      </p:sp>
      <p:pic>
        <p:nvPicPr>
          <p:cNvPr id="7" name="Shape 19"/>
          <p:cNvPicPr preferRelativeResize="0"/>
          <p:nvPr/>
        </p:nvPicPr>
        <p:blipFill rotWithShape="1">
          <a:blip r:embed="rId4">
            <a:alphaModFix/>
          </a:blip>
          <a:srcRect/>
          <a:stretch/>
        </p:blipFill>
        <p:spPr>
          <a:xfrm>
            <a:off x="0" y="6370320"/>
            <a:ext cx="9144000" cy="487680"/>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4728" y="980398"/>
            <a:ext cx="8229600" cy="5714940"/>
          </a:xfrm>
        </p:spPr>
        <p:txBody>
          <a:bodyPr/>
          <a:lstStyle/>
          <a:p>
            <a:pPr marL="0" indent="0">
              <a:buNone/>
            </a:pPr>
            <a:r>
              <a:rPr lang="en-US" sz="2000" dirty="0" smtClean="0"/>
              <a:t>I dreamed I stood in a studio</a:t>
            </a:r>
          </a:p>
          <a:p>
            <a:pPr marL="0" indent="0">
              <a:buNone/>
            </a:pPr>
            <a:r>
              <a:rPr lang="en-US" sz="2000" dirty="0" smtClean="0"/>
              <a:t>And watched two sculptors there,</a:t>
            </a:r>
          </a:p>
          <a:p>
            <a:pPr marL="0" indent="0">
              <a:buNone/>
            </a:pPr>
            <a:r>
              <a:rPr lang="en-US" sz="2000" dirty="0" smtClean="0"/>
              <a:t>The clay they used was a young child’s mind</a:t>
            </a:r>
          </a:p>
          <a:p>
            <a:pPr marL="0" indent="0">
              <a:buNone/>
            </a:pPr>
            <a:r>
              <a:rPr lang="en-US" sz="2000" dirty="0" smtClean="0"/>
              <a:t>And they fashioned it with care.</a:t>
            </a:r>
          </a:p>
          <a:p>
            <a:pPr marL="0" indent="0">
              <a:buNone/>
            </a:pPr>
            <a:r>
              <a:rPr lang="en-US" sz="2000" dirty="0" smtClean="0"/>
              <a:t>One was a teacher;</a:t>
            </a:r>
          </a:p>
          <a:p>
            <a:pPr marL="0" indent="0">
              <a:buNone/>
            </a:pPr>
            <a:r>
              <a:rPr lang="en-US" sz="2000" dirty="0" smtClean="0"/>
              <a:t>the tools she used were books and music and art;</a:t>
            </a:r>
          </a:p>
          <a:p>
            <a:pPr marL="0" indent="0">
              <a:buNone/>
            </a:pPr>
            <a:r>
              <a:rPr lang="en-US" sz="2000" dirty="0" smtClean="0"/>
              <a:t>One was a parent with a guiding hand</a:t>
            </a:r>
          </a:p>
          <a:p>
            <a:pPr marL="0" indent="0">
              <a:buNone/>
            </a:pPr>
            <a:r>
              <a:rPr lang="en-US" sz="2000" dirty="0" smtClean="0"/>
              <a:t>and a gentle loving heart.</a:t>
            </a:r>
          </a:p>
          <a:p>
            <a:pPr marL="0" indent="0">
              <a:buNone/>
            </a:pPr>
            <a:r>
              <a:rPr lang="en-US" sz="2000" dirty="0" smtClean="0"/>
              <a:t>And when at last their work was done</a:t>
            </a:r>
          </a:p>
          <a:p>
            <a:pPr marL="0" indent="0">
              <a:buNone/>
            </a:pPr>
            <a:r>
              <a:rPr lang="en-US" sz="2000" dirty="0" smtClean="0"/>
              <a:t>They were proud of what they had wrought</a:t>
            </a:r>
          </a:p>
          <a:p>
            <a:pPr marL="0" indent="0">
              <a:buNone/>
            </a:pPr>
            <a:r>
              <a:rPr lang="en-US" sz="2000" dirty="0" smtClean="0"/>
              <a:t>For the things they had worked into the child</a:t>
            </a:r>
          </a:p>
          <a:p>
            <a:pPr marL="0" indent="0">
              <a:buNone/>
            </a:pPr>
            <a:r>
              <a:rPr lang="en-US" sz="2000" dirty="0" smtClean="0"/>
              <a:t>Could never be sold or bought.</a:t>
            </a:r>
          </a:p>
          <a:p>
            <a:pPr marL="0" indent="0">
              <a:buNone/>
            </a:pPr>
            <a:r>
              <a:rPr lang="en-US" sz="2000" dirty="0" smtClean="0"/>
              <a:t>And each agreed she would have failed</a:t>
            </a:r>
          </a:p>
          <a:p>
            <a:pPr marL="0" indent="0">
              <a:buNone/>
            </a:pPr>
            <a:r>
              <a:rPr lang="en-US" sz="2000" dirty="0" smtClean="0"/>
              <a:t>if she had worked alone</a:t>
            </a:r>
          </a:p>
          <a:p>
            <a:pPr marL="0" indent="0">
              <a:buNone/>
            </a:pPr>
            <a:r>
              <a:rPr lang="en-US" sz="2000" dirty="0" smtClean="0"/>
              <a:t>For behind the parent stood the school,</a:t>
            </a:r>
          </a:p>
          <a:p>
            <a:pPr marL="0" indent="0">
              <a:buNone/>
            </a:pPr>
            <a:r>
              <a:rPr lang="en-US" sz="2000" dirty="0" smtClean="0"/>
              <a:t>and behind the teacher stood the home.</a:t>
            </a:r>
          </a:p>
        </p:txBody>
      </p:sp>
      <p:sp>
        <p:nvSpPr>
          <p:cNvPr id="6" name="Title 1"/>
          <p:cNvSpPr>
            <a:spLocks noGrp="1"/>
          </p:cNvSpPr>
          <p:nvPr>
            <p:ph type="title" idx="4294967295"/>
          </p:nvPr>
        </p:nvSpPr>
        <p:spPr>
          <a:xfrm>
            <a:off x="457200" y="152400"/>
            <a:ext cx="8229600" cy="869950"/>
          </a:xfrm>
        </p:spPr>
        <p:txBody>
          <a:bodyPr/>
          <a:lstStyle/>
          <a:p>
            <a:r>
              <a:rPr lang="en-US" altLang="en-US" sz="4000" dirty="0" smtClean="0">
                <a:solidFill>
                  <a:srgbClr val="82A2C9"/>
                </a:solidFill>
                <a:latin typeface="Gill Sans MT" panose="020B0502020104020203" pitchFamily="34" charset="0"/>
              </a:rPr>
              <a:t>Unity by Ray A. </a:t>
            </a:r>
            <a:r>
              <a:rPr lang="en-US" altLang="en-US" sz="4000" dirty="0" err="1" smtClean="0">
                <a:solidFill>
                  <a:srgbClr val="82A2C9"/>
                </a:solidFill>
                <a:latin typeface="Gill Sans MT" panose="020B0502020104020203" pitchFamily="34" charset="0"/>
              </a:rPr>
              <a:t>Lingenfelter</a:t>
            </a:r>
            <a:endParaRPr lang="en-US" altLang="en-US" sz="4000" dirty="0" smtClean="0">
              <a:solidFill>
                <a:srgbClr val="82A2C9"/>
              </a:solidFill>
              <a:latin typeface="Gill Sans MT" panose="020B0502020104020203" pitchFamily="34" charset="0"/>
            </a:endParaRPr>
          </a:p>
        </p:txBody>
      </p:sp>
      <p:pic>
        <p:nvPicPr>
          <p:cNvPr id="5" name="Picture 4"/>
          <p:cNvPicPr>
            <a:picLocks noChangeAspect="1"/>
          </p:cNvPicPr>
          <p:nvPr/>
        </p:nvPicPr>
        <p:blipFill>
          <a:blip r:embed="rId3"/>
          <a:stretch>
            <a:fillRect/>
          </a:stretch>
        </p:blipFill>
        <p:spPr>
          <a:xfrm>
            <a:off x="5562574" y="4038584"/>
            <a:ext cx="3452058" cy="2285940"/>
          </a:xfrm>
          <a:prstGeom prst="rect">
            <a:avLst/>
          </a:prstGeom>
        </p:spPr>
      </p:pic>
    </p:spTree>
  </p:cSld>
  <p:clrMapOvr>
    <a:masterClrMapping/>
  </p:clrMapOvr>
  <p:transition spd="med">
    <p:fade/>
  </p:transition>
</p:sld>
</file>

<file path=ppt/theme/theme1.xml><?xml version="1.0" encoding="utf-8"?>
<a:theme xmlns:a="http://schemas.openxmlformats.org/drawingml/2006/main" name="Default Design">
  <a:themeElements>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defRPr>
        </a:defPPr>
      </a:lstStyle>
    </a:lnDef>
  </a:objectDefaults>
  <a:extraClrSchemeLst>
    <a:extraClrScheme>
      <a:clrScheme name="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3.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5.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6.xml><?xml version="1.0" encoding="utf-8"?>
<a:themeOverride xmlns:a="http://schemas.openxmlformats.org/drawingml/2006/main">
  <a:clrScheme name="">
    <a:dk1>
      <a:srgbClr val="242852"/>
    </a:dk1>
    <a:lt1>
      <a:srgbClr val="FFFFFF"/>
    </a:lt1>
    <a:dk2>
      <a:srgbClr val="000000"/>
    </a:dk2>
    <a:lt2>
      <a:srgbClr val="ACCBF9"/>
    </a:lt2>
    <a:accent1>
      <a:srgbClr val="629DD1"/>
    </a:accent1>
    <a:accent2>
      <a:srgbClr val="297FD5"/>
    </a:accent2>
    <a:accent3>
      <a:srgbClr val="AAAAAA"/>
    </a:accent3>
    <a:accent4>
      <a:srgbClr val="DADADA"/>
    </a:accent4>
    <a:accent5>
      <a:srgbClr val="B7CCE5"/>
    </a:accent5>
    <a:accent6>
      <a:srgbClr val="2472C1"/>
    </a:accent6>
    <a:hlink>
      <a:srgbClr val="9454C3"/>
    </a:hlink>
    <a:folHlink>
      <a:srgbClr val="3EBBF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136</TotalTime>
  <Pages>0</Pages>
  <Words>1440</Words>
  <Characters>0</Characters>
  <Application>Microsoft Office PowerPoint</Application>
  <DocSecurity>0</DocSecurity>
  <PresentationFormat>On-screen Show (4:3)</PresentationFormat>
  <Lines>0</Lines>
  <Paragraphs>188</Paragraphs>
  <Slides>10</Slides>
  <Notes>10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10</vt:i4>
      </vt:variant>
    </vt:vector>
  </HeadingPairs>
  <TitlesOfParts>
    <vt:vector size="25" baseType="lpstr">
      <vt:lpstr>SimSun</vt:lpstr>
      <vt:lpstr>Arial</vt:lpstr>
      <vt:lpstr>Calibri</vt:lpstr>
      <vt:lpstr>Calibri Light</vt:lpstr>
      <vt:lpstr>Cambria</vt:lpstr>
      <vt:lpstr>Century Gothic</vt:lpstr>
      <vt:lpstr>Gill Sans MT</vt:lpstr>
      <vt:lpstr>Meiryo</vt:lpstr>
      <vt:lpstr>华文中宋</vt:lpstr>
      <vt:lpstr>Times New Roman</vt:lpstr>
      <vt:lpstr>Verdana</vt:lpstr>
      <vt:lpstr>Wingdings 2</vt:lpstr>
      <vt:lpstr>Default Design</vt:lpstr>
      <vt:lpstr>Office Theme</vt:lpstr>
      <vt:lpstr>Solstice_2</vt:lpstr>
      <vt:lpstr>Parent-Teacher Partnerships  for Student Success</vt:lpstr>
      <vt:lpstr>PowerPoint Presentation</vt:lpstr>
      <vt:lpstr>PowerPoint Presentation</vt:lpstr>
      <vt:lpstr>Promoting Partnerships</vt:lpstr>
      <vt:lpstr>Link to Student Outcomes</vt:lpstr>
      <vt:lpstr>PowerPoint Presentation</vt:lpstr>
      <vt:lpstr>PowerPoint Presentation</vt:lpstr>
      <vt:lpstr>Congratulations!   You've come a long way!</vt:lpstr>
      <vt:lpstr>Unity by Ray A. Lingenfelter</vt:lpstr>
      <vt:lpstr>PowerPoint Presentation</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School &amp; Community Collaboration</dc:title>
  <dc:subject/>
  <dc:creator>UNCG</dc:creator>
  <cp:keywords/>
  <dc:description/>
  <cp:lastModifiedBy>Tori Schenker</cp:lastModifiedBy>
  <cp:revision>65</cp:revision>
  <dcterms:created xsi:type="dcterms:W3CDTF">2009-04-22T03:31:00Z</dcterms:created>
  <dcterms:modified xsi:type="dcterms:W3CDTF">2017-09-20T18:57:53Z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TC011407991033</vt:lpwstr>
  </property>
  <property fmtid="{D5CDD505-2E9C-101B-9397-08002B2CF9AE}" pid="3" name="KSOProductBuildVer">
    <vt:lpwstr>1033-9.1.0.4746</vt:lpwstr>
  </property>
</Properties>
</file>