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015" autoAdjust="0"/>
    <p:restoredTop sz="94660"/>
  </p:normalViewPr>
  <p:slideViewPr>
    <p:cSldViewPr snapToGrid="0">
      <p:cViewPr varScale="1">
        <p:scale>
          <a:sx n="104" d="100"/>
          <a:sy n="104" d="100"/>
        </p:scale>
        <p:origin x="600" y="114"/>
      </p:cViewPr>
      <p:guideLst/>
    </p:cSldViewPr>
  </p:slideViewPr>
  <p:notesTextViewPr>
    <p:cViewPr>
      <p:scale>
        <a:sx n="1" d="1"/>
        <a:sy n="1" d="1"/>
      </p:scale>
      <p:origin x="0" y="0"/>
    </p:cViewPr>
  </p:notesTextViewPr>
  <p:notesViewPr>
    <p:cSldViewPr snapToGrid="0">
      <p:cViewPr varScale="1">
        <p:scale>
          <a:sx n="75" d="100"/>
          <a:sy n="75" d="100"/>
        </p:scale>
        <p:origin x="26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FA918-1E79-4132-931A-34EB147CD0B0}" type="doc">
      <dgm:prSet loTypeId="urn:microsoft.com/office/officeart/2005/8/layout/vList3" loCatId="list" qsTypeId="urn:microsoft.com/office/officeart/2005/8/quickstyle/simple1" qsCatId="simple" csTypeId="urn:microsoft.com/office/officeart/2005/8/colors/accent0_1" csCatId="mainScheme" phldr="1"/>
      <dgm:spPr/>
    </dgm:pt>
    <dgm:pt modelId="{656E4813-E251-4234-92E7-9CC3653F330D}" type="pres">
      <dgm:prSet presAssocID="{C1FFA918-1E79-4132-931A-34EB147CD0B0}" presName="linearFlow" presStyleCnt="0">
        <dgm:presLayoutVars>
          <dgm:dir/>
          <dgm:resizeHandles val="exact"/>
        </dgm:presLayoutVars>
      </dgm:prSet>
      <dgm:spPr/>
    </dgm:pt>
  </dgm:ptLst>
  <dgm:cxnLst>
    <dgm:cxn modelId="{89953E4D-8AC2-4894-8B92-2772DA308CAC}" type="presOf" srcId="{C1FFA918-1E79-4132-931A-34EB147CD0B0}" destId="{656E4813-E251-4234-92E7-9CC3653F330D}"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6B612-7B5B-44EC-810D-E509176B0F5F}" type="datetimeFigureOut">
              <a:rPr lang="en-US" smtClean="0"/>
              <a:t>9/26/2017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64A34-1161-4509-8AC9-27F11BAA8DFF}" type="slidenum">
              <a:rPr lang="en-US" smtClean="0"/>
              <a:t>‹#›</a:t>
            </a:fld>
            <a:endParaRPr lang="en-US"/>
          </a:p>
        </p:txBody>
      </p:sp>
    </p:spTree>
    <p:extLst>
      <p:ext uri="{BB962C8B-B14F-4D97-AF65-F5344CB8AC3E}">
        <p14:creationId xmlns:p14="http://schemas.microsoft.com/office/powerpoint/2010/main" val="60787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lang="es-US" sz="1100" b="1" u="sng" dirty="0" smtClean="0"/>
          </a:p>
        </p:txBody>
      </p:sp>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9482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4" y="4479925"/>
            <a:ext cx="5629201" cy="1241397"/>
          </a:xfrm>
          <a:prstGeom prst="rect">
            <a:avLst/>
          </a:prstGeom>
        </p:spPr>
        <p:txBody>
          <a:bodyPr/>
          <a:lstStyle/>
          <a:p>
            <a:r>
              <a:rPr lang="es-US" altLang="en-US" sz="1100" b="1" dirty="0" smtClean="0"/>
              <a:t>1. Pida al grupo que revise sus “ideas brillantes” (captúrelas en un gran póster de papel), luego complete el formulario de puntos destacados de la sesión</a:t>
            </a:r>
          </a:p>
          <a:p>
            <a:endParaRPr lang="es-US" altLang="en-US" sz="1100" b="1" dirty="0" smtClean="0"/>
          </a:p>
          <a:p>
            <a:r>
              <a:rPr lang="es-US" altLang="en-US" sz="1100" b="1" dirty="0" smtClean="0"/>
              <a:t>2</a:t>
            </a:r>
            <a:r>
              <a:rPr lang="es-US" altLang="en-US" sz="1100" b="1" dirty="0" smtClean="0"/>
              <a:t>. Decida lo que se presentará al punto de contacto del distrito </a:t>
            </a:r>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5DE77D3-71B1-4742-9684-6B48F3F35AD6}" type="datetime1">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9/26/2017</a:t>
            </a:fld>
            <a:endParaRPr kumimoji="0" lang="es-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703B518-740B-450A-866D-482E359AC801}" type="slidenum">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10</a:t>
            </a:fld>
            <a:endParaRPr kumimoji="0" lang="es-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3323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252538" y="788988"/>
            <a:ext cx="4611687" cy="3459162"/>
          </a:xfrm>
        </p:spPr>
      </p:sp>
      <p:sp>
        <p:nvSpPr>
          <p:cNvPr id="16387" name="Notes Placeholder 2"/>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0097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2538" y="788988"/>
            <a:ext cx="4611687" cy="3459162"/>
          </a:xfrm>
          <a:prstGeom prst="rect">
            <a:avLst/>
          </a:prstGeom>
        </p:spPr>
      </p:sp>
      <p:sp>
        <p:nvSpPr>
          <p:cNvPr id="22532"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E754FCD-F3C9-431F-A4B8-C36AC028883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177685608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s-US" altLang="en-US" sz="1100" dirty="0" smtClean="0"/>
              <a:t>Revisión </a:t>
            </a:r>
          </a:p>
          <a:p>
            <a:endParaRPr lang="es-US" altLang="en-US" sz="1100" dirty="0" smtClean="0"/>
          </a:p>
          <a:p>
            <a:r>
              <a:rPr lang="es-US" altLang="en-US" sz="1100" b="1" u="sng" dirty="0" smtClean="0"/>
              <a:t>OPCIONAL</a:t>
            </a:r>
          </a:p>
          <a:p>
            <a:r>
              <a:rPr lang="es-US" altLang="en-US" sz="1100" dirty="0" smtClean="0"/>
              <a:t>Actividad para romper el hielo</a:t>
            </a:r>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46F54CD-8DC8-4A30-89B5-2F63F04BF5D5}" type="datetime1">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9/26/2017</a:t>
            </a:fld>
            <a:endParaRPr kumimoji="0" lang="es-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703B518-740B-450A-866D-482E359AC801}" type="slidenum">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es-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17766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pPr>
              <a:defRPr/>
            </a:pPr>
            <a:r>
              <a:rPr lang="es-US" sz="1100" dirty="0" smtClean="0">
                <a:solidFill>
                  <a:srgbClr val="000000"/>
                </a:solidFill>
              </a:rPr>
              <a:t>Hasta aquí, hemos analizado todos estos principios de las asociaciones y estrategias de participación.  </a:t>
            </a:r>
          </a:p>
          <a:p>
            <a:pPr>
              <a:defRPr/>
            </a:pPr>
            <a:endParaRPr lang="es-US" sz="1100" b="1" u="sng" dirty="0" smtClean="0">
              <a:solidFill>
                <a:srgbClr val="000000"/>
              </a:solidFill>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s-US" sz="1100" b="1"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DEBATE CLAVE:</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s-US" sz="1100" b="1"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endParaRP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s-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Los </a:t>
            </a:r>
            <a:r>
              <a:rPr kumimoji="0" lang="es-US" sz="1100" b="1" i="0" u="none" strike="noStrike" kern="1200" cap="none" spc="0" normalizeH="0" baseline="0" noProof="0" dirty="0" err="1" smtClean="0">
                <a:ln>
                  <a:noFill/>
                </a:ln>
                <a:solidFill>
                  <a:srgbClr val="000000"/>
                </a:solidFill>
                <a:effectLst/>
                <a:uLnTx/>
                <a:uFillTx/>
                <a:latin typeface="Arial" panose="020B0604020202020204" pitchFamily="34" charset="0"/>
                <a:ea typeface="SimSun" panose="02010600030101010101" pitchFamily="2" charset="-122"/>
                <a:cs typeface="+mn-cs"/>
              </a:rPr>
              <a:t>cofacilitadores</a:t>
            </a:r>
            <a:r>
              <a:rPr kumimoji="0" lang="es-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 comunican la información que obtuvieron del punto de contacto del distrito respecto de la(s) sesión(es) previa(s).</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s-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¿Qué comentarios o preguntas tiene acerca de estos?</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s-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¿Alguno ha sido de mucha utilidad para apoyar a su(s) alumnos(s)?  ¿Para apoyar sus asociaciones?  ¿Cómo?</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s-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En esta sesión abordaremos la CONFIANZA, ¿cuáles de estos son NECESARIOS para que usted confíe en las asociaciones?  ¿Por qué?</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s-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¿La CONFIANZA puede ser parte de las asociaciones sin uno, alguno o ninguno de estos?  ¿Por qué sí, o por qué no?</a:t>
            </a:r>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46F54CD-8DC8-4A30-89B5-2F63F04BF5D5}" type="datetime1">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9/26/2017</a:t>
            </a:fld>
            <a:endParaRPr kumimoji="0" lang="es-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703B518-740B-450A-866D-482E359AC801}" type="slidenum">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a:t>
            </a:fld>
            <a:endParaRPr kumimoji="0" lang="es-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04459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55713" y="719138"/>
            <a:ext cx="4799012" cy="3598862"/>
          </a:xfrm>
          <a:extLst>
            <a:ext uri="{909E8E84-426E-40DD-AFC4-6F175D3DCCD1}">
              <a14:hiddenFill xmlns:a14="http://schemas.microsoft.com/office/drawing/2010/main">
                <a:solidFill>
                  <a:schemeClr val="accent1"/>
                </a:solidFill>
              </a14:hiddenFill>
            </a:ext>
          </a:extLst>
        </p:spPr>
      </p:sp>
      <p:sp>
        <p:nvSpPr>
          <p:cNvPr id="22531" name="Rectangle 3"/>
          <p:cNvSpPr>
            <a:spLocks noGrp="1" noRot="1" noChangeAspect="1" noChangeArrowheads="1"/>
          </p:cNvSpPr>
          <p:nvPr>
            <p:ph type="body" idx="1"/>
          </p:nvPr>
        </p:nvSpPr>
        <p:spPr bwMode="auto">
          <a:xfrm>
            <a:off x="200819" y="4824413"/>
            <a:ext cx="6403181" cy="4027487"/>
          </a:xfrm>
          <a:prstGeom prst="rect">
            <a:avLst/>
          </a:prstGeom>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a:defRPr/>
            </a:pPr>
            <a:r>
              <a:rPr lang="es-US" altLang="en-US" sz="1100" b="1" u="sng" dirty="0" smtClean="0">
                <a:solidFill>
                  <a:srgbClr val="000000"/>
                </a:solidFill>
                <a:latin typeface="Arial" panose="020B0604020202020204" pitchFamily="34" charset="0"/>
                <a:ea typeface="Meiryo" panose="020B0604030504040204" pitchFamily="34" charset="-128"/>
                <a:cs typeface="Arial" panose="020B0604020202020204" pitchFamily="34" charset="0"/>
              </a:rPr>
              <a:t>DEBATE CLAVE:</a:t>
            </a:r>
          </a:p>
          <a:p>
            <a:pPr marL="342900" indent="-342900">
              <a:buFontTx/>
              <a:buAutoNum type="arabicParenR"/>
              <a:defRPr/>
            </a:pPr>
            <a:r>
              <a:rPr lang="es-US" altLang="en-US" sz="1100" b="1" dirty="0" smtClean="0">
                <a:solidFill>
                  <a:srgbClr val="000000"/>
                </a:solidFill>
                <a:latin typeface="Arial" panose="020B0604020202020204" pitchFamily="34" charset="0"/>
                <a:ea typeface="Meiryo" panose="020B0604030504040204" pitchFamily="34" charset="-128"/>
                <a:cs typeface="Arial" panose="020B0604020202020204" pitchFamily="34" charset="0"/>
              </a:rPr>
              <a:t>¿Que significa la CONFIANZA para usted?</a:t>
            </a:r>
          </a:p>
          <a:p>
            <a:pPr marL="342900" indent="-342900">
              <a:buFontTx/>
              <a:buAutoNum type="arabicParenR"/>
              <a:defRPr/>
            </a:pPr>
            <a:r>
              <a:rPr lang="es-US" altLang="en-US" sz="1100" b="1" dirty="0" smtClean="0">
                <a:solidFill>
                  <a:srgbClr val="000000"/>
                </a:solidFill>
                <a:latin typeface="Arial" panose="020B0604020202020204" pitchFamily="34" charset="0"/>
                <a:ea typeface="Meiryo" panose="020B0604030504040204" pitchFamily="34" charset="-128"/>
                <a:cs typeface="Arial" panose="020B0604020202020204" pitchFamily="34" charset="0"/>
              </a:rPr>
              <a:t>¿Qué le hace pensar que otras personas pueden tener CONFIANZA en usted?</a:t>
            </a:r>
          </a:p>
          <a:p>
            <a:pPr>
              <a:defRPr/>
            </a:pP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a:defRPr/>
            </a:pP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a:defRPr/>
            </a:pPr>
            <a:r>
              <a:rPr lang="es-US" altLang="en-US" sz="1100" b="1" u="sng" dirty="0" smtClean="0">
                <a:latin typeface="Arial" panose="020B0604020202020204" pitchFamily="34" charset="0"/>
                <a:ea typeface="Meiryo" panose="020B0604030504040204" pitchFamily="34" charset="-128"/>
                <a:cs typeface="Arial" panose="020B0604020202020204" pitchFamily="34" charset="0"/>
              </a:rPr>
              <a:t>NOTAS SOBRE EL CONTENIDO:</a:t>
            </a:r>
          </a:p>
          <a:p>
            <a:pPr>
              <a:defRPr/>
            </a:pPr>
            <a:r>
              <a:rPr lang="es-US" altLang="en-US" sz="1100" dirty="0" smtClean="0">
                <a:solidFill>
                  <a:srgbClr val="000000"/>
                </a:solidFill>
                <a:latin typeface="Arial" panose="020B0604020202020204" pitchFamily="34" charset="0"/>
                <a:ea typeface="Meiryo" panose="020B0604030504040204" pitchFamily="34" charset="-128"/>
                <a:cs typeface="Arial" panose="020B0604020202020204" pitchFamily="34" charset="0"/>
              </a:rPr>
              <a:t>* “La confianza existe cuando</a:t>
            </a:r>
          </a:p>
          <a:p>
            <a:pPr>
              <a:defRPr/>
            </a:pPr>
            <a:r>
              <a:rPr lang="es-US" altLang="en-US" sz="1100" dirty="0" smtClean="0">
                <a:solidFill>
                  <a:srgbClr val="000000"/>
                </a:solidFill>
                <a:latin typeface="Arial" panose="020B0604020202020204" pitchFamily="34" charset="0"/>
                <a:ea typeface="Meiryo" panose="020B0604030504040204" pitchFamily="34" charset="-128"/>
                <a:cs typeface="Arial" panose="020B0604020202020204" pitchFamily="34" charset="0"/>
              </a:rPr>
              <a:t>- las personas creen que la persona en la que confían actuará en el mejor interés de las personas que le extienden su confianza Y</a:t>
            </a:r>
          </a:p>
          <a:p>
            <a:pPr>
              <a:defRPr/>
            </a:pPr>
            <a:r>
              <a:rPr lang="es-US" altLang="en-US" sz="1100" dirty="0" smtClean="0">
                <a:solidFill>
                  <a:srgbClr val="000000"/>
                </a:solidFill>
                <a:latin typeface="Arial" panose="020B0604020202020204" pitchFamily="34" charset="0"/>
                <a:ea typeface="Meiryo" panose="020B0604030504040204" pitchFamily="34" charset="-128"/>
                <a:cs typeface="Arial" panose="020B0604020202020204" pitchFamily="34" charset="0"/>
              </a:rPr>
              <a:t>- que hará esfuerzos de buena fe para mantener su palabra”.</a:t>
            </a:r>
          </a:p>
          <a:p>
            <a:pPr>
              <a:defRPr/>
            </a:pPr>
            <a:endParaRPr lang="es-US" altLang="en-US" sz="1100" dirty="0" smtClean="0">
              <a:solidFill>
                <a:srgbClr val="000000"/>
              </a:solidFill>
              <a:latin typeface="Arial" panose="020B0604020202020204" pitchFamily="34" charset="0"/>
              <a:ea typeface="Meiryo" panose="020B0604030504040204" pitchFamily="34" charset="-128"/>
              <a:cs typeface="Arial" panose="020B0604020202020204" pitchFamily="34" charset="0"/>
            </a:endParaRPr>
          </a:p>
          <a:p>
            <a:pPr>
              <a:defRPr/>
            </a:pPr>
            <a:r>
              <a:rPr lang="es-US" altLang="en-US" sz="1100" i="1" dirty="0" smtClean="0">
                <a:solidFill>
                  <a:srgbClr val="000000"/>
                </a:solidFill>
                <a:latin typeface="Arial" panose="020B0604020202020204" pitchFamily="34" charset="0"/>
                <a:ea typeface="Meiryo" panose="020B0604030504040204" pitchFamily="34" charset="-128"/>
                <a:cs typeface="Arial" panose="020B0604020202020204" pitchFamily="34" charset="0"/>
              </a:rPr>
              <a:t>Turnbull, et al., 7.ª ed., 2015, pág. 180</a:t>
            </a:r>
          </a:p>
          <a:p>
            <a:pPr>
              <a:defRPr/>
            </a:pPr>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a:p>
            <a:pPr>
              <a:defRPr/>
            </a:pPr>
            <a:endParaRPr lang="es-US" altLang="en-US" sz="1100" b="1" dirty="0" smtClean="0">
              <a:latin typeface="Arial" panose="020B0604020202020204" pitchFamily="34" charset="0"/>
              <a:ea typeface="Meiryo" panose="020B0604030504040204" pitchFamily="34" charset="-128"/>
              <a:cs typeface="Arial" panose="020B0604020202020204" pitchFamily="34" charset="0"/>
            </a:endParaRPr>
          </a:p>
          <a:p>
            <a:pPr>
              <a:defRPr/>
            </a:pPr>
            <a:r>
              <a:rPr lang="es-US" altLang="en-US" sz="1100" b="1" u="sng" dirty="0" smtClean="0">
                <a:latin typeface="Arial" panose="020B0604020202020204" pitchFamily="34" charset="0"/>
                <a:ea typeface="Meiryo" panose="020B0604030504040204" pitchFamily="34" charset="-128"/>
                <a:cs typeface="Arial" panose="020B0604020202020204" pitchFamily="34" charset="0"/>
              </a:rPr>
              <a:t>OPCIONAL:</a:t>
            </a:r>
            <a:endParaRPr lang="es-US" altLang="en-US" sz="1100" u="sng" dirty="0" smtClean="0">
              <a:latin typeface="Arial" panose="020B0604020202020204" pitchFamily="34" charset="0"/>
              <a:ea typeface="Meiryo" panose="020B0604030504040204" pitchFamily="34" charset="-128"/>
              <a:cs typeface="Arial" panose="020B0604020202020204" pitchFamily="34" charset="0"/>
            </a:endParaRPr>
          </a:p>
          <a:p>
            <a:pPr>
              <a:defRPr/>
            </a:pPr>
            <a:endParaRPr lang="es-US" altLang="en-US" sz="1100" u="sng" dirty="0" smtClean="0">
              <a:latin typeface="Arial" panose="020B0604020202020204" pitchFamily="34" charset="0"/>
              <a:ea typeface="Meiryo" panose="020B0604030504040204" pitchFamily="34" charset="-128"/>
              <a:cs typeface="Arial" panose="020B0604020202020204" pitchFamily="34" charset="0"/>
            </a:endParaRPr>
          </a:p>
          <a:p>
            <a:pPr>
              <a:defRPr/>
            </a:pPr>
            <a:r>
              <a:rPr lang="es-US" altLang="en-US" sz="1100" u="sng" dirty="0" smtClean="0">
                <a:latin typeface="Arial" panose="020B0604020202020204" pitchFamily="34" charset="0"/>
                <a:ea typeface="Meiryo" panose="020B0604030504040204" pitchFamily="34" charset="-128"/>
                <a:cs typeface="Arial" panose="020B0604020202020204" pitchFamily="34" charset="0"/>
              </a:rPr>
              <a:t>VIDEO </a:t>
            </a:r>
            <a:r>
              <a:rPr lang="es-US" altLang="en-US" sz="1100" dirty="0" smtClean="0">
                <a:latin typeface="Arial" panose="020B0604020202020204" pitchFamily="34" charset="0"/>
                <a:ea typeface="Meiryo" panose="020B0604030504040204" pitchFamily="34" charset="-128"/>
                <a:cs typeface="Arial" panose="020B0604020202020204" pitchFamily="34" charset="0"/>
              </a:rPr>
              <a:t>(3:12)</a:t>
            </a:r>
          </a:p>
          <a:p>
            <a:pPr>
              <a:defRPr/>
            </a:pPr>
            <a:r>
              <a:rPr lang="es-US" altLang="en-US" sz="1100" u="sng" dirty="0" smtClean="0">
                <a:latin typeface="Arial" panose="020B0604020202020204" pitchFamily="34" charset="0"/>
                <a:ea typeface="Meiryo" panose="020B0604030504040204" pitchFamily="34" charset="-128"/>
                <a:cs typeface="Arial" panose="020B0604020202020204" pitchFamily="34" charset="0"/>
              </a:rPr>
              <a:t>(</a:t>
            </a:r>
            <a:r>
              <a:rPr lang="es-US" altLang="en-US" sz="1100" dirty="0" smtClean="0">
                <a:solidFill>
                  <a:srgbClr val="000000"/>
                </a:solidFill>
                <a:latin typeface="Arial" panose="020B0604020202020204" pitchFamily="34" charset="0"/>
                <a:ea typeface="Meiryo" panose="020B0604030504040204" pitchFamily="34" charset="-128"/>
                <a:cs typeface="Arial" panose="020B0604020202020204" pitchFamily="34" charset="0"/>
              </a:rPr>
              <a:t>1)  </a:t>
            </a:r>
            <a:r>
              <a:rPr lang="es-US" altLang="en-US" sz="1100" b="0" i="1" dirty="0" smtClean="0">
                <a:solidFill>
                  <a:srgbClr val="000000"/>
                </a:solidFill>
                <a:latin typeface="Arial" panose="020B0604020202020204" pitchFamily="34" charset="0"/>
                <a:ea typeface="Meiryo" panose="020B0604030504040204" pitchFamily="34" charset="-128"/>
                <a:cs typeface="Arial" panose="020B0604020202020204" pitchFamily="34" charset="0"/>
              </a:rPr>
              <a:t>Why Trust Is Worth It      </a:t>
            </a:r>
            <a:r>
              <a:rPr lang="es-US" altLang="en-US" sz="1100" dirty="0" smtClean="0">
                <a:solidFill>
                  <a:srgbClr val="000000"/>
                </a:solidFill>
                <a:latin typeface="Arial" panose="020B0604020202020204" pitchFamily="34" charset="0"/>
                <a:ea typeface="Meiryo" panose="020B0604030504040204" pitchFamily="34" charset="-128"/>
                <a:cs typeface="Arial" panose="020B0604020202020204" pitchFamily="34" charset="0"/>
              </a:rPr>
              <a:t>http://www.youtube.com/watch?v=cWypWe9UAhQ</a:t>
            </a:r>
          </a:p>
          <a:p>
            <a:pPr>
              <a:defRPr/>
            </a:pPr>
            <a:r>
              <a:rPr lang="es-US" altLang="en-US" sz="1100" dirty="0" smtClean="0">
                <a:solidFill>
                  <a:srgbClr val="000000"/>
                </a:solidFill>
                <a:latin typeface="Arial" panose="020B0604020202020204" pitchFamily="34" charset="0"/>
                <a:ea typeface="Meiryo" panose="020B0604030504040204" pitchFamily="34" charset="-128"/>
                <a:cs typeface="Arial" panose="020B0604020202020204" pitchFamily="34" charset="0"/>
              </a:rPr>
              <a:t>      a) Pida al grupo que debata acerca de los sentimientos generales luego de ver el video.  </a:t>
            </a:r>
          </a:p>
          <a:p>
            <a:pPr>
              <a:defRPr/>
            </a:pPr>
            <a:r>
              <a:rPr lang="es-US" altLang="en-US" sz="1100" dirty="0" smtClean="0">
                <a:solidFill>
                  <a:srgbClr val="000000"/>
                </a:solidFill>
                <a:latin typeface="Arial" panose="020B0604020202020204" pitchFamily="34" charset="0"/>
                <a:ea typeface="Meiryo" panose="020B0604030504040204" pitchFamily="34" charset="-128"/>
                <a:cs typeface="Arial" panose="020B0604020202020204" pitchFamily="34" charset="0"/>
              </a:rPr>
              <a:t>      b) Al final del video, el narrador dice: “¿En quién confía y cómo puede aumentar esa confianza?”  ¿Cómo responde a eso?</a:t>
            </a:r>
          </a:p>
        </p:txBody>
      </p:sp>
    </p:spTree>
    <p:extLst>
      <p:ext uri="{BB962C8B-B14F-4D97-AF65-F5344CB8AC3E}">
        <p14:creationId xmlns:p14="http://schemas.microsoft.com/office/powerpoint/2010/main" val="3235275152"/>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idx="4294967295"/>
          </p:nvPr>
        </p:nvSpPr>
        <p:spPr>
          <a:xfrm>
            <a:off x="1255713" y="719138"/>
            <a:ext cx="4799012" cy="3598862"/>
          </a:xfrm>
        </p:spPr>
      </p:sp>
      <p:sp>
        <p:nvSpPr>
          <p:cNvPr id="26627" name="Notes Placeholder 2"/>
          <p:cNvSpPr>
            <a:spLocks noGrp="1" noRot="1" noChangeAspect="1" noChangeArrowheads="1"/>
          </p:cNvSpPr>
          <p:nvPr>
            <p:ph type="body" idx="1"/>
          </p:nvPr>
        </p:nvSpPr>
        <p:spPr bwMode="auto">
          <a:xfrm>
            <a:off x="320675" y="4660900"/>
            <a:ext cx="6257925" cy="413385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defRPr/>
            </a:pPr>
            <a:r>
              <a:rPr lang="es-US" altLang="en-US" sz="1100" b="1" u="sng" dirty="0" smtClean="0">
                <a:solidFill>
                  <a:srgbClr val="000000"/>
                </a:solidFill>
                <a:latin typeface="Arial" panose="020B0604020202020204" pitchFamily="34" charset="0"/>
                <a:ea typeface="Meiryo" panose="020B0604030504040204" pitchFamily="34" charset="-128"/>
                <a:cs typeface="Arial" panose="020B0604020202020204" pitchFamily="34" charset="0"/>
              </a:rPr>
              <a:t>DEBATE CLAVE:</a:t>
            </a:r>
          </a:p>
          <a:p>
            <a:pPr marL="342900" indent="-342900" eaLnBrk="1" hangingPunct="1">
              <a:lnSpc>
                <a:spcPct val="90000"/>
              </a:lnSpc>
              <a:buFontTx/>
              <a:buAutoNum type="arabicParenR"/>
              <a:defRPr/>
            </a:pPr>
            <a:r>
              <a:rPr lang="es-US" altLang="en-US" sz="1100" b="1" dirty="0" smtClean="0">
                <a:latin typeface="Arial" panose="020B0604020202020204" pitchFamily="34" charset="0"/>
                <a:ea typeface="Meiryo" panose="020B0604030504040204" pitchFamily="34" charset="-128"/>
                <a:cs typeface="Arial" panose="020B0604020202020204" pitchFamily="34" charset="0"/>
              </a:rPr>
              <a:t>¿Cuál de estas prácticas es la más importante para que usted confíe en alguien?</a:t>
            </a:r>
          </a:p>
          <a:p>
            <a:pPr marL="342900" indent="-342900" eaLnBrk="1" hangingPunct="1">
              <a:lnSpc>
                <a:spcPct val="90000"/>
              </a:lnSpc>
              <a:buFontTx/>
              <a:buAutoNum type="arabicParenR"/>
              <a:defRPr/>
            </a:pPr>
            <a:r>
              <a:rPr lang="es-US" altLang="en-US" sz="1100" b="1" dirty="0" smtClean="0">
                <a:solidFill>
                  <a:srgbClr val="000000"/>
                </a:solidFill>
                <a:latin typeface="Arial" panose="020B0604020202020204" pitchFamily="34" charset="0"/>
                <a:ea typeface="Meiryo" panose="020B0604030504040204" pitchFamily="34" charset="-128"/>
                <a:cs typeface="Arial" panose="020B0604020202020204" pitchFamily="34" charset="0"/>
              </a:rPr>
              <a:t>¿Cómo puede demostrar que usted es confiable?  </a:t>
            </a:r>
          </a:p>
          <a:p>
            <a:pPr marL="342900" indent="-342900" eaLnBrk="1" hangingPunct="1">
              <a:lnSpc>
                <a:spcPct val="90000"/>
              </a:lnSpc>
              <a:buFontTx/>
              <a:buAutoNum type="arabicParenR"/>
              <a:defRPr/>
            </a:pPr>
            <a:r>
              <a:rPr lang="es-US" altLang="en-US" sz="1100" b="1" dirty="0" smtClean="0">
                <a:latin typeface="Arial" panose="020B0604020202020204" pitchFamily="34" charset="0"/>
                <a:ea typeface="Meiryo" panose="020B0604030504040204" pitchFamily="34" charset="-128"/>
                <a:cs typeface="Arial" panose="020B0604020202020204" pitchFamily="34" charset="0"/>
              </a:rPr>
              <a:t>¿Cómo sabe que las demás personas son confiables?</a:t>
            </a:r>
          </a:p>
          <a:p>
            <a:pPr marL="342900" indent="-342900" eaLnBrk="1" hangingPunct="1">
              <a:lnSpc>
                <a:spcPct val="90000"/>
              </a:lnSpc>
              <a:buFontTx/>
              <a:buAutoNum type="arabicParenR"/>
              <a:defRPr/>
            </a:pPr>
            <a:r>
              <a:rPr lang="es-US" altLang="en-US" sz="1100" b="1" dirty="0" smtClean="0">
                <a:latin typeface="Arial" panose="020B0604020202020204" pitchFamily="34" charset="0"/>
                <a:ea typeface="Meiryo" panose="020B0604030504040204" pitchFamily="34" charset="-128"/>
                <a:cs typeface="Arial" panose="020B0604020202020204" pitchFamily="34" charset="0"/>
              </a:rPr>
              <a:t>¿Cómo les muestra a los miembros del equipo que utiliza el sentido común?</a:t>
            </a:r>
          </a:p>
          <a:p>
            <a:pPr marL="342900" indent="-342900" eaLnBrk="1" hangingPunct="1">
              <a:lnSpc>
                <a:spcPct val="90000"/>
              </a:lnSpc>
              <a:buFontTx/>
              <a:buAutoNum type="arabicParenR"/>
              <a:defRPr/>
            </a:pPr>
            <a:r>
              <a:rPr lang="es-US" altLang="en-US" sz="1100" b="1" dirty="0" smtClean="0">
                <a:latin typeface="Arial" panose="020B0604020202020204" pitchFamily="34" charset="0"/>
                <a:ea typeface="Meiryo" panose="020B0604030504040204" pitchFamily="34" charset="-128"/>
                <a:cs typeface="Arial" panose="020B0604020202020204" pitchFamily="34" charset="0"/>
              </a:rPr>
              <a:t>¿Qué hace cuando una persona NO mantiene la confidencialidad, ya sea dentro o fuera del establecimiento escolar?</a:t>
            </a:r>
          </a:p>
          <a:p>
            <a:pPr marL="342900" indent="-342900" eaLnBrk="1" hangingPunct="1">
              <a:lnSpc>
                <a:spcPct val="90000"/>
              </a:lnSpc>
              <a:buFontTx/>
              <a:buAutoNum type="arabicParenR"/>
              <a:defRPr/>
            </a:pPr>
            <a:r>
              <a:rPr lang="es-US" altLang="en-US" sz="1100" b="1" dirty="0" smtClean="0">
                <a:latin typeface="Arial" panose="020B0604020202020204" pitchFamily="34" charset="0"/>
                <a:ea typeface="Meiryo" panose="020B0604030504040204" pitchFamily="34" charset="-128"/>
                <a:cs typeface="Arial" panose="020B0604020202020204" pitchFamily="34" charset="0"/>
              </a:rPr>
              <a:t>¿Dónde falla usted en cuanto a confiar en sí mismo?</a:t>
            </a:r>
          </a:p>
          <a:p>
            <a:pPr marL="342900" indent="-342900" eaLnBrk="1" hangingPunct="1">
              <a:lnSpc>
                <a:spcPct val="90000"/>
              </a:lnSpc>
              <a:buFontTx/>
              <a:buAutoNum type="arabicParenR"/>
              <a:defRPr/>
            </a:pPr>
            <a:endParaRPr lang="es-US" altLang="en-US" sz="1100" b="1"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r>
              <a:rPr lang="es-US" altLang="en-US" sz="1100" b="1" u="sng" dirty="0" smtClean="0">
                <a:latin typeface="Arial" panose="020B0604020202020204" pitchFamily="34" charset="0"/>
                <a:ea typeface="Meiryo" panose="020B0604030504040204" pitchFamily="34" charset="-128"/>
                <a:cs typeface="Arial" panose="020B0604020202020204" pitchFamily="34" charset="0"/>
              </a:rPr>
              <a:t>NOTAS SOBRE EL CONTENIDO:</a:t>
            </a:r>
          </a:p>
          <a:p>
            <a:pPr eaLnBrk="1" hangingPunct="1">
              <a:lnSpc>
                <a:spcPct val="90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Turnbull et al. determinó que son cuatro las prácticas que generan confianza en las asociaciones entre padres y maestros:</a:t>
            </a: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r>
              <a:rPr lang="es-US" altLang="en-US" sz="1100" u="sng" dirty="0" smtClean="0">
                <a:latin typeface="Arial" panose="020B0604020202020204" pitchFamily="34" charset="0"/>
                <a:ea typeface="Meiryo" panose="020B0604030504040204" pitchFamily="34" charset="-128"/>
                <a:cs typeface="Arial" panose="020B0604020202020204" pitchFamily="34" charset="0"/>
              </a:rPr>
              <a:t>1. SER CONFIABLE </a:t>
            </a:r>
            <a:r>
              <a:rPr lang="es-US" altLang="en-US" sz="1100" dirty="0" smtClean="0">
                <a:latin typeface="Arial" panose="020B0604020202020204" pitchFamily="34" charset="0"/>
                <a:ea typeface="Meiryo" panose="020B0604030504040204" pitchFamily="34" charset="-128"/>
                <a:cs typeface="Arial" panose="020B0604020202020204" pitchFamily="34" charset="0"/>
              </a:rPr>
              <a:t>= hacer todo lo que dijo que haría</a:t>
            </a: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Otras personas dependen de que usted actúe previsiblemente.</a:t>
            </a:r>
          </a:p>
          <a:p>
            <a:pPr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Organizar sus tareas y el tiempo.</a:t>
            </a:r>
          </a:p>
          <a:p>
            <a:pPr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Ser honesto acerca de las demandas de su tiempo.</a:t>
            </a:r>
          </a:p>
          <a:p>
            <a:pPr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Si usted no puede ayudar, ofrezca una solución.z</a:t>
            </a: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defRPr/>
            </a:pP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defRPr/>
            </a:pPr>
            <a:r>
              <a:rPr lang="es-US" altLang="en-US" sz="1100" u="sng" dirty="0" smtClean="0">
                <a:latin typeface="Arial" panose="020B0604020202020204" pitchFamily="34" charset="0"/>
                <a:ea typeface="Meiryo" panose="020B0604030504040204" pitchFamily="34" charset="-128"/>
                <a:cs typeface="Arial" panose="020B0604020202020204" pitchFamily="34" charset="0"/>
              </a:rPr>
              <a:t>2. UTILIZAR EL SENTIDO COMÚN </a:t>
            </a:r>
            <a:r>
              <a:rPr lang="es-US" altLang="en-US" sz="1100" dirty="0" smtClean="0">
                <a:latin typeface="Arial" panose="020B0604020202020204" pitchFamily="34" charset="0"/>
                <a:ea typeface="Meiryo" panose="020B0604030504040204" pitchFamily="34" charset="-128"/>
                <a:cs typeface="Arial" panose="020B0604020202020204" pitchFamily="34" charset="0"/>
              </a:rPr>
              <a:t>= usar buen un buen criterio acerca del programa educativo, de la instrucción, de la evaluación, de la disciplina, de las relaciones sociales y de la seguridad</a:t>
            </a:r>
          </a:p>
          <a:p>
            <a:pPr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Ser competente.</a:t>
            </a:r>
          </a:p>
          <a:p>
            <a:pPr lvl="1"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Proporcionar instrucción con base científica.</a:t>
            </a:r>
          </a:p>
          <a:p>
            <a:pPr lvl="1"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Usar apoyos de conducta positivos.</a:t>
            </a:r>
          </a:p>
          <a:p>
            <a:pPr lvl="1" eaLnBrk="1" hangingPunct="1">
              <a:defRPr/>
            </a:pP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80000"/>
              </a:lnSpc>
              <a:defRPr/>
            </a:pPr>
            <a:r>
              <a:rPr lang="es-US" altLang="en-US" sz="1100" u="sng" dirty="0" smtClean="0">
                <a:latin typeface="Arial" panose="020B0604020202020204" pitchFamily="34" charset="0"/>
                <a:ea typeface="Meiryo" panose="020B0604030504040204" pitchFamily="34" charset="-128"/>
                <a:cs typeface="Arial" panose="020B0604020202020204" pitchFamily="34" charset="0"/>
              </a:rPr>
              <a:t>3. MANTENER LA CONFIDENCIALIDAD</a:t>
            </a:r>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80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Evaluación de educación especial.</a:t>
            </a:r>
          </a:p>
          <a:p>
            <a:pPr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Información sobre las conversaciones con las familias, el personal, las agencias externas.</a:t>
            </a:r>
          </a:p>
          <a:p>
            <a:pPr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La información compartida en las reuniones de equipo es relevante, reciente, confiable y necesaria para tomar decisiones sobre la educación del alumno.</a:t>
            </a:r>
          </a:p>
          <a:p>
            <a:pPr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Ley federal de Privacidad y Derechos Educativos de la Familia (Federal Educational Rights and Privacy Act, FERPA)</a:t>
            </a:r>
          </a:p>
          <a:p>
            <a:pPr eaLnBrk="1" hangingPunct="1">
              <a:lnSpc>
                <a:spcPct val="105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Políticas locales y estatales, requisitos para el “reportero obligatorio”.</a:t>
            </a:r>
          </a:p>
          <a:p>
            <a:pPr eaLnBrk="1" hangingPunct="1">
              <a:lnSpc>
                <a:spcPct val="105000"/>
              </a:lnSpc>
              <a:defRPr/>
            </a:pPr>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105000"/>
              </a:lnSpc>
              <a:buFont typeface="Arial" panose="020B0604020202020204" pitchFamily="34" charset="0"/>
              <a:buNone/>
              <a:defRPr/>
            </a:pPr>
            <a:r>
              <a:rPr lang="es-US" altLang="en-US" sz="1100" i="1" dirty="0" smtClean="0">
                <a:latin typeface="Arial" panose="020B0604020202020204" pitchFamily="34" charset="0"/>
                <a:ea typeface="Meiryo" panose="020B0604030504040204" pitchFamily="34" charset="-128"/>
                <a:cs typeface="Arial" panose="020B0604020202020204" pitchFamily="34" charset="0"/>
              </a:rPr>
              <a:t>        </a:t>
            </a:r>
            <a:r>
              <a:rPr lang="es-US" altLang="en-US" sz="1100" i="1" u="sng" dirty="0" smtClean="0">
                <a:latin typeface="Arial" panose="020B0604020202020204" pitchFamily="34" charset="0"/>
                <a:ea typeface="Meiryo" panose="020B0604030504040204" pitchFamily="34" charset="-128"/>
                <a:cs typeface="Arial" panose="020B0604020202020204" pitchFamily="34" charset="0"/>
              </a:rPr>
              <a:t>RECURSOS:</a:t>
            </a:r>
            <a:r>
              <a:rPr lang="es-US" altLang="en-US" sz="1100" dirty="0" smtClean="0">
                <a:latin typeface="Arial" panose="020B0604020202020204" pitchFamily="34" charset="0"/>
                <a:ea typeface="Meiryo" panose="020B0604030504040204" pitchFamily="34" charset="-128"/>
                <a:cs typeface="Arial" panose="020B0604020202020204" pitchFamily="34" charset="0"/>
              </a:rPr>
              <a:t>  </a:t>
            </a:r>
          </a:p>
          <a:p>
            <a:pPr marL="285750" indent="-285750" eaLnBrk="1" hangingPunct="1">
              <a:lnSpc>
                <a:spcPct val="105000"/>
              </a:lnSpc>
              <a:buFont typeface="Arial" panose="020B0604020202020204" pitchFamily="34" charset="0"/>
              <a:buChar char="•"/>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a:t>
            </a:r>
            <a:r>
              <a:rPr lang="es-US" altLang="en-US" sz="1100" i="1" dirty="0" smtClean="0">
                <a:latin typeface="Arial" panose="020B0604020202020204" pitchFamily="34" charset="0"/>
                <a:ea typeface="Meiryo" panose="020B0604030504040204" pitchFamily="34" charset="-128"/>
                <a:cs typeface="Arial" panose="020B0604020202020204" pitchFamily="34" charset="0"/>
              </a:rPr>
              <a:t>Disposiciones sobre la confiabilidad de IDEA y FERPA, Departamento de Educación de EE. UU., http://www2.ed.gov/policy/gen/guid/ptac/pdf/idea-ferpa.pdf</a:t>
            </a:r>
          </a:p>
          <a:p>
            <a:pPr marL="285750" lvl="4" indent="-285750" eaLnBrk="1" hangingPunct="1">
              <a:lnSpc>
                <a:spcPct val="105000"/>
              </a:lnSpc>
              <a:buFont typeface="Arial" panose="020B0604020202020204" pitchFamily="34" charset="0"/>
              <a:buChar char="•"/>
              <a:defRPr/>
            </a:pPr>
            <a:r>
              <a:rPr lang="es-US" altLang="en-US" sz="1100" i="1" dirty="0" smtClean="0">
                <a:latin typeface="Arial" panose="020B0604020202020204" pitchFamily="34" charset="0"/>
                <a:ea typeface="Meiryo" panose="020B0604030504040204" pitchFamily="34" charset="-128"/>
                <a:cs typeface="Arial" panose="020B0604020202020204" pitchFamily="34" charset="0"/>
              </a:rPr>
              <a:t>	Guía FERPA para familias, https://www2.ed.gov/policy/gen/guid/fpco/brochures/parents.pdf</a:t>
            </a:r>
          </a:p>
          <a:p>
            <a:pPr marL="285750" indent="-285750" eaLnBrk="1" hangingPunct="1">
              <a:lnSpc>
                <a:spcPct val="105000"/>
              </a:lnSpc>
              <a:buFont typeface="Arial" panose="020B0604020202020204" pitchFamily="34" charset="0"/>
              <a:buChar char="•"/>
              <a:defRPr/>
            </a:pPr>
            <a:r>
              <a:rPr lang="es-US" altLang="en-US" sz="1100" i="1" dirty="0" smtClean="0">
                <a:latin typeface="Arial" panose="020B0604020202020204" pitchFamily="34" charset="0"/>
                <a:ea typeface="Meiryo" panose="020B0604030504040204" pitchFamily="34" charset="-128"/>
                <a:cs typeface="Arial" panose="020B0604020202020204" pitchFamily="34" charset="0"/>
              </a:rPr>
              <a:t>	Guía FERPA para colegios y universidades, https://www2.ed.gov/policy/gen/guid/fpco/brochures/postsec.pdf</a:t>
            </a:r>
          </a:p>
          <a:p>
            <a:pPr lvl="1" eaLnBrk="1" hangingPunct="1">
              <a:defRPr/>
            </a:pPr>
            <a:endParaRPr lang="es-US" altLang="en-US" sz="1100" i="1"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endParaRPr lang="es-US" altLang="en-US" sz="1100"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r>
              <a:rPr lang="es-US" altLang="en-US" sz="1100" u="sng" dirty="0" smtClean="0">
                <a:latin typeface="Arial" panose="020B0604020202020204" pitchFamily="34" charset="0"/>
                <a:ea typeface="Meiryo" panose="020B0604030504040204" pitchFamily="34" charset="-128"/>
                <a:cs typeface="Arial" panose="020B0604020202020204" pitchFamily="34" charset="0"/>
              </a:rPr>
              <a:t>4. CONFIANZA EN SÍ MISMO </a:t>
            </a:r>
            <a:r>
              <a:rPr lang="es-US" altLang="en-US" sz="1100" dirty="0" smtClean="0">
                <a:latin typeface="Arial" panose="020B0604020202020204" pitchFamily="34" charset="0"/>
                <a:ea typeface="Meiryo" panose="020B0604030504040204" pitchFamily="34" charset="-128"/>
                <a:cs typeface="Arial" panose="020B0604020202020204" pitchFamily="34" charset="0"/>
              </a:rPr>
              <a:t>= tener confianza en su confiabilidad, criterio, palabras y acción</a:t>
            </a:r>
          </a:p>
          <a:p>
            <a:pPr eaLnBrk="1" hangingPunct="1">
              <a:lnSpc>
                <a:spcPct val="90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Usted sabe que tiene la capacidad de cuidar y no dañar aquello que otras personas le han confiado.</a:t>
            </a:r>
          </a:p>
          <a:p>
            <a:pPr eaLnBrk="1" hangingPunct="1">
              <a:lnSpc>
                <a:spcPct val="90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Actuará en el mejor interés de las demás personas y cumplirá con su palabra.</a:t>
            </a:r>
            <a:endParaRPr lang="es-US" altLang="en-US" sz="1100"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Confiar en sí mismo está ligado a su autoeficacia = la creencia de la propia capacidad para organizar y llevar a cabo un curso de acción (Maddux, 2009); una característica fluida.</a:t>
            </a:r>
          </a:p>
          <a:p>
            <a:pPr eaLnBrk="1" hangingPunct="1">
              <a:lnSpc>
                <a:spcPct val="90000"/>
              </a:lnSpc>
              <a:defRPr/>
            </a:pPr>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a:t>
            </a: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r>
              <a:rPr lang="es-US" altLang="en-US" sz="1100" b="1" u="sng" dirty="0" smtClean="0">
                <a:latin typeface="Arial" panose="020B0604020202020204" pitchFamily="34" charset="0"/>
                <a:ea typeface="Meiryo" panose="020B0604030504040204" pitchFamily="34" charset="-128"/>
                <a:cs typeface="Arial" panose="020B0604020202020204" pitchFamily="34" charset="0"/>
              </a:rPr>
              <a:t>OPCIONAL:</a:t>
            </a:r>
            <a:endParaRPr lang="es-US" altLang="en-US" sz="1100"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endParaRPr lang="es-US" altLang="en-US" sz="1100" u="sng" dirty="0" smtClean="0">
              <a:latin typeface="Arial" panose="020B0604020202020204" pitchFamily="34" charset="0"/>
              <a:ea typeface="Meiryo" panose="020B0604030504040204" pitchFamily="34" charset="-128"/>
              <a:cs typeface="Arial" panose="020B0604020202020204" pitchFamily="34" charset="0"/>
            </a:endParaRPr>
          </a:p>
          <a:p>
            <a:pPr marL="0" indent="0" eaLnBrk="1" hangingPunct="1">
              <a:lnSpc>
                <a:spcPct val="90000"/>
              </a:lnSpc>
              <a:buFont typeface="Arial" panose="020B0604020202020204" pitchFamily="34" charset="0"/>
              <a:buNone/>
              <a:defRPr/>
            </a:pPr>
            <a:r>
              <a:rPr lang="es-US" altLang="en-US" sz="1100" u="sng" dirty="0" smtClean="0">
                <a:latin typeface="Arial" panose="020B0604020202020204" pitchFamily="34" charset="0"/>
                <a:ea typeface="Meiryo" panose="020B0604030504040204" pitchFamily="34" charset="-128"/>
                <a:cs typeface="Arial" panose="020B0604020202020204" pitchFamily="34" charset="0"/>
              </a:rPr>
              <a:t>* ACTIVIDADES</a:t>
            </a:r>
          </a:p>
          <a:p>
            <a:pPr marL="0" indent="0" eaLnBrk="1" hangingPunct="1">
              <a:lnSpc>
                <a:spcPct val="90000"/>
              </a:lnSpc>
              <a:buFont typeface="Arial" panose="020B0604020202020204" pitchFamily="34" charset="0"/>
              <a:buNone/>
              <a:defRPr/>
            </a:pPr>
            <a:r>
              <a:rPr lang="es-US" altLang="en-US" sz="1100" u="none" dirty="0" smtClean="0">
                <a:latin typeface="Arial" panose="020B0604020202020204" pitchFamily="34" charset="0"/>
                <a:ea typeface="Meiryo" panose="020B0604030504040204" pitchFamily="34" charset="-128"/>
                <a:cs typeface="Arial" panose="020B0604020202020204" pitchFamily="34" charset="0"/>
              </a:rPr>
              <a:t>1)</a:t>
            </a:r>
            <a:r>
              <a:rPr lang="es-US" altLang="en-US" sz="1100" u="none" baseline="0" dirty="0" smtClean="0">
                <a:latin typeface="Arial" panose="020B0604020202020204" pitchFamily="34" charset="0"/>
                <a:ea typeface="Meiryo" panose="020B0604030504040204" pitchFamily="34" charset="-128"/>
                <a:cs typeface="Arial" panose="020B0604020202020204" pitchFamily="34" charset="0"/>
              </a:rPr>
              <a:t> </a:t>
            </a:r>
            <a:r>
              <a:rPr lang="es-US" altLang="en-US" sz="1100" i="1" u="none" baseline="0" dirty="0" smtClean="0">
                <a:latin typeface="Arial" panose="020B0604020202020204" pitchFamily="34" charset="0"/>
                <a:ea typeface="Meiryo" panose="020B0604030504040204" pitchFamily="34" charset="-128"/>
                <a:cs typeface="Arial" panose="020B0604020202020204" pitchFamily="34" charset="0"/>
              </a:rPr>
              <a:t> Debate sobre la confianza en las escuelas </a:t>
            </a:r>
            <a:r>
              <a:rPr lang="es-US" altLang="en-US" sz="1100" u="none" baseline="0" dirty="0" smtClean="0">
                <a:latin typeface="Arial" panose="020B0604020202020204" pitchFamily="34" charset="0"/>
                <a:ea typeface="Meiryo" panose="020B0604030504040204" pitchFamily="34" charset="-128"/>
                <a:cs typeface="Arial" panose="020B0604020202020204" pitchFamily="34" charset="0"/>
              </a:rPr>
              <a:t>Debate: (artículo y documentos resumidos)</a:t>
            </a:r>
          </a:p>
          <a:p>
            <a:pPr marL="0" indent="0" eaLnBrk="1" hangingPunct="1">
              <a:lnSpc>
                <a:spcPct val="90000"/>
              </a:lnSpc>
              <a:buFont typeface="Arial" panose="020B0604020202020204" pitchFamily="34" charset="0"/>
              <a:buNone/>
              <a:defRPr/>
            </a:pPr>
            <a:endParaRPr lang="es-US" altLang="en-US" sz="1100" u="none" dirty="0" smtClean="0">
              <a:latin typeface="Arial" panose="020B0604020202020204" pitchFamily="34" charset="0"/>
              <a:ea typeface="Meiryo" panose="020B0604030504040204" pitchFamily="34" charset="-128"/>
              <a:cs typeface="Arial" panose="020B0604020202020204" pitchFamily="34" charset="0"/>
            </a:endParaRPr>
          </a:p>
          <a:p>
            <a:pPr eaLnBrk="1" hangingPunct="1">
              <a:lnSpc>
                <a:spcPct val="90000"/>
              </a:lnSpc>
              <a:defRPr/>
            </a:pPr>
            <a:r>
              <a:rPr lang="es-US" altLang="en-US" sz="1100" u="sng" dirty="0" smtClean="0">
                <a:latin typeface="Arial" panose="020B0604020202020204" pitchFamily="34" charset="0"/>
                <a:ea typeface="Meiryo" panose="020B0604030504040204" pitchFamily="34" charset="-128"/>
                <a:cs typeface="Arial" panose="020B0604020202020204" pitchFamily="34" charset="0"/>
              </a:rPr>
              <a:t>* VIDEO:</a:t>
            </a:r>
            <a:r>
              <a:rPr lang="es-US" altLang="en-US" sz="1100" u="none" dirty="0" smtClean="0">
                <a:latin typeface="Arial" panose="020B0604020202020204" pitchFamily="34" charset="0"/>
                <a:ea typeface="Meiryo" panose="020B0604030504040204" pitchFamily="34" charset="-128"/>
                <a:cs typeface="Arial" panose="020B0604020202020204" pitchFamily="34" charset="0"/>
              </a:rPr>
              <a:t> (1:49)</a:t>
            </a:r>
            <a:endParaRPr lang="es-US" altLang="en-US" sz="1100" u="sng" dirty="0" smtClean="0">
              <a:latin typeface="Arial" panose="020B0604020202020204" pitchFamily="34" charset="0"/>
              <a:ea typeface="Meiryo" panose="020B0604030504040204" pitchFamily="34" charset="-128"/>
              <a:cs typeface="Arial" panose="020B0604020202020204" pitchFamily="34" charset="0"/>
            </a:endParaRPr>
          </a:p>
          <a:p>
            <a:pPr eaLnBrk="1" hangingPunct="1">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1)  </a:t>
            </a:r>
            <a:r>
              <a:rPr lang="es-US" altLang="en-US" sz="1100" i="1" dirty="0" smtClean="0">
                <a:latin typeface="Arial" panose="020B0604020202020204" pitchFamily="34" charset="0"/>
                <a:ea typeface="Meiryo" panose="020B0604030504040204" pitchFamily="34" charset="-128"/>
                <a:cs typeface="Arial" panose="020B0604020202020204" pitchFamily="34" charset="0"/>
              </a:rPr>
              <a:t>I Trust You        </a:t>
            </a:r>
            <a:r>
              <a:rPr lang="es-US" altLang="en-US" sz="1100" dirty="0" smtClean="0">
                <a:latin typeface="Arial" panose="020B0604020202020204" pitchFamily="34" charset="0"/>
                <a:ea typeface="Meiryo" panose="020B0604030504040204" pitchFamily="34" charset="-128"/>
                <a:cs typeface="Arial" panose="020B0604020202020204" pitchFamily="34" charset="0"/>
              </a:rPr>
              <a:t> http://www.youtube.com/watch?v=jhInj0ZHNC8</a:t>
            </a:r>
          </a:p>
          <a:p>
            <a:pPr eaLnBrk="1" hangingPunct="1">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a:t>
            </a:r>
          </a:p>
          <a:p>
            <a:pPr eaLnBrk="1" hangingPunct="1">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a) ¿Qué está faltando aquí para realmente tener “confianza”?</a:t>
            </a:r>
          </a:p>
          <a:p>
            <a:pPr eaLnBrk="1" hangingPunct="1">
              <a:buFontTx/>
              <a:buChar char="•"/>
              <a:defRPr/>
            </a:pPr>
            <a:endParaRPr lang="es-US" altLang="en-US" sz="1400" dirty="0" smtClean="0">
              <a:latin typeface="Meiryo" panose="020B0604030504040204" pitchFamily="34" charset="-128"/>
              <a:ea typeface="Meiryo" panose="020B0604030504040204" pitchFamily="34" charset="-128"/>
            </a:endParaRPr>
          </a:p>
        </p:txBody>
      </p:sp>
      <p:sp>
        <p:nvSpPr>
          <p:cNvPr id="76804" name="Header Placeholder 3"/>
          <p:cNvSpPr>
            <a:spLocks noGrp="1" noChangeArrowheads="1"/>
          </p:cNvSpPr>
          <p:nvPr/>
        </p:nvSpPr>
        <p:spPr bwMode="auto">
          <a:xfrm>
            <a:off x="1425575" y="946150"/>
            <a:ext cx="561975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eaLnBrk="1" hangingPunct="1">
              <a:buFont typeface="Arial" panose="020B0604020202020204" pitchFamily="34" charset="0"/>
              <a:buNone/>
            </a:pPr>
            <a:endParaRPr lang="es-US" altLang="en-US"/>
          </a:p>
        </p:txBody>
      </p:sp>
    </p:spTree>
    <p:extLst>
      <p:ext uri="{BB962C8B-B14F-4D97-AF65-F5344CB8AC3E}">
        <p14:creationId xmlns:p14="http://schemas.microsoft.com/office/powerpoint/2010/main" val="3038916595"/>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55713" y="719138"/>
            <a:ext cx="4799012" cy="3598862"/>
          </a:xfrm>
          <a:extLst>
            <a:ext uri="{909E8E84-426E-40DD-AFC4-6F175D3DCCD1}">
              <a14:hiddenFill xmlns:a14="http://schemas.microsoft.com/office/drawing/2010/main">
                <a:solidFill>
                  <a:schemeClr val="accent1"/>
                </a:solidFill>
              </a14:hiddenFill>
            </a:ext>
          </a:extLst>
        </p:spPr>
      </p:sp>
      <p:sp>
        <p:nvSpPr>
          <p:cNvPr id="24579" name="Rectangle 3"/>
          <p:cNvSpPr>
            <a:spLocks noGrp="1" noRot="1" noChangeAspect="1" noChangeArrowheads="1"/>
          </p:cNvSpPr>
          <p:nvPr>
            <p:ph type="body" idx="1"/>
          </p:nvPr>
        </p:nvSpPr>
        <p:spPr bwMode="auto">
          <a:xfrm>
            <a:off x="304006" y="4432300"/>
            <a:ext cx="6490494" cy="4978400"/>
          </a:xfrm>
          <a:prstGeom prst="rect">
            <a:avLst/>
          </a:prstGeom>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a:defRPr/>
            </a:pPr>
            <a:r>
              <a:rPr lang="es-US" altLang="en-US" sz="1100" b="1" u="sng" dirty="0" smtClean="0">
                <a:latin typeface="Arial" panose="020B0604020202020204" pitchFamily="34" charset="0"/>
                <a:ea typeface="Meiryo" panose="020B0604030504040204" pitchFamily="34" charset="-128"/>
                <a:cs typeface="Arial" panose="020B0604020202020204" pitchFamily="34" charset="0"/>
              </a:rPr>
              <a:t>NOTAS SOBRE EL CONTENIDO:</a:t>
            </a:r>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a:p>
            <a:pPr>
              <a:defRPr/>
            </a:pPr>
            <a:r>
              <a:rPr lang="es-US" altLang="en-US" sz="1100" dirty="0" smtClean="0">
                <a:latin typeface="Arial" panose="020B0604020202020204" pitchFamily="34" charset="0"/>
                <a:ea typeface="Meiryo" panose="020B0604030504040204" pitchFamily="34" charset="-128"/>
                <a:cs typeface="Arial" panose="020B0604020202020204" pitchFamily="34" charset="0"/>
              </a:rPr>
              <a:t>* Leer cada área en voz alta</a:t>
            </a: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a:defRPr/>
            </a:pP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a:defRPr/>
            </a:pP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pPr>
              <a:defRPr/>
            </a:pPr>
            <a:r>
              <a:rPr lang="es-US" altLang="en-US" sz="1100" b="1" u="sng" dirty="0" smtClean="0">
                <a:latin typeface="Arial" panose="020B0604020202020204" pitchFamily="34" charset="0"/>
                <a:ea typeface="Meiryo" panose="020B0604030504040204" pitchFamily="34" charset="-128"/>
                <a:cs typeface="Arial" panose="020B0604020202020204" pitchFamily="34" charset="0"/>
              </a:rPr>
              <a:t>DEBATE CLAVE:</a:t>
            </a:r>
          </a:p>
          <a:p>
            <a:pPr marL="342900" indent="-342900">
              <a:buFontTx/>
              <a:buAutoNum type="arabicParenR"/>
              <a:defRPr/>
            </a:pPr>
            <a:r>
              <a:rPr lang="es-US" altLang="en-US" sz="1100" b="1" dirty="0" smtClean="0">
                <a:solidFill>
                  <a:srgbClr val="000000"/>
                </a:solidFill>
                <a:latin typeface="Arial" panose="020B0604020202020204" pitchFamily="34" charset="0"/>
                <a:ea typeface="Meiryo" panose="020B0604030504040204" pitchFamily="34" charset="-128"/>
                <a:cs typeface="Arial" panose="020B0604020202020204" pitchFamily="34" charset="0"/>
              </a:rPr>
              <a:t>¿Dónde cree usted que está posicionado en las asociaciones entre padres y maestros en este momento?  Explicar por qué.</a:t>
            </a:r>
          </a:p>
          <a:p>
            <a:pPr marL="342900" indent="-342900">
              <a:buFontTx/>
              <a:buAutoNum type="arabicParenR"/>
              <a:defRPr/>
            </a:pPr>
            <a:r>
              <a:rPr lang="es-US" altLang="en-US" sz="1100" b="1" dirty="0" smtClean="0">
                <a:solidFill>
                  <a:srgbClr val="000000"/>
                </a:solidFill>
                <a:latin typeface="Arial" panose="020B0604020202020204" pitchFamily="34" charset="0"/>
                <a:ea typeface="Meiryo" panose="020B0604030504040204" pitchFamily="34" charset="-128"/>
                <a:cs typeface="Arial" panose="020B0604020202020204" pitchFamily="34" charset="0"/>
              </a:rPr>
              <a:t>Si anhela un cambio en la continuidad, ¿qué debe suceder?  ¿Qué otras áreas de contenido sobre las que hemos aprendido ayudaría más, y cómo?</a:t>
            </a:r>
          </a:p>
          <a:p>
            <a:pPr>
              <a:defRPr/>
            </a:pPr>
            <a:endParaRPr lang="es-US" altLang="en-US" sz="1100" b="1" dirty="0" smtClean="0">
              <a:latin typeface="Arial" panose="020B0604020202020204" pitchFamily="34" charset="0"/>
              <a:ea typeface="Meiryo" panose="020B0604030504040204" pitchFamily="34" charset="-128"/>
              <a:cs typeface="Arial" panose="020B0604020202020204" pitchFamily="34" charset="0"/>
            </a:endParaRPr>
          </a:p>
          <a:p>
            <a:pPr>
              <a:defRPr/>
            </a:pP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r>
              <a:rPr lang="es-US" altLang="en-US" sz="1100" b="1" u="sng" dirty="0" smtClean="0">
                <a:latin typeface="Arial" panose="020B0604020202020204" pitchFamily="34" charset="0"/>
                <a:cs typeface="Arial" panose="020B0604020202020204" pitchFamily="34" charset="0"/>
              </a:rPr>
              <a:t>OPCIONAL:</a:t>
            </a:r>
          </a:p>
          <a:p>
            <a:endParaRPr lang="es-US" altLang="en-US" sz="1100" dirty="0" smtClean="0">
              <a:latin typeface="Arial" panose="020B0604020202020204" pitchFamily="34" charset="0"/>
              <a:cs typeface="Arial" panose="020B0604020202020204" pitchFamily="34" charset="0"/>
            </a:endParaRPr>
          </a:p>
          <a:p>
            <a:pPr marL="0" indent="0">
              <a:buNone/>
            </a:pPr>
            <a:r>
              <a:rPr lang="es-US" altLang="en-US" sz="1100" b="0" baseline="0" dirty="0" smtClean="0">
                <a:latin typeface="Arial" panose="020B0604020202020204" pitchFamily="34" charset="0"/>
                <a:cs typeface="Arial" panose="020B0604020202020204" pitchFamily="34" charset="0"/>
              </a:rPr>
              <a:t>** CONOZCA A LOS PADRES</a:t>
            </a:r>
          </a:p>
          <a:p>
            <a:pPr marL="0" indent="0">
              <a:buNone/>
            </a:pPr>
            <a:endParaRPr lang="es-US" altLang="en-US" sz="1100" b="0" dirty="0" smtClean="0">
              <a:latin typeface="Arial" panose="020B0604020202020204" pitchFamily="34" charset="0"/>
              <a:cs typeface="Arial" panose="020B0604020202020204" pitchFamily="34" charset="0"/>
            </a:endParaRPr>
          </a:p>
          <a:p>
            <a:r>
              <a:rPr lang="es-US" altLang="en-US" sz="1100" dirty="0" smtClean="0">
                <a:latin typeface="Arial" panose="020B0604020202020204" pitchFamily="34" charset="0"/>
                <a:cs typeface="Arial" panose="020B0604020202020204" pitchFamily="34" charset="0"/>
              </a:rPr>
              <a:t>1)</a:t>
            </a:r>
            <a:r>
              <a:rPr lang="es-US" altLang="en-US" sz="1100" baseline="0" dirty="0" smtClean="0">
                <a:latin typeface="Arial" panose="020B0604020202020204" pitchFamily="34" charset="0"/>
                <a:cs typeface="Arial" panose="020B0604020202020204" pitchFamily="34" charset="0"/>
              </a:rPr>
              <a:t> VER </a:t>
            </a:r>
            <a:r>
              <a:rPr lang="es-US" altLang="en-US" sz="1100" dirty="0" smtClean="0">
                <a:latin typeface="Arial" panose="020B0604020202020204" pitchFamily="34" charset="0"/>
                <a:cs typeface="Arial" panose="020B0604020202020204" pitchFamily="34" charset="0"/>
              </a:rPr>
              <a:t>VIDEO</a:t>
            </a:r>
            <a:r>
              <a:rPr lang="es-US" altLang="en-US" sz="1100" baseline="0" dirty="0" smtClean="0">
                <a:latin typeface="Arial" panose="020B0604020202020204" pitchFamily="34" charset="0"/>
                <a:cs typeface="Arial" panose="020B0604020202020204" pitchFamily="34" charset="0"/>
              </a:rPr>
              <a:t> (2:26)</a:t>
            </a:r>
            <a:r>
              <a:rPr lang="es-US" altLang="en-US" sz="1100" dirty="0" smtClean="0">
                <a:latin typeface="Arial" panose="020B0604020202020204" pitchFamily="34" charset="0"/>
                <a:cs typeface="Arial" panose="020B0604020202020204" pitchFamily="34" charset="0"/>
              </a:rPr>
              <a:t>  </a:t>
            </a:r>
          </a:p>
          <a:p>
            <a:r>
              <a:rPr lang="es-US" altLang="en-US" sz="1100" dirty="0" err="1" smtClean="0">
                <a:latin typeface="Arial" panose="020B0604020202020204" pitchFamily="34" charset="0"/>
                <a:cs typeface="Arial" panose="020B0604020202020204" pitchFamily="34" charset="0"/>
              </a:rPr>
              <a:t>Meet</a:t>
            </a:r>
            <a:r>
              <a:rPr lang="es-US" altLang="en-US" sz="1100" dirty="0" smtClean="0">
                <a:latin typeface="Arial" panose="020B0604020202020204" pitchFamily="34" charset="0"/>
                <a:cs typeface="Arial" panose="020B0604020202020204" pitchFamily="34" charset="0"/>
              </a:rPr>
              <a:t> </a:t>
            </a:r>
            <a:r>
              <a:rPr lang="es-US" altLang="en-US" sz="1100" dirty="0" err="1" smtClean="0">
                <a:latin typeface="Arial" panose="020B0604020202020204" pitchFamily="34" charset="0"/>
                <a:cs typeface="Arial" panose="020B0604020202020204" pitchFamily="34" charset="0"/>
              </a:rPr>
              <a:t>the</a:t>
            </a:r>
            <a:r>
              <a:rPr lang="es-US" altLang="en-US" sz="1100" dirty="0" smtClean="0">
                <a:latin typeface="Arial" panose="020B0604020202020204" pitchFamily="34" charset="0"/>
                <a:cs typeface="Arial" panose="020B0604020202020204" pitchFamily="34" charset="0"/>
              </a:rPr>
              <a:t> </a:t>
            </a:r>
            <a:r>
              <a:rPr lang="es-US" altLang="en-US" sz="1100" dirty="0" err="1" smtClean="0">
                <a:latin typeface="Arial" panose="020B0604020202020204" pitchFamily="34" charset="0"/>
                <a:cs typeface="Arial" panose="020B0604020202020204" pitchFamily="34" charset="0"/>
              </a:rPr>
              <a:t>Parents</a:t>
            </a:r>
            <a:r>
              <a:rPr lang="es-US" altLang="en-US" sz="1100" dirty="0" smtClean="0">
                <a:latin typeface="Arial" panose="020B0604020202020204" pitchFamily="34" charset="0"/>
                <a:cs typeface="Arial" panose="020B0604020202020204" pitchFamily="34" charset="0"/>
              </a:rPr>
              <a:t> (4/10) </a:t>
            </a:r>
            <a:r>
              <a:rPr lang="es-US" altLang="en-US" sz="1100" dirty="0" err="1" smtClean="0">
                <a:latin typeface="Arial" panose="020B0604020202020204" pitchFamily="34" charset="0"/>
                <a:cs typeface="Arial" panose="020B0604020202020204" pitchFamily="34" charset="0"/>
              </a:rPr>
              <a:t>Movie</a:t>
            </a:r>
            <a:r>
              <a:rPr lang="es-US" altLang="en-US" sz="1100" dirty="0" smtClean="0">
                <a:latin typeface="Arial" panose="020B0604020202020204" pitchFamily="34" charset="0"/>
                <a:cs typeface="Arial" panose="020B0604020202020204" pitchFamily="34" charset="0"/>
              </a:rPr>
              <a:t> CLIP - </a:t>
            </a:r>
            <a:r>
              <a:rPr lang="es-US" altLang="en-US" sz="1100" dirty="0" err="1" smtClean="0">
                <a:latin typeface="Arial" panose="020B0604020202020204" pitchFamily="34" charset="0"/>
                <a:cs typeface="Arial" panose="020B0604020202020204" pitchFamily="34" charset="0"/>
              </a:rPr>
              <a:t>The</a:t>
            </a:r>
            <a:r>
              <a:rPr lang="es-US" altLang="en-US" sz="1100" dirty="0" smtClean="0">
                <a:latin typeface="Arial" panose="020B0604020202020204" pitchFamily="34" charset="0"/>
                <a:cs typeface="Arial" panose="020B0604020202020204" pitchFamily="34" charset="0"/>
              </a:rPr>
              <a:t> </a:t>
            </a:r>
            <a:r>
              <a:rPr lang="es-US" altLang="en-US" sz="1100" dirty="0" err="1" smtClean="0">
                <a:latin typeface="Arial" panose="020B0604020202020204" pitchFamily="34" charset="0"/>
                <a:cs typeface="Arial" panose="020B0604020202020204" pitchFamily="34" charset="0"/>
              </a:rPr>
              <a:t>Circle</a:t>
            </a:r>
            <a:r>
              <a:rPr lang="es-US" altLang="en-US" sz="1100" dirty="0" smtClean="0">
                <a:latin typeface="Arial" panose="020B0604020202020204" pitchFamily="34" charset="0"/>
                <a:cs typeface="Arial" panose="020B0604020202020204" pitchFamily="34" charset="0"/>
              </a:rPr>
              <a:t> of Trust (2000) HD                                          http://www.youtube.com/watch?v=5dSvsp3dxvc</a:t>
            </a:r>
          </a:p>
          <a:p>
            <a:endParaRPr lang="es-US" altLang="en-US" sz="1100" dirty="0" smtClean="0">
              <a:latin typeface="Arial" panose="020B0604020202020204" pitchFamily="34" charset="0"/>
              <a:cs typeface="Arial" panose="020B0604020202020204" pitchFamily="34" charset="0"/>
            </a:endParaRPr>
          </a:p>
          <a:p>
            <a:r>
              <a:rPr lang="es-US" altLang="en-US" sz="1100" dirty="0" smtClean="0">
                <a:latin typeface="Arial" panose="020B0604020202020204" pitchFamily="34" charset="0"/>
                <a:cs typeface="Arial" panose="020B0604020202020204" pitchFamily="34" charset="0"/>
              </a:rPr>
              <a:t>2) ACTIVIDAD: Usando el diagrama a continuación, responda las siguientes preguntas sobre la línea:</a:t>
            </a:r>
          </a:p>
          <a:p>
            <a:endParaRPr lang="es-US" altLang="en-US" sz="1100" dirty="0" smtClean="0">
              <a:latin typeface="Arial" panose="020B0604020202020204" pitchFamily="34" charset="0"/>
              <a:cs typeface="Arial" panose="020B0604020202020204" pitchFamily="34" charset="0"/>
            </a:endParaRPr>
          </a:p>
          <a:p>
            <a:r>
              <a:rPr lang="es-US" altLang="en-US" sz="1100" dirty="0" smtClean="0">
                <a:latin typeface="Arial" panose="020B0604020202020204" pitchFamily="34" charset="0"/>
                <a:cs typeface="Arial" panose="020B0604020202020204" pitchFamily="34" charset="0"/>
              </a:rPr>
              <a:t>     1. Piense en una persona en la que confía:   ¿Quién es esa persona? ¿En dónde la ubica en la línea?  ¿Por qué confía en esta persona?  ¿Qué cualidades posee esta persona?</a:t>
            </a:r>
          </a:p>
          <a:p>
            <a:endParaRPr lang="es-US" altLang="en-US" sz="1100" dirty="0" smtClean="0">
              <a:latin typeface="Arial" panose="020B0604020202020204" pitchFamily="34" charset="0"/>
              <a:cs typeface="Arial" panose="020B0604020202020204" pitchFamily="34" charset="0"/>
            </a:endParaRPr>
          </a:p>
          <a:p>
            <a:r>
              <a:rPr lang="es-US" altLang="en-US" sz="1100" dirty="0" smtClean="0">
                <a:latin typeface="Arial" panose="020B0604020202020204" pitchFamily="34" charset="0"/>
                <a:cs typeface="Arial" panose="020B0604020202020204" pitchFamily="34" charset="0"/>
              </a:rPr>
              <a:t>      2. Piense en una situación en la que perdió la confianza:</a:t>
            </a:r>
            <a:r>
              <a:rPr lang="es-US" altLang="en-US" sz="1100" baseline="0" dirty="0" smtClean="0">
                <a:latin typeface="Arial" panose="020B0604020202020204" pitchFamily="34" charset="0"/>
                <a:cs typeface="Arial" panose="020B0604020202020204" pitchFamily="34" charset="0"/>
              </a:rPr>
              <a:t>     ¿Dónde ubica eso en la línea?  </a:t>
            </a:r>
            <a:r>
              <a:rPr lang="es-US" altLang="en-US" sz="1100" dirty="0" smtClean="0">
                <a:latin typeface="Arial" panose="020B0604020202020204" pitchFamily="34" charset="0"/>
                <a:cs typeface="Arial" panose="020B0604020202020204" pitchFamily="34" charset="0"/>
              </a:rPr>
              <a:t>	¿Que pasó?  ¿Qué cualidades posee esta persona? ¿Podría confiar nuevamente en esa persona?   ¿Qué debería hacer esa persona para volver a ganar su confianza?</a:t>
            </a:r>
          </a:p>
          <a:p>
            <a:endParaRPr lang="es-US" altLang="en-US" sz="1100" dirty="0" smtClean="0">
              <a:latin typeface="Arial" panose="020B0604020202020204" pitchFamily="34" charset="0"/>
              <a:cs typeface="Arial" panose="020B0604020202020204" pitchFamily="34" charset="0"/>
            </a:endParaRPr>
          </a:p>
          <a:p>
            <a:r>
              <a:rPr lang="es-US" altLang="en-US" sz="1100" dirty="0" smtClean="0">
                <a:latin typeface="Arial" panose="020B0604020202020204" pitchFamily="34" charset="0"/>
                <a:cs typeface="Arial" panose="020B0604020202020204" pitchFamily="34" charset="0"/>
              </a:rPr>
              <a:t>3)  DEBATE:</a:t>
            </a:r>
          </a:p>
        </p:txBody>
      </p:sp>
    </p:spTree>
    <p:extLst>
      <p:ext uri="{BB962C8B-B14F-4D97-AF65-F5344CB8AC3E}">
        <p14:creationId xmlns:p14="http://schemas.microsoft.com/office/powerpoint/2010/main" val="2956660511"/>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55713" y="719138"/>
            <a:ext cx="4799012" cy="3598862"/>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80899" name="Rectangle 3"/>
          <p:cNvSpPr>
            <a:spLocks noGrp="1" noRot="1" noChangeAspect="1" noChangeArrowheads="1"/>
          </p:cNvSpPr>
          <p:nvPr>
            <p:ph type="body" idx="1"/>
          </p:nvPr>
        </p:nvSpPr>
        <p:spPr bwMode="auto">
          <a:xfrm>
            <a:off x="169862" y="5002213"/>
            <a:ext cx="6472238" cy="3405187"/>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eaLnBrk="1" hangingPunct="1">
              <a:lnSpc>
                <a:spcPct val="90000"/>
              </a:lnSpc>
            </a:pPr>
            <a:r>
              <a:rPr lang="es-US" altLang="en-US" sz="1100" dirty="0" smtClean="0">
                <a:latin typeface="Arial" panose="020B0604020202020204" pitchFamily="34" charset="0"/>
                <a:ea typeface="Meiryo" panose="020B0604030504040204" pitchFamily="34" charset="-128"/>
                <a:cs typeface="Arial" panose="020B0604020202020204" pitchFamily="34" charset="0"/>
              </a:rPr>
              <a:t>La CONFIANZA se vincula y sostiene los otros 6 principios.  “La asociación peligra, salvo que esté vinculada por la confianza”. </a:t>
            </a:r>
            <a:r>
              <a:rPr lang="es-US" altLang="en-US" sz="1100" dirty="0" smtClean="0">
                <a:latin typeface="Arial" panose="020B0604020202020204" pitchFamily="34" charset="0"/>
                <a:cs typeface="Arial" panose="020B0604020202020204" pitchFamily="34" charset="0"/>
              </a:rPr>
              <a:t>(Turnbull, et al., 7.ª ed., pág. 183)</a:t>
            </a:r>
          </a:p>
          <a:p>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a:p>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a:p>
            <a:r>
              <a:rPr lang="es-US" altLang="en-US" sz="1100" b="1" u="sng" dirty="0" smtClean="0">
                <a:latin typeface="Arial" panose="020B0604020202020204" pitchFamily="34" charset="0"/>
                <a:ea typeface="Meiryo" panose="020B0604030504040204" pitchFamily="34" charset="-128"/>
                <a:cs typeface="Arial" panose="020B0604020202020204" pitchFamily="34" charset="0"/>
              </a:rPr>
              <a:t>ACTIVIDAD</a:t>
            </a:r>
            <a:r>
              <a:rPr lang="es-US" altLang="en-US" sz="1100" b="1" u="sng" baseline="0" dirty="0" smtClean="0">
                <a:latin typeface="Arial" panose="020B0604020202020204" pitchFamily="34" charset="0"/>
                <a:ea typeface="Meiryo" panose="020B0604030504040204" pitchFamily="34" charset="-128"/>
                <a:cs typeface="Arial" panose="020B0604020202020204" pitchFamily="34" charset="0"/>
              </a:rPr>
              <a:t>/DEBATE:</a:t>
            </a:r>
            <a:endParaRPr lang="es-US" altLang="en-US" sz="1100" b="1" u="sng" dirty="0" smtClean="0">
              <a:latin typeface="Arial" panose="020B0604020202020204" pitchFamily="34" charset="0"/>
              <a:ea typeface="Meiryo" panose="020B0604030504040204" pitchFamily="34" charset="-128"/>
              <a:cs typeface="Arial" panose="020B0604020202020204" pitchFamily="34" charset="0"/>
            </a:endParaRPr>
          </a:p>
          <a:p>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a:p>
            <a:r>
              <a:rPr lang="es-US" altLang="en-US" sz="1100" dirty="0" smtClean="0">
                <a:latin typeface="Arial" panose="020B0604020202020204" pitchFamily="34" charset="0"/>
                <a:ea typeface="Meiryo" panose="020B0604030504040204" pitchFamily="34" charset="-128"/>
                <a:cs typeface="Arial" panose="020B0604020202020204" pitchFamily="34" charset="0"/>
              </a:rPr>
              <a:t>	1. Dibujar un arco en un póster con todas las áreas, salvo la confianza, que la ubicará en otro recorte de papel en forma de triángulo.</a:t>
            </a:r>
          </a:p>
          <a:p>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a:p>
            <a:r>
              <a:rPr lang="es-US" altLang="en-US" sz="1100" dirty="0" smtClean="0">
                <a:latin typeface="Arial" panose="020B0604020202020204" pitchFamily="34" charset="0"/>
                <a:ea typeface="Meiryo" panose="020B0604030504040204" pitchFamily="34" charset="-128"/>
                <a:cs typeface="Arial" panose="020B0604020202020204" pitchFamily="34" charset="0"/>
              </a:rPr>
              <a:t>	2. Hacer un listado de las actividades/estrategias que su grupo ha demostrado mediante el trabajo en conjunto en estas áreas. </a:t>
            </a:r>
          </a:p>
          <a:p>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a:p>
            <a:r>
              <a:rPr lang="es-US" altLang="en-US" sz="1100" dirty="0" smtClean="0">
                <a:latin typeface="Arial" panose="020B0604020202020204" pitchFamily="34" charset="0"/>
                <a:ea typeface="Meiryo" panose="020B0604030504040204" pitchFamily="34" charset="-128"/>
                <a:cs typeface="Arial" panose="020B0604020202020204" pitchFamily="34" charset="0"/>
              </a:rPr>
              <a:t>	3.  En el triángulo de la CONFIANZA, escribir algunas de las formas en que la confianza se ha desarrollado en sus grupos/asociaciones; ahora colocar la confianza en el arco donde encaje mejor:  si recién se está desarrollando, colocar parte del triángulo en el arco; si es muy sólida, colocar todo el triángulo.</a:t>
            </a:r>
          </a:p>
          <a:p>
            <a:endParaRPr lang="es-US" altLang="en-US" sz="1100" dirty="0" smtClean="0">
              <a:latin typeface="Arial" panose="020B0604020202020204" pitchFamily="34" charset="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1331181164"/>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s-US" sz="1100" b="1" dirty="0" smtClean="0">
                <a:latin typeface="Arial" panose="020B0604020202020204" pitchFamily="34" charset="0"/>
                <a:cs typeface="Arial" panose="020B0604020202020204" pitchFamily="34" charset="0"/>
              </a:rPr>
              <a:t>Recuerde: El objetivo de estas sesiones no es solo promover las asociaciones entre padres y maestros, ¡sino asociarse para el progreso del alumno y obtener mejores resultados!  </a:t>
            </a:r>
          </a:p>
          <a:p>
            <a:endParaRPr lang="es-US" sz="1100" dirty="0" smtClean="0">
              <a:latin typeface="Arial" panose="020B0604020202020204" pitchFamily="34" charset="0"/>
              <a:cs typeface="Arial" panose="020B0604020202020204" pitchFamily="34" charset="0"/>
            </a:endParaRPr>
          </a:p>
          <a:p>
            <a:r>
              <a:rPr lang="es-US" sz="1100" b="1" u="sng" dirty="0" smtClean="0">
                <a:latin typeface="Arial" panose="020B0604020202020204" pitchFamily="34" charset="0"/>
                <a:cs typeface="Arial" panose="020B0604020202020204" pitchFamily="34" charset="0"/>
              </a:rPr>
              <a:t>DEBATE CLAVE</a:t>
            </a:r>
            <a:r>
              <a:rPr lang="es-US" sz="1100" b="1" dirty="0" smtClean="0">
                <a:latin typeface="Arial" panose="020B0604020202020204" pitchFamily="34" charset="0"/>
                <a:cs typeface="Arial" panose="020B0604020202020204" pitchFamily="34" charset="0"/>
              </a:rPr>
              <a:t>:</a:t>
            </a:r>
          </a:p>
          <a:p>
            <a:pPr marL="228600" indent="-228600">
              <a:buAutoNum type="arabicParenR"/>
            </a:pPr>
            <a:r>
              <a:rPr lang="es-US" sz="1100" b="1" baseline="0" dirty="0" smtClean="0">
                <a:latin typeface="Arial" panose="020B0604020202020204" pitchFamily="34" charset="0"/>
                <a:cs typeface="Arial" panose="020B0604020202020204" pitchFamily="34" charset="0"/>
              </a:rPr>
              <a:t>Dé un ejemplo de éxito de los alumnos debido al compromiso que demuestra un miembro del equipo.</a:t>
            </a:r>
          </a:p>
          <a:p>
            <a:pPr marL="228600" indent="-228600">
              <a:buAutoNum type="arabicParenR"/>
            </a:pPr>
            <a:r>
              <a:rPr lang="es-US" sz="1100" b="1" baseline="0" dirty="0" smtClean="0">
                <a:latin typeface="Arial" panose="020B0604020202020204" pitchFamily="34" charset="0"/>
                <a:cs typeface="Arial" panose="020B0604020202020204" pitchFamily="34" charset="0"/>
              </a:rPr>
              <a:t>Dé un ejemplo de éxito de los alumnos debido al voluntariado.</a:t>
            </a:r>
          </a:p>
          <a:p>
            <a:pPr marL="228600" indent="-228600">
              <a:buAutoNum type="arabicParenR"/>
            </a:pPr>
            <a:r>
              <a:rPr kumimoji="0" lang="es-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¿Cómo puede mejorar el voluntariado los resultados para los padres?  ¿Para los maestros y el personal?  ¿Para la comunidad?</a:t>
            </a:r>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38F524AA-EDBD-4051-9AB6-9F56711F3FEF}" type="datetime1">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9/26/2017</a:t>
            </a:fld>
            <a:endParaRPr kumimoji="0" lang="es-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703B518-740B-450A-866D-482E359AC801}" type="slidenum">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8</a:t>
            </a:fld>
            <a:endParaRPr kumimoji="0" lang="es-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53605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775325" cy="3665538"/>
          </a:xfrm>
          <a:prstGeom prst="rect">
            <a:avLst/>
          </a:prstGeom>
        </p:spPr>
        <p:txBody>
          <a:bodyPr/>
          <a:lstStyle/>
          <a:p>
            <a:pPr>
              <a:defRPr/>
            </a:pPr>
            <a:r>
              <a:rPr lang="es-US" sz="1100" b="1" u="sng" dirty="0" smtClean="0"/>
              <a:t>DEBATE CLAVE</a:t>
            </a:r>
            <a:r>
              <a:rPr lang="es-US" sz="1100" dirty="0" smtClean="0"/>
              <a:t>: </a:t>
            </a:r>
          </a:p>
          <a:p>
            <a:pPr>
              <a:defRPr/>
            </a:pPr>
            <a:r>
              <a:rPr lang="es-US" sz="1100" dirty="0" smtClean="0"/>
              <a:t>Facilitar el debate en grupo y el intercambio de ideas en cada área, basándose en experiencias y recomendaciones. </a:t>
            </a:r>
          </a:p>
          <a:p>
            <a:pPr>
              <a:defRPr/>
            </a:pPr>
            <a:r>
              <a:rPr lang="es-US" sz="1100" dirty="0" smtClean="0"/>
              <a:t>***RECUERDE:  PÍDALES A LOS PARTICIPANTES QUE INTENTEN NO USAR NOMBRES ESPECÍFICOS, Y MANTENGA LAS CONVERSACIONES CONFIDENCIALES</a:t>
            </a:r>
          </a:p>
          <a:p>
            <a:pPr>
              <a:defRPr/>
            </a:pPr>
            <a:endParaRPr lang="es-US" sz="1100" b="1" dirty="0" smtClean="0"/>
          </a:p>
          <a:p>
            <a:pPr>
              <a:defRPr/>
            </a:pPr>
            <a:r>
              <a:rPr lang="es-US" sz="1100" b="1" dirty="0" smtClean="0"/>
              <a:t>* Teniendo la </a:t>
            </a:r>
            <a:r>
              <a:rPr lang="es-US" sz="1100" b="1" i="1" u="sng" dirty="0" smtClean="0"/>
              <a:t>CONFIANZA </a:t>
            </a:r>
            <a:r>
              <a:rPr lang="es-US" sz="1100" b="1" dirty="0" smtClean="0"/>
              <a:t>en mente, </a:t>
            </a:r>
          </a:p>
          <a:p>
            <a:pPr>
              <a:defRPr/>
            </a:pPr>
            <a:endParaRPr lang="es-US" sz="1100" b="1" dirty="0" smtClean="0"/>
          </a:p>
          <a:p>
            <a:pPr marL="228600" indent="-228600">
              <a:buFont typeface="+mj-lt"/>
              <a:buAutoNum type="arabicParenR"/>
              <a:defRPr/>
            </a:pPr>
            <a:r>
              <a:rPr lang="es-US" sz="1100" b="1" dirty="0" smtClean="0"/>
              <a:t>¿Cuáles han sido sus experiencias con situaciones específicas de las actividades escolares generales?</a:t>
            </a:r>
          </a:p>
          <a:p>
            <a:pPr>
              <a:buFont typeface="+mj-lt"/>
              <a:buNone/>
              <a:defRPr/>
            </a:pPr>
            <a:r>
              <a:rPr lang="es-US" sz="1100" dirty="0" smtClean="0"/>
              <a:t>      (ejemplos: reuniones centradas en los alumnos, conferencias para padres y maestros, PTA, eventos escolares, exámenes estatales, etc.)</a:t>
            </a:r>
            <a:r>
              <a:rPr lang="en-US" sz="1100" dirty="0" smtClean="0"/>
              <a:t/>
            </a:r>
            <a:br>
              <a:rPr lang="en-US" sz="1100" dirty="0" smtClean="0"/>
            </a:br>
            <a:r>
              <a:rPr lang="en-US" sz="1100" b="1" dirty="0" smtClean="0"/>
              <a:t/>
            </a:r>
            <a:br>
              <a:rPr lang="en-US" sz="1100" b="1" dirty="0" smtClean="0"/>
            </a:br>
            <a:r>
              <a:rPr lang="es-US" sz="1100" b="1" dirty="0" smtClean="0"/>
              <a:t>	      a) ¿Cuáles son las fortalezas en estas áreas (a nivel de grado/de establecimiento/de distrito)?</a:t>
            </a:r>
          </a:p>
          <a:p>
            <a:pPr>
              <a:buFont typeface="+mj-lt"/>
              <a:buNone/>
              <a:defRPr/>
            </a:pPr>
            <a:r>
              <a:rPr lang="es-US" sz="1100" b="1" dirty="0" smtClean="0"/>
              <a:t>      b) ¿Qué recomendaríamos para mejorar las asociaciones entre padres y maestros en estas áreas?</a:t>
            </a:r>
          </a:p>
          <a:p>
            <a:pPr>
              <a:buFont typeface="+mj-lt"/>
              <a:buNone/>
              <a:defRPr/>
            </a:pPr>
            <a:r>
              <a:rPr lang="es-US" sz="1100" b="1" dirty="0" smtClean="0"/>
              <a:t> </a:t>
            </a:r>
          </a:p>
          <a:p>
            <a:pPr>
              <a:buFont typeface="+mj-lt"/>
              <a:buNone/>
              <a:defRPr/>
            </a:pPr>
            <a:r>
              <a:rPr lang="es-US" sz="1100" b="1" dirty="0" smtClean="0"/>
              <a:t>2.) ¿Cuáles han sido sus experiencias con situaciones específicas de las actividades de educación especial?  </a:t>
            </a:r>
            <a:r>
              <a:rPr lang="es-US" sz="1100" dirty="0" smtClean="0"/>
              <a:t>(Inquietudes de los padres/derivaciones, evaluaciones, reuniones del IEP)</a:t>
            </a:r>
          </a:p>
          <a:p>
            <a:pPr marL="342900" indent="-342900">
              <a:buFont typeface="+mj-lt"/>
              <a:buAutoNum type="arabicParenR"/>
              <a:defRPr/>
            </a:pPr>
            <a:endParaRPr lang="es-US" sz="1100" b="1" dirty="0" smtClean="0"/>
          </a:p>
          <a:p>
            <a:pPr>
              <a:buFont typeface="+mj-lt"/>
              <a:buNone/>
              <a:defRPr/>
            </a:pPr>
            <a:r>
              <a:rPr lang="es-US" sz="1100" b="1" kern="1200" dirty="0" smtClean="0">
                <a:solidFill>
                  <a:srgbClr val="000000"/>
                </a:solidFill>
                <a:latin typeface="Arial" panose="020B0604020202020204" pitchFamily="34" charset="0"/>
                <a:ea typeface="SimSun" panose="02010600030101010101" pitchFamily="2" charset="-122"/>
                <a:cs typeface="+mn-cs"/>
              </a:rPr>
              <a:t>     a) ¿Cuáles son las fortalezas en estas áreas (a nivel de grado/de establecimiento/de distrito)?</a:t>
            </a:r>
          </a:p>
          <a:p>
            <a:pPr>
              <a:buFont typeface="+mj-lt"/>
              <a:buNone/>
              <a:defRPr/>
            </a:pPr>
            <a:r>
              <a:rPr lang="es-US" sz="1100" b="1" kern="1200" dirty="0" smtClean="0">
                <a:solidFill>
                  <a:srgbClr val="000000"/>
                </a:solidFill>
                <a:latin typeface="Arial" panose="020B0604020202020204" pitchFamily="34" charset="0"/>
                <a:ea typeface="SimSun" panose="02010600030101010101" pitchFamily="2" charset="-122"/>
                <a:cs typeface="+mn-cs"/>
              </a:rPr>
              <a:t>     b) ¿Qué recomendaríamos para mejorar las asociaciones entre padres y maestros en estas áreas?</a:t>
            </a:r>
          </a:p>
          <a:p>
            <a:pPr marL="228600" indent="-228600">
              <a:buFont typeface="+mj-lt"/>
              <a:buAutoNum type="arabicParenR"/>
              <a:defRPr/>
            </a:pPr>
            <a:endParaRPr lang="es-US" sz="1100" b="1" kern="1200" dirty="0" smtClean="0">
              <a:solidFill>
                <a:srgbClr val="000000"/>
              </a:solidFill>
              <a:latin typeface="Arial" panose="020B0604020202020204" pitchFamily="34" charset="0"/>
              <a:ea typeface="SimSun" panose="02010600030101010101" pitchFamily="2" charset="-122"/>
              <a:cs typeface="+mn-cs"/>
            </a:endParaRPr>
          </a:p>
          <a:p>
            <a:pPr>
              <a:buFont typeface="+mj-lt"/>
              <a:buNone/>
              <a:defRPr/>
            </a:pPr>
            <a:r>
              <a:rPr lang="es-US" sz="1100" b="1" kern="1200" dirty="0" smtClean="0">
                <a:solidFill>
                  <a:srgbClr val="000000"/>
                </a:solidFill>
                <a:latin typeface="Arial" panose="020B0604020202020204" pitchFamily="34" charset="0"/>
                <a:ea typeface="SimSun" panose="02010600030101010101" pitchFamily="2" charset="-122"/>
                <a:cs typeface="+mn-cs"/>
              </a:rPr>
              <a:t>3.) ¿Cuál es el cambio inmediato que usted puede hacer en torno a la </a:t>
            </a:r>
            <a:r>
              <a:rPr lang="es-US" sz="1100" b="1" i="1" kern="1200" dirty="0" smtClean="0">
                <a:solidFill>
                  <a:srgbClr val="000000"/>
                </a:solidFill>
                <a:latin typeface="Arial" panose="020B0604020202020204" pitchFamily="34" charset="0"/>
                <a:ea typeface="SimSun" panose="02010600030101010101" pitchFamily="2" charset="-122"/>
                <a:cs typeface="+mn-cs"/>
              </a:rPr>
              <a:t>CONFIANZA</a:t>
            </a:r>
            <a:r>
              <a:rPr lang="es-US" sz="1100" b="1" kern="1200" dirty="0" smtClean="0">
                <a:solidFill>
                  <a:srgbClr val="000000"/>
                </a:solidFill>
                <a:latin typeface="Arial" panose="020B0604020202020204" pitchFamily="34" charset="0"/>
                <a:ea typeface="SimSun" panose="02010600030101010101" pitchFamily="2" charset="-122"/>
                <a:cs typeface="+mn-cs"/>
              </a:rPr>
              <a:t> que afectaría positivamente el éxito de su(s) alumno(s)?  ¿Para sus asociaciones?</a:t>
            </a:r>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5EB89C0B-BED9-4D23-A781-9F93C3A5F4EF}" type="datetime1">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9/26/2017</a:t>
            </a:fld>
            <a:endParaRPr kumimoji="0" lang="es-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703B518-740B-450A-866D-482E359AC801}" type="slidenum">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a:t>
            </a:fld>
            <a:endParaRPr kumimoji="0" lang="es-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15961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2CC13F-3E00-418E-A08C-780F3F71B1D5}"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21997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2CC13F-3E00-418E-A08C-780F3F71B1D5}"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98915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2CC13F-3E00-418E-A08C-780F3F71B1D5}"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546588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pPr/>
              <a:t>‹#›</a:t>
            </a:fld>
            <a:endParaRPr lang="en-US" altLang="en-US" sz="1800">
              <a:solidFill>
                <a:schemeClr val="tx1"/>
              </a:solidFill>
            </a:endParaRPr>
          </a:p>
        </p:txBody>
      </p:sp>
    </p:spTree>
    <p:extLst>
      <p:ext uri="{BB962C8B-B14F-4D97-AF65-F5344CB8AC3E}">
        <p14:creationId xmlns:p14="http://schemas.microsoft.com/office/powerpoint/2010/main" val="249902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2CC13F-3E00-418E-A08C-780F3F71B1D5}"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96762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2CC13F-3E00-418E-A08C-780F3F71B1D5}"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315614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2CC13F-3E00-418E-A08C-780F3F71B1D5}"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321482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2CC13F-3E00-418E-A08C-780F3F71B1D5}"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140853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2CC13F-3E00-418E-A08C-780F3F71B1D5}"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202615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CC13F-3E00-418E-A08C-780F3F71B1D5}"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367644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2CC13F-3E00-418E-A08C-780F3F71B1D5}"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218139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2CC13F-3E00-418E-A08C-780F3F71B1D5}"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7F471-A535-40E5-8202-4E4C0C3B8A27}" type="slidenum">
              <a:rPr lang="en-US" smtClean="0"/>
              <a:t>‹#›</a:t>
            </a:fld>
            <a:endParaRPr lang="en-US"/>
          </a:p>
        </p:txBody>
      </p:sp>
    </p:spTree>
    <p:extLst>
      <p:ext uri="{BB962C8B-B14F-4D97-AF65-F5344CB8AC3E}">
        <p14:creationId xmlns:p14="http://schemas.microsoft.com/office/powerpoint/2010/main" val="307929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CC13F-3E00-418E-A08C-780F3F71B1D5}" type="datetimeFigureOut">
              <a:rPr lang="en-US" smtClean="0"/>
              <a:t>9/26/2017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7F471-A535-40E5-8202-4E4C0C3B8A27}" type="slidenum">
              <a:rPr lang="en-US" smtClean="0"/>
              <a:t>‹#›</a:t>
            </a:fld>
            <a:endParaRPr lang="en-US"/>
          </a:p>
        </p:txBody>
      </p:sp>
    </p:spTree>
    <p:extLst>
      <p:ext uri="{BB962C8B-B14F-4D97-AF65-F5344CB8AC3E}">
        <p14:creationId xmlns:p14="http://schemas.microsoft.com/office/powerpoint/2010/main" val="430906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u.osu.edu/familyschoolpartnerships/pt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jpg"/><Relationship Id="rId4" Type="http://schemas.openxmlformats.org/officeDocument/2006/relationships/diagramLayout" Target="../diagrams/layout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3" name="Rectangle 2"/>
          <p:cNvSpPr/>
          <p:nvPr/>
        </p:nvSpPr>
        <p:spPr>
          <a:xfrm>
            <a:off x="0" y="0"/>
            <a:ext cx="9144000" cy="5373216"/>
          </a:xfrm>
          <a:prstGeom prst="rect">
            <a:avLst/>
          </a:prstGeom>
          <a:solidFill>
            <a:srgbClr val="82A2C9"/>
          </a:solidFill>
          <a:ln>
            <a:solidFill>
              <a:srgbClr val="82A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82A2C9"/>
              </a:solidFill>
              <a:effectLst/>
              <a:uLnTx/>
              <a:uFillTx/>
              <a:latin typeface="Arial"/>
              <a:ea typeface="+mn-ea"/>
              <a:cs typeface="+mn-cs"/>
            </a:endParaRPr>
          </a:p>
        </p:txBody>
      </p:sp>
      <p:sp>
        <p:nvSpPr>
          <p:cNvPr id="4" name="Shape 114"/>
          <p:cNvSpPr txBox="1">
            <a:spLocks/>
          </p:cNvSpPr>
          <p:nvPr/>
        </p:nvSpPr>
        <p:spPr>
          <a:xfrm>
            <a:off x="33867" y="5556993"/>
            <a:ext cx="8650990" cy="55385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marR="0" indent="0" algn="l" rtl="0">
              <a:lnSpc>
                <a:spcPct val="100000"/>
              </a:lnSpc>
              <a:spcBef>
                <a:spcPts val="56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9pPr>
          </a:lstStyle>
          <a:p>
            <a:pPr marL="0" marR="0" lvl="0" indent="0" algn="ctr" defTabSz="914400" rtl="0" eaLnBrk="1" fontAlgn="base" latinLnBrk="0" hangingPunct="1">
              <a:lnSpc>
                <a:spcPct val="100000"/>
              </a:lnSpc>
              <a:spcBef>
                <a:spcPts val="560"/>
              </a:spcBef>
              <a:spcAft>
                <a:spcPts val="0"/>
              </a:spcAft>
              <a:buClr>
                <a:srgbClr val="888888"/>
              </a:buClr>
              <a:buSzTx/>
              <a:buFont typeface="Arial"/>
              <a:buNone/>
              <a:tabLst/>
              <a:defRPr/>
            </a:pPr>
            <a:r>
              <a:rPr kumimoji="0" lang="es-US" sz="2800" b="1" i="0" u="none" strike="noStrike" kern="1200" cap="none" spc="0" normalizeH="0" baseline="0" noProof="0" dirty="0">
                <a:ln>
                  <a:noFill/>
                </a:ln>
                <a:solidFill>
                  <a:srgbClr val="A6A6A6"/>
                </a:solidFill>
                <a:effectLst/>
                <a:uLnTx/>
                <a:uFillTx/>
                <a:latin typeface="Arial"/>
                <a:cs typeface="Arial"/>
                <a:sym typeface="Arial"/>
                <a:rtl val="0"/>
              </a:rPr>
              <a:t>MÓDULO</a:t>
            </a:r>
            <a:r>
              <a:rPr kumimoji="0" lang="en-US" sz="2800" b="1" i="0" u="none" strike="noStrike" kern="0" cap="none" spc="0" normalizeH="0" baseline="0" noProof="0" dirty="0" smtClean="0">
                <a:ln>
                  <a:noFill/>
                </a:ln>
                <a:solidFill>
                  <a:srgbClr val="FFFFFF">
                    <a:lumMod val="65000"/>
                  </a:srgbClr>
                </a:solidFill>
                <a:effectLst/>
                <a:uLnTx/>
                <a:uFillTx/>
                <a:latin typeface="Arial"/>
                <a:cs typeface="Arial"/>
                <a:sym typeface="Arial"/>
                <a:rtl val="0"/>
              </a:rPr>
              <a:t> </a:t>
            </a:r>
            <a:r>
              <a:rPr lang="en-US" sz="2800" b="1" kern="0" dirty="0">
                <a:solidFill>
                  <a:srgbClr val="A6A6A6"/>
                </a:solidFill>
              </a:rPr>
              <a:t>7</a:t>
            </a:r>
            <a:r>
              <a:rPr kumimoji="0" lang="en-US" sz="2800" b="1" i="0" u="none" strike="noStrike" kern="0" cap="none" spc="0" normalizeH="0" baseline="0" noProof="0" dirty="0" smtClean="0">
                <a:ln>
                  <a:noFill/>
                </a:ln>
                <a:solidFill>
                  <a:srgbClr val="FFFFFF">
                    <a:lumMod val="65000"/>
                  </a:srgbClr>
                </a:solidFill>
                <a:effectLst/>
                <a:uLnTx/>
                <a:uFillTx/>
                <a:latin typeface="Arial"/>
                <a:cs typeface="Arial"/>
                <a:sym typeface="Arial"/>
                <a:rtl val="0"/>
              </a:rPr>
              <a:t>:  </a:t>
            </a:r>
            <a:r>
              <a:rPr kumimoji="0" lang="es-US" sz="2800" b="1" i="0" u="none" strike="noStrike" kern="1200" cap="none" spc="0" normalizeH="0" baseline="0" noProof="0" dirty="0" smtClean="0">
                <a:ln>
                  <a:noFill/>
                </a:ln>
                <a:solidFill>
                  <a:srgbClr val="FFFFFF">
                    <a:lumMod val="65000"/>
                  </a:srgbClr>
                </a:solidFill>
                <a:effectLst/>
                <a:uLnTx/>
                <a:uFillTx/>
                <a:latin typeface="Arial"/>
                <a:cs typeface="Arial"/>
                <a:sym typeface="Arial"/>
                <a:rtl val="0"/>
              </a:rPr>
              <a:t>CONFIANZA</a:t>
            </a:r>
            <a:endParaRPr kumimoji="0" lang="en-US" sz="2800" b="1" i="0" u="none" strike="noStrike" kern="0" cap="none" spc="0" normalizeH="0" baseline="0" noProof="0" dirty="0" smtClean="0">
              <a:ln>
                <a:noFill/>
              </a:ln>
              <a:solidFill>
                <a:srgbClr val="FFFFFF">
                  <a:lumMod val="65000"/>
                </a:srgbClr>
              </a:solidFill>
              <a:effectLst/>
              <a:uLnTx/>
              <a:uFillTx/>
              <a:latin typeface="Arial"/>
              <a:cs typeface="Arial"/>
              <a:sym typeface="Arial"/>
              <a:rtl val="0"/>
            </a:endParaRPr>
          </a:p>
          <a:p>
            <a:pPr marL="0" marR="0" lvl="0" indent="0" algn="l" defTabSz="914400" rtl="0" eaLnBrk="1" fontAlgn="auto" latinLnBrk="0" hangingPunct="1">
              <a:lnSpc>
                <a:spcPct val="100000"/>
              </a:lnSpc>
              <a:spcBef>
                <a:spcPts val="0"/>
              </a:spcBef>
              <a:spcAft>
                <a:spcPts val="0"/>
              </a:spcAft>
              <a:buClr>
                <a:srgbClr val="888888"/>
              </a:buClr>
              <a:buSzTx/>
              <a:buFont typeface="Arial"/>
              <a:buNone/>
              <a:tabLst/>
              <a:defRPr/>
            </a:pPr>
            <a:endParaRPr kumimoji="0" lang="en-US" sz="4000" b="1" i="0" u="none" strike="noStrike" kern="0" cap="none" spc="0" normalizeH="0" baseline="0" noProof="0" dirty="0">
              <a:ln>
                <a:noFill/>
              </a:ln>
              <a:solidFill>
                <a:srgbClr val="000000"/>
              </a:solidFill>
              <a:effectLst/>
              <a:uLnTx/>
              <a:uFillTx/>
              <a:latin typeface="Arial"/>
              <a:cs typeface="Arial"/>
              <a:sym typeface="Arial"/>
              <a:rtl val="0"/>
            </a:endParaRPr>
          </a:p>
        </p:txBody>
      </p:sp>
      <p:pic>
        <p:nvPicPr>
          <p:cNvPr id="7"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sp>
        <p:nvSpPr>
          <p:cNvPr id="8" name="Shape 21"/>
          <p:cNvSpPr txBox="1">
            <a:spLocks/>
          </p:cNvSpPr>
          <p:nvPr/>
        </p:nvSpPr>
        <p:spPr>
          <a:xfrm>
            <a:off x="6109222" y="1838557"/>
            <a:ext cx="2942599" cy="1696102"/>
          </a:xfrm>
          <a:prstGeom prst="rect">
            <a:avLst/>
          </a:prstGeom>
          <a:noFill/>
          <a:ln>
            <a:noFill/>
          </a:ln>
        </p:spPr>
        <p:txBody>
          <a:bodyPr lIns="0" tIns="0" rIns="0" bIns="0"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rgbClr val="C00000"/>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Arial"/>
              <a:buNone/>
              <a:tabLst/>
              <a:defRPr/>
            </a:pPr>
            <a:r>
              <a:rPr kumimoji="0" lang="es-ES" sz="2800" b="1" i="0" u="none" strike="noStrike" kern="1200" cap="none" spc="0" normalizeH="0" baseline="0" noProof="0" dirty="0">
                <a:ln>
                  <a:noFill/>
                </a:ln>
                <a:solidFill>
                  <a:srgbClr val="FFFFFF"/>
                </a:solidFill>
                <a:effectLst/>
                <a:uLnTx/>
                <a:uFillTx/>
                <a:latin typeface="Arial"/>
                <a:cs typeface="Arial"/>
                <a:sym typeface="Arial"/>
                <a:rtl val="0"/>
              </a:rPr>
              <a:t>COLABORACIÓN ENTRE PADRES Y MAESTROS</a:t>
            </a:r>
            <a:endParaRPr kumimoji="0" lang="en-US" sz="2800" b="1" i="0" u="none" strike="noStrike" kern="0" cap="none" spc="0" normalizeH="0" baseline="0" noProof="0" dirty="0">
              <a:ln>
                <a:noFill/>
              </a:ln>
              <a:solidFill>
                <a:srgbClr val="FFFFFF"/>
              </a:solidFill>
              <a:effectLst/>
              <a:uLnTx/>
              <a:uFillTx/>
              <a:latin typeface="Arial"/>
              <a:cs typeface="Arial"/>
              <a:sym typeface="Arial"/>
              <a:rtl val="0"/>
            </a:endParaRPr>
          </a:p>
        </p:txBody>
      </p:sp>
      <p:grpSp>
        <p:nvGrpSpPr>
          <p:cNvPr id="9" name="Group 8"/>
          <p:cNvGrpSpPr/>
          <p:nvPr/>
        </p:nvGrpSpPr>
        <p:grpSpPr>
          <a:xfrm>
            <a:off x="315875" y="684165"/>
            <a:ext cx="5452555" cy="4057353"/>
            <a:chOff x="315875" y="684165"/>
            <a:chExt cx="5452555" cy="4057353"/>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7548" r="3776" b="38726"/>
            <a:stretch/>
          </p:blipFill>
          <p:spPr>
            <a:xfrm>
              <a:off x="973323" y="684165"/>
              <a:ext cx="4454314" cy="2308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https://u.osu.edu/familyschoolpartnerships/files/2016/10/iStock-499084945-2-16hnedi-300x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930" y="2836518"/>
              <a:ext cx="28575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6" descr="https://c1.staticflickr.com/4/3912/33070370920_607acd6806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75" y="2686608"/>
              <a:ext cx="2630255" cy="1753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270020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9312" y="2057436"/>
            <a:ext cx="7665682" cy="390876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US" sz="3200" b="0" i="0" u="none" strike="noStrike" kern="1200" cap="none" spc="0" normalizeH="0" baseline="0" noProof="0" dirty="0" smtClean="0">
                <a:ln>
                  <a:noFill/>
                </a:ln>
                <a:solidFill>
                  <a:srgbClr val="82A2C9"/>
                </a:solidFill>
                <a:effectLst/>
                <a:uLnTx/>
                <a:uFillTx/>
                <a:latin typeface="Arial" panose="020B0604020202020204" pitchFamily="34" charset="0"/>
                <a:ea typeface="SimSun" panose="02010600030101010101" pitchFamily="2" charset="-122"/>
                <a:cs typeface="+mn-cs"/>
              </a:rPr>
              <a:t>Enlace a la mejora: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defRPr/>
            </a:pPr>
            <a:r>
              <a:rPr kumimoji="0" lang="es-US" sz="24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rPr>
              <a:t>Compartir ideas brillantes/Puntos destacados de la sesión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defRPr/>
            </a:pPr>
            <a:endParaRPr kumimoji="0" lang="es-US"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defRPr/>
            </a:pPr>
            <a:r>
              <a:rPr kumimoji="0" lang="es-US" sz="24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rPr>
              <a:t>Completar el formulario de puntos destacados de la sesión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US" sz="24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rPr>
              <a:t>	</a:t>
            </a:r>
            <a:endParaRPr kumimoji="0" lang="es-US"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825" y="147780"/>
            <a:ext cx="3093014" cy="2660723"/>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37AFE810-CCCD-4479-AB7B-DD7C0B0BD47A}"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10</a:t>
            </a:fld>
            <a:endParaRPr kumimoji="0" lang="es-US"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pic>
        <p:nvPicPr>
          <p:cNvPr id="7"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4347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4ABADA57-DC5C-4ABD-AD90-EA4AB112B51D}"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11</a:t>
            </a:fld>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pic>
        <p:nvPicPr>
          <p:cNvPr id="4"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pic>
        <p:nvPicPr>
          <p:cNvPr id="2050" name="Picture 2" descr="https://upload.wikimedia.org/wikipedia/commons/thumb/5/54/Question_Noun_project_2185.svg/2000px-Question_Noun_project_2185.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548680"/>
            <a:ext cx="547260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7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4ABADA57-DC5C-4ABD-AD90-EA4AB112B51D}" type="slidenum">
              <a:rPr kumimoji="0" lang="en-US" altLang="en-US" sz="900" b="0" i="0" u="none" strike="noStrike" kern="1200" cap="none" spc="0" normalizeH="0" baseline="0" noProof="0" smtClean="0">
                <a:ln>
                  <a:noFill/>
                </a:ln>
                <a:solidFill>
                  <a:srgbClr val="92A0A2"/>
                </a:solidFill>
                <a:effectLst/>
                <a:uLnTx/>
                <a:uFillTx/>
                <a:latin typeface="Arial" panose="020B0604020202020204" pitchFamily="34" charset="0"/>
                <a:ea typeface="SimSun" panose="02010600030101010101" pitchFamily="2" charset="-122"/>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12</a:t>
            </a:fld>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
        <p:nvSpPr>
          <p:cNvPr id="3" name="Content Placeholder 2"/>
          <p:cNvSpPr>
            <a:spLocks noGrp="1"/>
          </p:cNvSpPr>
          <p:nvPr/>
        </p:nvSpPr>
        <p:spPr bwMode="auto">
          <a:xfrm>
            <a:off x="841585" y="2628921"/>
            <a:ext cx="8000790" cy="33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marL="0" marR="0" lvl="0" indent="0" algn="l" defTabSz="914400" rtl="0" eaLnBrk="0" fontAlgn="base" latinLnBrk="0" hangingPunct="0">
              <a:lnSpc>
                <a:spcPct val="100000"/>
              </a:lnSpc>
              <a:spcBef>
                <a:spcPts val="45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rPr>
              <a:t>Contents were developed under a grant from the US Department of Education, #323A120002-13 and adapted in 2017 by The Ohio State University.  However, the contents do not necessarily represent the policy of the US Department of Education, and you should not assume endorsement by the Federal Government. Project Officer, Jennifer Coffey. PTP Documents Archive: </a:t>
            </a: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hlinkClick r:id="rId3"/>
              </a:rPr>
              <a:t>https://u.osu.edu/familyschoolpartnerships/ptp/</a:t>
            </a: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rPr>
              <a:t> </a:t>
            </a:r>
            <a:endParaRPr kumimoji="0" lang="en-US" alt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endParaRPr>
          </a:p>
        </p:txBody>
      </p:sp>
      <p:pic>
        <p:nvPicPr>
          <p:cNvPr id="6" name="Picture 2" descr="Image result for OSU college of educ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1621" y="5060018"/>
            <a:ext cx="2220757" cy="921615"/>
          </a:xfrm>
          <a:prstGeom prst="rect">
            <a:avLst/>
          </a:prstGeom>
          <a:solidFill>
            <a:schemeClr val="bg1"/>
          </a:solidFill>
          <a:ln w="76200">
            <a:solidFill>
              <a:schemeClr val="bg1"/>
            </a:solidFill>
          </a:ln>
        </p:spPr>
      </p:pic>
      <p:pic>
        <p:nvPicPr>
          <p:cNvPr id="7" name="Shape 19"/>
          <p:cNvPicPr preferRelativeResize="0"/>
          <p:nvPr/>
        </p:nvPicPr>
        <p:blipFill rotWithShape="1">
          <a:blip r:embed="rId5">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418484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37AFE810-CCCD-4479-AB7B-DD7C0B0BD47A}"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es-US"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pic>
        <p:nvPicPr>
          <p:cNvPr id="6"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sp>
        <p:nvSpPr>
          <p:cNvPr id="7" name="TextBox 6"/>
          <p:cNvSpPr txBox="1"/>
          <p:nvPr/>
        </p:nvSpPr>
        <p:spPr>
          <a:xfrm>
            <a:off x="1028793" y="1371654"/>
            <a:ext cx="7086414" cy="30469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9600" b="0" i="0" u="none" strike="noStrike" kern="1200" cap="none" spc="0" normalizeH="0" baseline="0" noProof="0" dirty="0" err="1" smtClean="0">
                <a:ln>
                  <a:noFill/>
                </a:ln>
                <a:solidFill>
                  <a:srgbClr val="82A2C9"/>
                </a:solidFill>
                <a:effectLst/>
                <a:uLnTx/>
                <a:uFillTx/>
                <a:latin typeface="Arial" panose="020B0604020202020204" pitchFamily="34" charset="0"/>
                <a:ea typeface="SimSun" panose="02010600030101010101" pitchFamily="2" charset="-122"/>
                <a:cs typeface="+mn-cs"/>
              </a:rPr>
              <a:t>Reglas</a:t>
            </a:r>
            <a:r>
              <a:rPr kumimoji="0" lang="en-US" sz="9600" b="0" i="0" u="none" strike="noStrike" kern="1200" cap="none" spc="0" normalizeH="0" baseline="0" noProof="0" dirty="0" smtClean="0">
                <a:ln>
                  <a:noFill/>
                </a:ln>
                <a:solidFill>
                  <a:srgbClr val="82A2C9"/>
                </a:solidFill>
                <a:effectLst/>
                <a:uLnTx/>
                <a:uFillTx/>
                <a:latin typeface="Arial" panose="020B0604020202020204" pitchFamily="34" charset="0"/>
                <a:ea typeface="SimSun" panose="02010600030101010101" pitchFamily="2" charset="-122"/>
                <a:cs typeface="+mn-cs"/>
              </a:rPr>
              <a:t> </a:t>
            </a:r>
            <a:r>
              <a:rPr kumimoji="0" lang="en-US" sz="9600" b="0" i="0" u="none" strike="noStrike" kern="1200" cap="none" spc="0" normalizeH="0" baseline="0" noProof="0" dirty="0" err="1" smtClean="0">
                <a:ln>
                  <a:noFill/>
                </a:ln>
                <a:solidFill>
                  <a:srgbClr val="82A2C9"/>
                </a:solidFill>
                <a:effectLst/>
                <a:uLnTx/>
                <a:uFillTx/>
                <a:latin typeface="Arial" panose="020B0604020202020204" pitchFamily="34" charset="0"/>
                <a:ea typeface="SimSun" panose="02010600030101010101" pitchFamily="2" charset="-122"/>
                <a:cs typeface="+mn-cs"/>
              </a:rPr>
              <a:t>Grupales</a:t>
            </a:r>
            <a:endParaRPr kumimoji="0" lang="en-US" sz="9600" b="0" i="0" u="none" strike="noStrike" kern="1200" cap="none" spc="0" normalizeH="0" baseline="0" noProof="0" dirty="0">
              <a:ln>
                <a:noFill/>
              </a:ln>
              <a:solidFill>
                <a:srgbClr val="82A2C9"/>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808803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37AFE810-CCCD-4479-AB7B-DD7C0B0BD47A}" type="slidenum">
              <a:rPr kumimoji="0" lang="en-US" alt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SimSun" panose="02010600030101010101" pitchFamily="2" charset="-122"/>
                <a:cs typeface="+mn-cs"/>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a:t>
            </a:fld>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graphicFrame>
        <p:nvGraphicFramePr>
          <p:cNvPr id="7" name="Diagram 6"/>
          <p:cNvGraphicFramePr/>
          <p:nvPr>
            <p:extLst/>
          </p:nvPr>
        </p:nvGraphicFramePr>
        <p:xfrm>
          <a:off x="5067287" y="1914646"/>
          <a:ext cx="3428910" cy="4629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971842" y="520263"/>
            <a:ext cx="3505107" cy="1714500"/>
          </a:xfrm>
          <a:prstGeom prst="rect">
            <a:avLst/>
          </a:prstGeom>
        </p:spPr>
      </p:pic>
      <p:sp>
        <p:nvSpPr>
          <p:cNvPr id="8" name="TextBox 7"/>
          <p:cNvSpPr txBox="1"/>
          <p:nvPr/>
        </p:nvSpPr>
        <p:spPr>
          <a:xfrm>
            <a:off x="745963" y="2234764"/>
            <a:ext cx="7483638" cy="6186309"/>
          </a:xfrm>
          <a:prstGeom prst="rect">
            <a:avLst/>
          </a:prstGeom>
          <a:noFill/>
        </p:spPr>
        <p:txBody>
          <a:bodyPr wrap="square" numCol="2"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err="1" smtClean="0">
                <a:ln>
                  <a:noFill/>
                </a:ln>
                <a:solidFill>
                  <a:srgbClr val="82A2C9"/>
                </a:solidFill>
                <a:effectLst/>
                <a:uLnTx/>
                <a:uFillTx/>
                <a:ea typeface="SimSun" panose="02010600030101010101" pitchFamily="2" charset="-122"/>
                <a:cs typeface="Arial" panose="020B0604020202020204" pitchFamily="34" charset="0"/>
              </a:rPr>
              <a:t>Respeto</a:t>
            </a:r>
            <a:endParaRPr kumimoji="0" lang="en-US" sz="3200" b="0" i="0" u="none" strike="noStrike" kern="1200" cap="none" spc="0" normalizeH="0" baseline="0" noProof="0" dirty="0" smtClean="0">
              <a:ln>
                <a:noFill/>
              </a:ln>
              <a:solidFill>
                <a:srgbClr val="82A2C9"/>
              </a:solidFill>
              <a:effectLst/>
              <a:uLnTx/>
              <a:uFillTx/>
              <a:ea typeface="SimSun"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US" sz="3200" b="0" i="0" u="none" strike="noStrike" kern="1200" cap="none" spc="0" normalizeH="0" baseline="0" noProof="0" dirty="0">
                <a:ln>
                  <a:noFill/>
                </a:ln>
                <a:solidFill>
                  <a:srgbClr val="82A2C9"/>
                </a:solidFill>
                <a:effectLst/>
                <a:uLnTx/>
                <a:uFillTx/>
                <a:ea typeface="SimSun" panose="02010600030101010101" pitchFamily="2" charset="-122"/>
                <a:cs typeface="Arial" panose="020B0604020202020204" pitchFamily="34" charset="0"/>
              </a:rPr>
              <a:t>Comunicación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err="1" smtClean="0">
                <a:ln>
                  <a:noFill/>
                </a:ln>
                <a:solidFill>
                  <a:srgbClr val="82A2C9"/>
                </a:solidFill>
                <a:effectLst/>
                <a:uLnTx/>
                <a:uFillTx/>
                <a:ea typeface="SimSun" panose="02010600030101010101" pitchFamily="2" charset="-122"/>
                <a:cs typeface="Arial" panose="020B0604020202020204" pitchFamily="34" charset="0"/>
              </a:rPr>
              <a:t>Comunicar</a:t>
            </a:r>
            <a:endParaRPr kumimoji="0" lang="en-US" sz="3200" b="0" i="0" u="none" strike="noStrike" kern="1200" cap="none" spc="0" normalizeH="0" baseline="0" noProof="0" dirty="0" smtClean="0">
              <a:ln>
                <a:noFill/>
              </a:ln>
              <a:solidFill>
                <a:srgbClr val="82A2C9"/>
              </a:solidFill>
              <a:effectLst/>
              <a:uLnTx/>
              <a:uFillTx/>
              <a:ea typeface="SimSun"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US" sz="3200" b="0" i="0" u="none" strike="noStrike" kern="1200" cap="none" spc="0" normalizeH="0" baseline="0" noProof="0" dirty="0">
                <a:ln>
                  <a:noFill/>
                </a:ln>
                <a:solidFill>
                  <a:srgbClr val="82A2C9"/>
                </a:solidFill>
                <a:effectLst/>
                <a:uLnTx/>
                <a:uFillTx/>
                <a:ea typeface="SimSun" panose="02010600030101010101" pitchFamily="2" charset="-122"/>
                <a:cs typeface="Arial" panose="020B0604020202020204" pitchFamily="34" charset="0"/>
              </a:rPr>
              <a:t>Igualdad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US" sz="3200" b="0" i="0" u="none" strike="noStrike" kern="1200" cap="none" spc="0" normalizeH="0" baseline="0" noProof="0" dirty="0" smtClean="0">
                <a:ln>
                  <a:noFill/>
                </a:ln>
                <a:solidFill>
                  <a:srgbClr val="82A2C9"/>
                </a:solidFill>
                <a:effectLst/>
                <a:uLnTx/>
                <a:uFillTx/>
                <a:ea typeface="SimSun" panose="02010600030101010101" pitchFamily="2" charset="-122"/>
                <a:cs typeface="Arial" panose="020B0604020202020204" pitchFamily="34" charset="0"/>
              </a:rPr>
              <a:t>Toma </a:t>
            </a:r>
            <a:r>
              <a:rPr kumimoji="0" lang="es-US" sz="3200" b="0" i="0" u="none" strike="noStrike" kern="1200" cap="none" spc="0" normalizeH="0" baseline="0" noProof="0" dirty="0">
                <a:ln>
                  <a:noFill/>
                </a:ln>
                <a:solidFill>
                  <a:srgbClr val="82A2C9"/>
                </a:solidFill>
                <a:effectLst/>
                <a:uLnTx/>
                <a:uFillTx/>
                <a:ea typeface="SimSun" panose="02010600030101010101" pitchFamily="2" charset="-122"/>
                <a:cs typeface="Arial" panose="020B0604020202020204" pitchFamily="34" charset="0"/>
              </a:rPr>
              <a:t>de </a:t>
            </a:r>
            <a:r>
              <a:rPr kumimoji="0" lang="es-US" sz="3200" b="0" i="0" u="none" strike="noStrike" kern="1200" cap="none" spc="0" normalizeH="0" baseline="0" noProof="0" dirty="0" smtClean="0">
                <a:ln>
                  <a:noFill/>
                </a:ln>
                <a:solidFill>
                  <a:srgbClr val="82A2C9"/>
                </a:solidFill>
                <a:effectLst/>
                <a:uLnTx/>
                <a:uFillTx/>
                <a:ea typeface="SimSun" panose="02010600030101010101" pitchFamily="2" charset="-122"/>
                <a:cs typeface="Arial" panose="020B0604020202020204" pitchFamily="34" charset="0"/>
              </a:rPr>
              <a:t>decisiones</a:t>
            </a:r>
          </a:p>
          <a:p>
            <a:pPr marL="285750" indent="-285750" eaLnBrk="1" hangingPunct="1">
              <a:buFont typeface="Arial" panose="020B0604020202020204" pitchFamily="34" charset="0"/>
              <a:buChar char="•"/>
              <a:defRPr/>
            </a:pPr>
            <a:r>
              <a:rPr lang="es-US" sz="3200" dirty="0" smtClean="0">
                <a:solidFill>
                  <a:srgbClr val="82A2C9"/>
                </a:solidFill>
                <a:cs typeface="Arial" panose="020B0604020202020204" pitchFamily="34" charset="0"/>
              </a:rPr>
              <a:t>Voluntariado</a:t>
            </a:r>
          </a:p>
          <a:p>
            <a:pPr marL="285750" indent="-285750" eaLnBrk="1" hangingPunct="1">
              <a:buFont typeface="Arial" panose="020B0604020202020204" pitchFamily="34" charset="0"/>
              <a:buChar char="•"/>
              <a:defRPr/>
            </a:pPr>
            <a:r>
              <a:rPr lang="es-US" sz="3200" dirty="0">
                <a:solidFill>
                  <a:srgbClr val="82A2C9"/>
                </a:solidFill>
                <a:cs typeface="Arial" panose="020B0604020202020204" pitchFamily="34" charset="0"/>
              </a:rPr>
              <a:t>Compromiso</a:t>
            </a:r>
          </a:p>
          <a:p>
            <a:pPr marL="285750" indent="-285750" eaLnBrk="1" hangingPunct="1">
              <a:buFont typeface="Arial" panose="020B0604020202020204" pitchFamily="34" charset="0"/>
              <a:buChar char="•"/>
              <a:defRPr/>
            </a:pPr>
            <a:endParaRPr lang="es-US" sz="3200" dirty="0">
              <a:solidFill>
                <a:srgbClr val="82A2C9"/>
              </a:solidFill>
              <a:ea typeface="SimSun"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US" sz="3200" b="0" i="0" u="none" strike="noStrike" kern="1200" cap="none" spc="0" normalizeH="0" baseline="0" noProof="0" dirty="0" smtClean="0">
              <a:ln>
                <a:noFill/>
              </a:ln>
              <a:solidFill>
                <a:srgbClr val="82A2C9"/>
              </a:solidFill>
              <a:effectLst/>
              <a:uLnTx/>
              <a:uFillTx/>
              <a:ea typeface="SimSun"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US" sz="3200" dirty="0">
              <a:solidFill>
                <a:srgbClr val="82A2C9"/>
              </a:solidFill>
              <a:ea typeface="SimSun"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US" sz="3200" b="0" i="0" u="none" strike="noStrike" kern="1200" cap="none" spc="0" normalizeH="0" baseline="0" noProof="0" dirty="0" smtClean="0">
              <a:ln>
                <a:noFill/>
              </a:ln>
              <a:solidFill>
                <a:srgbClr val="82A2C9"/>
              </a:solidFill>
              <a:effectLst/>
              <a:uLnTx/>
              <a:uFillTx/>
              <a:ea typeface="SimSun"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US" sz="3200" b="0" i="0" u="none" strike="noStrike" kern="1200" cap="none" spc="0" normalizeH="0" baseline="0" noProof="0" dirty="0" smtClean="0">
                <a:ln>
                  <a:noFill/>
                </a:ln>
                <a:solidFill>
                  <a:srgbClr val="82A2C9"/>
                </a:solidFill>
                <a:effectLst/>
                <a:uLnTx/>
                <a:uFillTx/>
                <a:ea typeface="SimSun" panose="02010600030101010101" pitchFamily="2" charset="-122"/>
                <a:cs typeface="Arial" panose="020B0604020202020204" pitchFamily="34" charset="0"/>
              </a:rPr>
              <a:t>Competencia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US" sz="3200" b="0" i="0" u="none" strike="noStrike" kern="1200" cap="none" spc="0" normalizeH="0" baseline="0" noProof="0" dirty="0" smtClean="0">
                <a:ln>
                  <a:noFill/>
                </a:ln>
                <a:solidFill>
                  <a:srgbClr val="82A2C9"/>
                </a:solidFill>
                <a:effectLst/>
                <a:uLnTx/>
                <a:uFillTx/>
                <a:ea typeface="SimSun" panose="02010600030101010101" pitchFamily="2" charset="-122"/>
                <a:cs typeface="Arial" panose="020B0604020202020204" pitchFamily="34" charset="0"/>
              </a:rPr>
              <a:t>Paternidad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US" sz="3200" b="0" i="0" u="none" strike="noStrike" kern="1200" cap="none" spc="0" normalizeH="0" baseline="0" noProof="0" dirty="0">
                <a:ln>
                  <a:noFill/>
                </a:ln>
                <a:solidFill>
                  <a:srgbClr val="82A2C9"/>
                </a:solidFill>
                <a:effectLst/>
                <a:uLnTx/>
                <a:uFillTx/>
                <a:ea typeface="SimSun" panose="02010600030101010101" pitchFamily="2" charset="-122"/>
                <a:cs typeface="Arial" panose="020B0604020202020204" pitchFamily="34" charset="0"/>
              </a:rPr>
              <a:t>Aprendizaje en el </a:t>
            </a:r>
            <a:r>
              <a:rPr kumimoji="0" lang="es-US" sz="3200" b="0" i="0" u="none" strike="noStrike" kern="1200" cap="none" spc="0" normalizeH="0" baseline="0" noProof="0" dirty="0" smtClean="0">
                <a:ln>
                  <a:noFill/>
                </a:ln>
                <a:solidFill>
                  <a:srgbClr val="82A2C9"/>
                </a:solidFill>
                <a:effectLst/>
                <a:uLnTx/>
                <a:uFillTx/>
                <a:ea typeface="SimSun" panose="02010600030101010101" pitchFamily="2" charset="-122"/>
                <a:cs typeface="Arial" panose="020B0604020202020204" pitchFamily="34" charset="0"/>
              </a:rPr>
              <a:t>hogar</a:t>
            </a:r>
          </a:p>
          <a:p>
            <a:pPr marL="285750" indent="-285750" eaLnBrk="1" hangingPunct="1">
              <a:buFont typeface="Arial" panose="020B0604020202020204" pitchFamily="34" charset="0"/>
              <a:buChar char="•"/>
              <a:defRPr/>
            </a:pPr>
            <a:r>
              <a:rPr lang="es-US" sz="3200" dirty="0" smtClean="0">
                <a:solidFill>
                  <a:srgbClr val="82A2C9"/>
                </a:solidFill>
                <a:cs typeface="Arial" panose="020B0604020202020204" pitchFamily="34" charset="0"/>
              </a:rPr>
              <a:t>Promoción</a:t>
            </a:r>
          </a:p>
          <a:p>
            <a:pPr marL="285750" indent="-285750" eaLnBrk="1" hangingPunct="1">
              <a:buFont typeface="Arial" panose="020B0604020202020204" pitchFamily="34" charset="0"/>
              <a:buChar char="•"/>
              <a:defRPr/>
            </a:pPr>
            <a:r>
              <a:rPr lang="es-US" sz="3200" dirty="0">
                <a:solidFill>
                  <a:srgbClr val="82A2C9"/>
                </a:solidFill>
                <a:cs typeface="Arial" panose="020B0604020202020204" pitchFamily="34" charset="0"/>
              </a:rPr>
              <a:t>Colaboración con la </a:t>
            </a:r>
            <a:r>
              <a:rPr lang="es-US" sz="3200" dirty="0" smtClean="0">
                <a:solidFill>
                  <a:srgbClr val="82A2C9"/>
                </a:solidFill>
                <a:cs typeface="Arial" panose="020B0604020202020204" pitchFamily="34" charset="0"/>
              </a:rPr>
              <a:t>comunidad</a:t>
            </a:r>
            <a:endParaRPr lang="es-US" sz="3200" dirty="0">
              <a:solidFill>
                <a:srgbClr val="82A2C9"/>
              </a:solidFill>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US" sz="4000" b="0" i="0" u="none" strike="noStrike" kern="1200" cap="none" spc="0" normalizeH="0" baseline="0" noProof="0" dirty="0">
              <a:ln>
                <a:noFill/>
              </a:ln>
              <a:solidFill>
                <a:srgbClr val="82A2C9"/>
              </a:solidFill>
              <a:effectLst/>
              <a:uLnTx/>
              <a:uFillTx/>
              <a:latin typeface="Arial" panose="020B0604020202020204" pitchFamily="34" charset="0"/>
              <a:ea typeface="SimSun" panose="02010600030101010101" pitchFamily="2" charset="-122"/>
              <a:cs typeface="+mn-cs"/>
            </a:endParaRPr>
          </a:p>
        </p:txBody>
      </p:sp>
      <p:pic>
        <p:nvPicPr>
          <p:cNvPr id="9" name="Shape 19"/>
          <p:cNvPicPr preferRelativeResize="0"/>
          <p:nvPr/>
        </p:nvPicPr>
        <p:blipFill rotWithShape="1">
          <a:blip r:embed="rId10">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11685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txBox="1">
            <a:spLocks noGrp="1" noChangeArrowheads="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fld id="{2B297172-575C-4728-98A4-6185EA822C69}" type="slidenum">
              <a:rPr lang="en-US" altLang="en-US" sz="1200">
                <a:solidFill>
                  <a:srgbClr val="92A0A2"/>
                </a:solidFill>
              </a:rPr>
              <a:pPr algn="ctr" eaLnBrk="1" hangingPunct="1">
                <a:spcBef>
                  <a:spcPct val="0"/>
                </a:spcBef>
                <a:buFontTx/>
                <a:buNone/>
              </a:pPr>
              <a:t>4</a:t>
            </a:fld>
            <a:endParaRPr lang="es-US" altLang="en-US" sz="1800"/>
          </a:p>
        </p:txBody>
      </p:sp>
      <p:sp>
        <p:nvSpPr>
          <p:cNvPr id="73731" name="Rectangle 2"/>
          <p:cNvSpPr>
            <a:spLocks noGrp="1" noChangeArrowheads="1"/>
          </p:cNvSpPr>
          <p:nvPr>
            <p:ph type="title" idx="4294967295"/>
          </p:nvPr>
        </p:nvSpPr>
        <p:spPr>
          <a:xfrm>
            <a:off x="0" y="201613"/>
            <a:ext cx="9144000" cy="838200"/>
          </a:xfrm>
        </p:spPr>
        <p:txBody>
          <a:bodyPr/>
          <a:lstStyle/>
          <a:p>
            <a:pPr eaLnBrk="1" hangingPunct="1"/>
            <a:r>
              <a:rPr lang="es-US" altLang="zh-CN" b="1" dirty="0" smtClean="0">
                <a:solidFill>
                  <a:srgbClr val="82A2C9"/>
                </a:solidFill>
                <a:ea typeface="SimSun" panose="02010600030101010101" pitchFamily="2" charset="-122"/>
              </a:rPr>
              <a:t>La confianza es…</a:t>
            </a:r>
          </a:p>
        </p:txBody>
      </p:sp>
      <p:pic>
        <p:nvPicPr>
          <p:cNvPr id="6"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pic>
        <p:nvPicPr>
          <p:cNvPr id="7" name="Picture 2" descr="C:\Users\Mariana\AppData\Local\Microsoft\Windows\Temporary Internet Files\Content.IE5\CP8K0IMG\MPj0439455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590800"/>
            <a:ext cx="281305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5800" y="979805"/>
            <a:ext cx="8000999" cy="1846659"/>
          </a:xfrm>
          <a:prstGeom prst="rect">
            <a:avLst/>
          </a:prstGeom>
          <a:noFill/>
        </p:spPr>
        <p:txBody>
          <a:bodyPr wrap="square" rtlCol="0">
            <a:spAutoFit/>
          </a:bodyPr>
          <a:lstStyle/>
          <a:p>
            <a:pPr eaLnBrk="1" hangingPunct="1">
              <a:buFont typeface="Wingdings 2" panose="05020102010507070707" pitchFamily="18" charset="2"/>
              <a:buNone/>
            </a:pPr>
            <a:r>
              <a:rPr lang="es-US" altLang="en-US" sz="2400" dirty="0">
                <a:solidFill>
                  <a:srgbClr val="82A2C9"/>
                </a:solidFill>
              </a:rPr>
              <a:t>“…tener seguridad en la confiabilidad, el criterio, </a:t>
            </a:r>
          </a:p>
          <a:p>
            <a:pPr eaLnBrk="1" hangingPunct="1">
              <a:buFont typeface="Wingdings 2" panose="05020102010507070707" pitchFamily="18" charset="2"/>
              <a:buNone/>
            </a:pPr>
            <a:r>
              <a:rPr lang="es-US" altLang="en-US" sz="2400" dirty="0">
                <a:solidFill>
                  <a:srgbClr val="82A2C9"/>
                </a:solidFill>
              </a:rPr>
              <a:t>las palabras y las acciones de otra persona para cuidar</a:t>
            </a:r>
          </a:p>
          <a:p>
            <a:pPr eaLnBrk="1" hangingPunct="1">
              <a:buFont typeface="Wingdings 2" panose="05020102010507070707" pitchFamily="18" charset="2"/>
              <a:buNone/>
            </a:pPr>
            <a:r>
              <a:rPr lang="es-US" altLang="en-US" sz="2400" dirty="0">
                <a:solidFill>
                  <a:srgbClr val="82A2C9"/>
                </a:solidFill>
              </a:rPr>
              <a:t>y no dañar a la persona a la que se le confía”.  </a:t>
            </a:r>
          </a:p>
          <a:p>
            <a:pPr eaLnBrk="1" hangingPunct="1">
              <a:buFont typeface="Wingdings 2" panose="05020102010507070707" pitchFamily="18" charset="2"/>
              <a:buNone/>
            </a:pPr>
            <a:endParaRPr lang="es-US" altLang="en-US" sz="2400" dirty="0">
              <a:solidFill>
                <a:srgbClr val="82A2C9"/>
              </a:solidFill>
            </a:endParaRPr>
          </a:p>
          <a:p>
            <a:pPr eaLnBrk="1" hangingPunct="1">
              <a:buFont typeface="Wingdings 2" panose="05020102010507070707" pitchFamily="18" charset="2"/>
              <a:buNone/>
            </a:pPr>
            <a:r>
              <a:rPr lang="es-US" altLang="en-US" dirty="0">
                <a:solidFill>
                  <a:srgbClr val="82A2C9"/>
                </a:solidFill>
              </a:rPr>
              <a:t>(</a:t>
            </a:r>
            <a:r>
              <a:rPr lang="es-US" altLang="en-US" dirty="0" err="1">
                <a:solidFill>
                  <a:srgbClr val="82A2C9"/>
                </a:solidFill>
              </a:rPr>
              <a:t>Turnbull</a:t>
            </a:r>
            <a:r>
              <a:rPr lang="es-US" altLang="en-US" dirty="0">
                <a:solidFill>
                  <a:srgbClr val="82A2C9"/>
                </a:solidFill>
              </a:rPr>
              <a:t>, et. al., 6.ª ed., 2011, pág. 153)</a:t>
            </a:r>
          </a:p>
        </p:txBody>
      </p:sp>
    </p:spTree>
    <p:extLst>
      <p:ext uri="{BB962C8B-B14F-4D97-AF65-F5344CB8AC3E}">
        <p14:creationId xmlns:p14="http://schemas.microsoft.com/office/powerpoint/2010/main" val="355069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txBox="1">
            <a:spLocks noGrp="1" noChangeArrowheads="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fld id="{D338EE7E-4E46-4F29-92DC-369737FD28FF}" type="slidenum">
              <a:rPr lang="en-US" altLang="en-US" sz="1200">
                <a:solidFill>
                  <a:srgbClr val="92A0A2"/>
                </a:solidFill>
              </a:rPr>
              <a:pPr algn="ctr" eaLnBrk="1" hangingPunct="1">
                <a:spcBef>
                  <a:spcPct val="0"/>
                </a:spcBef>
                <a:buFontTx/>
                <a:buNone/>
              </a:pPr>
              <a:t>5</a:t>
            </a:fld>
            <a:endParaRPr lang="es-US" altLang="en-US" sz="1800"/>
          </a:p>
        </p:txBody>
      </p:sp>
      <p:sp>
        <p:nvSpPr>
          <p:cNvPr id="75779" name="Title 5"/>
          <p:cNvSpPr>
            <a:spLocks noGrp="1" noChangeArrowheads="1"/>
          </p:cNvSpPr>
          <p:nvPr>
            <p:ph type="title" idx="4294967295"/>
          </p:nvPr>
        </p:nvSpPr>
        <p:spPr>
          <a:xfrm>
            <a:off x="0" y="457200"/>
            <a:ext cx="8229600" cy="685800"/>
          </a:xfrm>
        </p:spPr>
        <p:txBody>
          <a:bodyPr/>
          <a:lstStyle/>
          <a:p>
            <a:pPr eaLnBrk="1" hangingPunct="1"/>
            <a:r>
              <a:rPr lang="en-US" altLang="zh-CN" sz="1300" b="1" smtClean="0">
                <a:solidFill>
                  <a:srgbClr val="0070C0"/>
                </a:solidFill>
                <a:ea typeface="SimSun" panose="02010600030101010101" pitchFamily="2" charset="-122"/>
              </a:rPr>
              <a:t/>
            </a:r>
            <a:br>
              <a:rPr lang="en-US" altLang="zh-CN" sz="1300" b="1" smtClean="0">
                <a:solidFill>
                  <a:srgbClr val="0070C0"/>
                </a:solidFill>
                <a:ea typeface="SimSun" panose="02010600030101010101" pitchFamily="2" charset="-122"/>
              </a:rPr>
            </a:br>
            <a:r>
              <a:rPr lang="en-US" altLang="zh-CN" sz="1300" smtClean="0">
                <a:solidFill>
                  <a:srgbClr val="7030A0"/>
                </a:solidFill>
                <a:latin typeface="Calibri" panose="020F0502020204030204" pitchFamily="34" charset="0"/>
                <a:ea typeface="SimSun" panose="02010600030101010101" pitchFamily="2" charset="-122"/>
                <a:sym typeface="Calibri" panose="020F0502020204030204" pitchFamily="34" charset="0"/>
              </a:rPr>
              <a:t/>
            </a:r>
            <a:br>
              <a:rPr lang="en-US" altLang="zh-CN" sz="1300" smtClean="0">
                <a:solidFill>
                  <a:srgbClr val="7030A0"/>
                </a:solidFill>
                <a:latin typeface="Calibri" panose="020F0502020204030204" pitchFamily="34" charset="0"/>
                <a:ea typeface="SimSun" panose="02010600030101010101" pitchFamily="2" charset="-122"/>
                <a:sym typeface="Calibri" panose="020F0502020204030204" pitchFamily="34" charset="0"/>
              </a:rPr>
            </a:br>
            <a:endParaRPr lang="es-US" altLang="zh-CN" sz="1300" b="1" smtClean="0">
              <a:solidFill>
                <a:srgbClr val="7030A0"/>
              </a:solidFill>
              <a:latin typeface="Calibri" panose="020F0502020204030204" pitchFamily="34" charset="0"/>
              <a:ea typeface="SimSun" panose="02010600030101010101" pitchFamily="2" charset="-122"/>
              <a:sym typeface="Calibri" panose="020F0502020204030204" pitchFamily="34" charset="0"/>
            </a:endParaRPr>
          </a:p>
        </p:txBody>
      </p:sp>
      <p:sp>
        <p:nvSpPr>
          <p:cNvPr id="75780" name="TextBox 2"/>
          <p:cNvSpPr>
            <a:spLocks noChangeArrowheads="1"/>
          </p:cNvSpPr>
          <p:nvPr/>
        </p:nvSpPr>
        <p:spPr bwMode="auto">
          <a:xfrm>
            <a:off x="361950" y="22225"/>
            <a:ext cx="26543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EE8410"/>
                </a:solidFill>
                <a:latin typeface="Gill Sans MT" panose="020B0502020104020203" pitchFamily="34" charset="0"/>
                <a:sym typeface="Gill Sans MT" panose="020B0502020104020203" pitchFamily="34" charset="0"/>
              </a:rPr>
              <a:t/>
            </a:r>
            <a:br>
              <a:rPr lang="en-US" altLang="en-US" sz="2800">
                <a:solidFill>
                  <a:srgbClr val="EE8410"/>
                </a:solidFill>
                <a:latin typeface="Gill Sans MT" panose="020B0502020104020203" pitchFamily="34" charset="0"/>
                <a:sym typeface="Gill Sans MT" panose="020B0502020104020203" pitchFamily="34" charset="0"/>
              </a:rPr>
            </a:br>
            <a:endParaRPr lang="es-US" altLang="en-US" sz="2800">
              <a:solidFill>
                <a:srgbClr val="EE8410"/>
              </a:solidFill>
              <a:latin typeface="Gill Sans MT" panose="020B0502020104020203" pitchFamily="34" charset="0"/>
              <a:sym typeface="Gill Sans MT" panose="020B0502020104020203" pitchFamily="34" charset="0"/>
            </a:endParaRPr>
          </a:p>
          <a:p>
            <a:pPr eaLnBrk="1" hangingPunct="1">
              <a:spcBef>
                <a:spcPct val="0"/>
              </a:spcBef>
              <a:buFontTx/>
              <a:buNone/>
            </a:pPr>
            <a:endParaRPr lang="es-US" altLang="en-US" sz="2800">
              <a:solidFill>
                <a:srgbClr val="000000"/>
              </a:solidFill>
              <a:latin typeface="Gill Sans MT" panose="020B0502020104020203" pitchFamily="34" charset="0"/>
              <a:sym typeface="Gill Sans MT" panose="020B0502020104020203" pitchFamily="34" charset="0"/>
            </a:endParaRPr>
          </a:p>
        </p:txBody>
      </p:sp>
      <p:sp>
        <p:nvSpPr>
          <p:cNvPr id="75781" name="Rectangle 3"/>
          <p:cNvSpPr>
            <a:spLocks noChangeArrowheads="1"/>
          </p:cNvSpPr>
          <p:nvPr/>
        </p:nvSpPr>
        <p:spPr bwMode="auto">
          <a:xfrm>
            <a:off x="678656" y="284846"/>
            <a:ext cx="7786688" cy="584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S" altLang="en-US" sz="4000" b="1" dirty="0" smtClean="0">
                <a:solidFill>
                  <a:srgbClr val="82A2C9"/>
                </a:solidFill>
                <a:latin typeface="Gill Sans MT" panose="020B0502020104020203" pitchFamily="34" charset="0"/>
                <a:ea typeface="Meiryo" panose="020B0604030504040204" pitchFamily="34" charset="-128"/>
                <a:sym typeface="Gill Sans MT" panose="020B0502020104020203" pitchFamily="34" charset="0"/>
              </a:rPr>
              <a:t>PRÁCTICAS </a:t>
            </a:r>
            <a:r>
              <a:rPr lang="es-US" altLang="en-US" sz="4000" b="1" dirty="0">
                <a:solidFill>
                  <a:srgbClr val="82A2C9"/>
                </a:solidFill>
                <a:latin typeface="Gill Sans MT" panose="020B0502020104020203" pitchFamily="34" charset="0"/>
                <a:ea typeface="Meiryo" panose="020B0604030504040204" pitchFamily="34" charset="-128"/>
                <a:sym typeface="Gill Sans MT" panose="020B0502020104020203" pitchFamily="34" charset="0"/>
              </a:rPr>
              <a:t>SOBRE LA </a:t>
            </a:r>
            <a:r>
              <a:rPr lang="es-US" altLang="en-US" sz="4000" b="1" dirty="0" smtClean="0">
                <a:solidFill>
                  <a:srgbClr val="82A2C9"/>
                </a:solidFill>
                <a:latin typeface="Gill Sans MT" panose="020B0502020104020203" pitchFamily="34" charset="0"/>
                <a:ea typeface="Meiryo" panose="020B0604030504040204" pitchFamily="34" charset="-128"/>
                <a:sym typeface="Gill Sans MT" panose="020B0502020104020203" pitchFamily="34" charset="0"/>
              </a:rPr>
              <a:t>CONFIANZA</a:t>
            </a:r>
          </a:p>
          <a:p>
            <a:pPr algn="ctr" eaLnBrk="1" hangingPunct="1">
              <a:spcBef>
                <a:spcPct val="0"/>
              </a:spcBef>
              <a:buFontTx/>
              <a:buNone/>
            </a:pPr>
            <a:endParaRPr lang="es-US" altLang="en-US" sz="4000" b="1" dirty="0">
              <a:solidFill>
                <a:srgbClr val="82A2C9"/>
              </a:solidFill>
              <a:latin typeface="Gill Sans MT" panose="020B0502020104020203" pitchFamily="34" charset="0"/>
              <a:ea typeface="Meiryo" panose="020B0604030504040204" pitchFamily="34" charset="-128"/>
              <a:sym typeface="Gill Sans MT" panose="020B0502020104020203" pitchFamily="34" charset="0"/>
            </a:endParaRPr>
          </a:p>
          <a:p>
            <a:pPr algn="ctr" eaLnBrk="1" hangingPunct="1">
              <a:spcBef>
                <a:spcPct val="0"/>
              </a:spcBef>
              <a:buFontTx/>
              <a:buNone/>
            </a:pPr>
            <a:endParaRPr lang="es-US" altLang="en-US" sz="4000" b="1" u="sng" dirty="0">
              <a:solidFill>
                <a:srgbClr val="9900CC"/>
              </a:solidFill>
              <a:latin typeface="Meiryo" panose="020B0604030504040204" pitchFamily="34" charset="-128"/>
              <a:ea typeface="Meiryo" panose="020B0604030504040204" pitchFamily="34" charset="-128"/>
              <a:sym typeface="Gill Sans MT" panose="020B0502020104020203" pitchFamily="34" charset="0"/>
            </a:endParaRPr>
          </a:p>
          <a:p>
            <a:pPr algn="ctr" eaLnBrk="1" hangingPunct="1">
              <a:spcBef>
                <a:spcPct val="0"/>
              </a:spcBef>
              <a:buFontTx/>
              <a:buNone/>
            </a:pPr>
            <a:endParaRPr lang="es-US" altLang="en-US" sz="2400" b="1" u="sng" dirty="0" smtClean="0">
              <a:solidFill>
                <a:srgbClr val="0070C0"/>
              </a:solidFill>
              <a:latin typeface="Gill Sans MT" panose="020B0502020104020203" pitchFamily="34" charset="0"/>
              <a:sym typeface="Gill Sans MT" panose="020B0502020104020203" pitchFamily="34" charset="0"/>
            </a:endParaRPr>
          </a:p>
          <a:p>
            <a:pPr algn="ctr" eaLnBrk="1" hangingPunct="1">
              <a:spcBef>
                <a:spcPct val="0"/>
              </a:spcBef>
              <a:buFontTx/>
              <a:buNone/>
            </a:pPr>
            <a:r>
              <a:rPr lang="es-US" altLang="en-US" sz="2300" b="1" dirty="0" smtClean="0">
                <a:solidFill>
                  <a:srgbClr val="C00000"/>
                </a:solidFill>
                <a:latin typeface="Gill Sans MT" panose="020B0502020104020203" pitchFamily="34" charset="0"/>
                <a:sym typeface="Gill Sans MT" panose="020B0502020104020203" pitchFamily="34" charset="0"/>
              </a:rPr>
              <a:t>Ser </a:t>
            </a:r>
            <a:r>
              <a:rPr lang="es-US" altLang="en-US" sz="2300" b="1" dirty="0">
                <a:solidFill>
                  <a:srgbClr val="C00000"/>
                </a:solidFill>
                <a:latin typeface="Gill Sans MT" panose="020B0502020104020203" pitchFamily="34" charset="0"/>
                <a:sym typeface="Gill Sans MT" panose="020B0502020104020203" pitchFamily="34" charset="0"/>
              </a:rPr>
              <a:t>confiable</a:t>
            </a:r>
          </a:p>
          <a:p>
            <a:pPr algn="ctr" eaLnBrk="1" hangingPunct="1">
              <a:spcBef>
                <a:spcPct val="0"/>
              </a:spcBef>
              <a:buFontTx/>
              <a:buNone/>
            </a:pPr>
            <a:endParaRPr lang="es-US" altLang="en-US" sz="2300" b="1" dirty="0">
              <a:solidFill>
                <a:srgbClr val="0070C0"/>
              </a:solidFill>
              <a:latin typeface="Gill Sans MT" panose="020B0502020104020203" pitchFamily="34" charset="0"/>
              <a:sym typeface="Gill Sans MT" panose="020B0502020104020203" pitchFamily="34" charset="0"/>
            </a:endParaRPr>
          </a:p>
          <a:p>
            <a:pPr algn="ctr" eaLnBrk="1" hangingPunct="1">
              <a:spcBef>
                <a:spcPct val="0"/>
              </a:spcBef>
              <a:buFontTx/>
              <a:buNone/>
            </a:pPr>
            <a:r>
              <a:rPr lang="es-US" altLang="en-US" sz="2300" b="1" dirty="0">
                <a:solidFill>
                  <a:srgbClr val="00B050"/>
                </a:solidFill>
                <a:latin typeface="Gill Sans MT" panose="020B0502020104020203" pitchFamily="34" charset="0"/>
                <a:sym typeface="Gill Sans MT" panose="020B0502020104020203" pitchFamily="34" charset="0"/>
              </a:rPr>
              <a:t>Utilizar el sentido común</a:t>
            </a:r>
          </a:p>
          <a:p>
            <a:pPr algn="ctr" eaLnBrk="1" hangingPunct="1">
              <a:spcBef>
                <a:spcPct val="0"/>
              </a:spcBef>
              <a:buFontTx/>
              <a:buNone/>
            </a:pPr>
            <a:endParaRPr lang="es-US" altLang="en-US" sz="2300" b="1" dirty="0">
              <a:solidFill>
                <a:srgbClr val="0070C0"/>
              </a:solidFill>
              <a:latin typeface="Gill Sans MT" panose="020B0502020104020203" pitchFamily="34" charset="0"/>
              <a:sym typeface="Gill Sans MT" panose="020B0502020104020203" pitchFamily="34" charset="0"/>
            </a:endParaRPr>
          </a:p>
          <a:p>
            <a:pPr algn="ctr" eaLnBrk="1" hangingPunct="1">
              <a:spcBef>
                <a:spcPct val="0"/>
              </a:spcBef>
              <a:buFontTx/>
              <a:buNone/>
            </a:pPr>
            <a:r>
              <a:rPr lang="es-US" altLang="en-US" sz="2300" b="1" dirty="0">
                <a:solidFill>
                  <a:srgbClr val="0070C0"/>
                </a:solidFill>
                <a:latin typeface="Gill Sans MT" panose="020B0502020104020203" pitchFamily="34" charset="0"/>
                <a:sym typeface="Gill Sans MT" panose="020B0502020104020203" pitchFamily="34" charset="0"/>
              </a:rPr>
              <a:t>Mantener la confidencialidad</a:t>
            </a:r>
          </a:p>
          <a:p>
            <a:pPr eaLnBrk="1" hangingPunct="1">
              <a:spcBef>
                <a:spcPct val="0"/>
              </a:spcBef>
              <a:buFontTx/>
              <a:buNone/>
            </a:pPr>
            <a:endParaRPr lang="es-US" altLang="en-US" sz="2300" b="1" dirty="0">
              <a:solidFill>
                <a:srgbClr val="0070C0"/>
              </a:solidFill>
              <a:latin typeface="Gill Sans MT" panose="020B0502020104020203" pitchFamily="34" charset="0"/>
              <a:sym typeface="Gill Sans MT" panose="020B0502020104020203" pitchFamily="34" charset="0"/>
            </a:endParaRPr>
          </a:p>
          <a:p>
            <a:pPr algn="ctr" eaLnBrk="1" hangingPunct="1">
              <a:spcBef>
                <a:spcPct val="0"/>
              </a:spcBef>
              <a:buFontTx/>
              <a:buNone/>
            </a:pPr>
            <a:r>
              <a:rPr lang="es-US" altLang="en-US" sz="2300" b="1" dirty="0">
                <a:solidFill>
                  <a:srgbClr val="FF9900"/>
                </a:solidFill>
                <a:latin typeface="Gill Sans MT" panose="020B0502020104020203" pitchFamily="34" charset="0"/>
                <a:sym typeface="Gill Sans MT" panose="020B0502020104020203" pitchFamily="34" charset="0"/>
              </a:rPr>
              <a:t>Confiar en usted mis</a:t>
            </a:r>
            <a:r>
              <a:rPr lang="es-US" altLang="en-US" sz="2400" b="1" dirty="0">
                <a:solidFill>
                  <a:srgbClr val="FF9900"/>
                </a:solidFill>
                <a:latin typeface="Gill Sans MT" panose="020B0502020104020203" pitchFamily="34" charset="0"/>
                <a:sym typeface="Gill Sans MT" panose="020B0502020104020203" pitchFamily="34" charset="0"/>
              </a:rPr>
              <a:t>mo</a:t>
            </a:r>
          </a:p>
          <a:p>
            <a:pPr eaLnBrk="1" hangingPunct="1">
              <a:spcBef>
                <a:spcPct val="0"/>
              </a:spcBef>
              <a:buFontTx/>
              <a:buNone/>
            </a:pPr>
            <a:endParaRPr lang="es-US" altLang="en-US" sz="2800" dirty="0">
              <a:solidFill>
                <a:srgbClr val="000000"/>
              </a:solidFill>
              <a:latin typeface="Gill Sans MT" panose="020B0502020104020203" pitchFamily="34" charset="0"/>
              <a:sym typeface="Gill Sans MT" panose="020B0502020104020203" pitchFamily="34" charset="0"/>
            </a:endParaRPr>
          </a:p>
        </p:txBody>
      </p:sp>
      <p:grpSp>
        <p:nvGrpSpPr>
          <p:cNvPr id="5" name="4 Grupo"/>
          <p:cNvGrpSpPr/>
          <p:nvPr/>
        </p:nvGrpSpPr>
        <p:grpSpPr>
          <a:xfrm>
            <a:off x="609600" y="1981199"/>
            <a:ext cx="8080374" cy="4114801"/>
            <a:chOff x="1689100" y="1981200"/>
            <a:chExt cx="6611938" cy="3778250"/>
          </a:xfrm>
        </p:grpSpPr>
        <p:cxnSp>
          <p:nvCxnSpPr>
            <p:cNvPr id="75782" name="Straight Connector 2"/>
            <p:cNvCxnSpPr>
              <a:cxnSpLocks noChangeShapeType="1"/>
            </p:cNvCxnSpPr>
            <p:nvPr/>
          </p:nvCxnSpPr>
          <p:spPr bwMode="auto">
            <a:xfrm flipH="1">
              <a:off x="1689100" y="1981200"/>
              <a:ext cx="3170238" cy="37512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783" name="Straight Connector 6"/>
            <p:cNvCxnSpPr>
              <a:cxnSpLocks noChangeShapeType="1"/>
            </p:cNvCxnSpPr>
            <p:nvPr/>
          </p:nvCxnSpPr>
          <p:spPr bwMode="auto">
            <a:xfrm>
              <a:off x="4859338" y="1981200"/>
              <a:ext cx="3441700" cy="37512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784" name="Straight Connector 9"/>
            <p:cNvCxnSpPr>
              <a:cxnSpLocks noChangeShapeType="1"/>
            </p:cNvCxnSpPr>
            <p:nvPr/>
          </p:nvCxnSpPr>
          <p:spPr bwMode="auto">
            <a:xfrm>
              <a:off x="1689100" y="5759450"/>
              <a:ext cx="661193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0"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418661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0" y="-533400"/>
            <a:ext cx="9144000" cy="1143000"/>
          </a:xfrm>
        </p:spPr>
        <p:txBody>
          <a:bodyPr/>
          <a:lstStyle/>
          <a:p>
            <a:pPr eaLnBrk="1" hangingPunct="1"/>
            <a:r>
              <a:rPr lang="en-US" altLang="zh-CN" sz="3200" smtClean="0">
                <a:ea typeface="SimSun" panose="02010600030101010101" pitchFamily="2" charset="-122"/>
              </a:rPr>
              <a:t/>
            </a:r>
            <a:br>
              <a:rPr lang="en-US" altLang="zh-CN" sz="3200" smtClean="0">
                <a:ea typeface="SimSun" panose="02010600030101010101" pitchFamily="2" charset="-122"/>
              </a:rPr>
            </a:br>
            <a:endParaRPr lang="en-US" altLang="zh-CN" sz="3200" b="1" smtClean="0">
              <a:ea typeface="SimSun" panose="02010600030101010101" pitchFamily="2" charset="-122"/>
            </a:endParaRPr>
          </a:p>
        </p:txBody>
      </p:sp>
      <p:sp>
        <p:nvSpPr>
          <p:cNvPr id="77827" name="Text Box 6"/>
          <p:cNvSpPr>
            <a:spLocks noChangeArrowheads="1"/>
          </p:cNvSpPr>
          <p:nvPr/>
        </p:nvSpPr>
        <p:spPr bwMode="auto">
          <a:xfrm>
            <a:off x="864124" y="2057400"/>
            <a:ext cx="199285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S" altLang="en-US" sz="2400" b="1" dirty="0">
                <a:solidFill>
                  <a:schemeClr val="tx2"/>
                </a:solidFill>
                <a:latin typeface="Times New Roman" panose="02020603050405020304" pitchFamily="18" charset="0"/>
                <a:sym typeface="Times New Roman" panose="02020603050405020304" pitchFamily="18" charset="0"/>
              </a:rPr>
              <a:t>Desconfianza</a:t>
            </a:r>
            <a:r>
              <a:rPr lang="es-US" altLang="en-US" sz="2000" b="1" dirty="0">
                <a:solidFill>
                  <a:schemeClr val="tx2"/>
                </a:solidFill>
                <a:latin typeface="Times New Roman" panose="02020603050405020304" pitchFamily="18" charset="0"/>
                <a:sym typeface="Times New Roman" panose="02020603050405020304"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sym typeface="Times New Roman" panose="02020603050405020304" pitchFamily="18" charset="0"/>
            </a:endParaRPr>
          </a:p>
        </p:txBody>
      </p:sp>
      <p:sp>
        <p:nvSpPr>
          <p:cNvPr id="77828" name="Text Box 7"/>
          <p:cNvSpPr>
            <a:spLocks noChangeArrowheads="1"/>
          </p:cNvSpPr>
          <p:nvPr/>
        </p:nvSpPr>
        <p:spPr bwMode="auto">
          <a:xfrm>
            <a:off x="6538875" y="1981200"/>
            <a:ext cx="1944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S" altLang="en-US" sz="2400" b="1" dirty="0">
                <a:solidFill>
                  <a:schemeClr val="tx2"/>
                </a:solidFill>
                <a:latin typeface="Times New Roman" panose="02020603050405020304" pitchFamily="18" charset="0"/>
                <a:sym typeface="Times New Roman" panose="02020603050405020304" pitchFamily="18" charset="0"/>
              </a:rPr>
              <a:t>Confianza </a:t>
            </a:r>
          </a:p>
          <a:p>
            <a:pPr algn="ctr" eaLnBrk="1" hangingPunct="1">
              <a:spcBef>
                <a:spcPct val="0"/>
              </a:spcBef>
              <a:buFontTx/>
              <a:buNone/>
            </a:pPr>
            <a:r>
              <a:rPr lang="es-US" altLang="en-US" sz="2400" b="1" dirty="0">
                <a:solidFill>
                  <a:schemeClr val="tx2"/>
                </a:solidFill>
                <a:latin typeface="Times New Roman" panose="02020603050405020304" pitchFamily="18" charset="0"/>
                <a:sym typeface="Times New Roman" panose="02020603050405020304" pitchFamily="18" charset="0"/>
              </a:rPr>
              <a:t>incondicional</a:t>
            </a:r>
            <a:endParaRPr lang="es-US" altLang="en-US" sz="2400" dirty="0"/>
          </a:p>
        </p:txBody>
      </p:sp>
      <p:sp>
        <p:nvSpPr>
          <p:cNvPr id="77829" name="Text Box 11"/>
          <p:cNvSpPr>
            <a:spLocks noChangeArrowheads="1"/>
          </p:cNvSpPr>
          <p:nvPr/>
        </p:nvSpPr>
        <p:spPr bwMode="auto">
          <a:xfrm>
            <a:off x="3803650" y="1981200"/>
            <a:ext cx="17240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S" altLang="en-US" sz="2400" b="1" dirty="0">
                <a:solidFill>
                  <a:schemeClr val="tx2"/>
                </a:solidFill>
                <a:latin typeface="Times New Roman" panose="02020603050405020304" pitchFamily="18" charset="0"/>
                <a:sym typeface="Times New Roman" panose="02020603050405020304" pitchFamily="18" charset="0"/>
              </a:rPr>
              <a:t>Confianza</a:t>
            </a:r>
          </a:p>
          <a:p>
            <a:pPr algn="ctr" eaLnBrk="1" hangingPunct="1">
              <a:spcBef>
                <a:spcPct val="0"/>
              </a:spcBef>
              <a:buFontTx/>
              <a:buNone/>
            </a:pPr>
            <a:r>
              <a:rPr lang="es-US" altLang="en-US" sz="2400" b="1" dirty="0">
                <a:solidFill>
                  <a:schemeClr val="tx2"/>
                </a:solidFill>
                <a:latin typeface="Times New Roman" panose="02020603050405020304" pitchFamily="18" charset="0"/>
                <a:sym typeface="Times New Roman" panose="02020603050405020304" pitchFamily="18" charset="0"/>
              </a:rPr>
              <a:t>condicional</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Arial" panose="020B0604020202020204" pitchFamily="34" charset="0"/>
              <a:sym typeface="Times New Roman" panose="02020603050405020304" pitchFamily="18" charset="0"/>
            </a:endParaRPr>
          </a:p>
        </p:txBody>
      </p:sp>
      <p:sp>
        <p:nvSpPr>
          <p:cNvPr id="77830" name="Left-Right Arrow 6"/>
          <p:cNvSpPr>
            <a:spLocks noChangeArrowheads="1"/>
          </p:cNvSpPr>
          <p:nvPr/>
        </p:nvSpPr>
        <p:spPr bwMode="auto">
          <a:xfrm>
            <a:off x="1279525" y="1371600"/>
            <a:ext cx="7112000" cy="533400"/>
          </a:xfrm>
          <a:prstGeom prst="leftRightArrow">
            <a:avLst>
              <a:gd name="adj1" fmla="val 50000"/>
              <a:gd name="adj2" fmla="val 53642"/>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Century Gothic" panose="020B0502020202020204" pitchFamily="34" charset="0"/>
            </a:endParaRPr>
          </a:p>
        </p:txBody>
      </p:sp>
      <p:sp>
        <p:nvSpPr>
          <p:cNvPr id="77831" name="Rounded Rectangle 8"/>
          <p:cNvSpPr>
            <a:spLocks noChangeArrowheads="1"/>
          </p:cNvSpPr>
          <p:nvPr/>
        </p:nvSpPr>
        <p:spPr bwMode="auto">
          <a:xfrm>
            <a:off x="603250" y="4038600"/>
            <a:ext cx="2317750" cy="1947863"/>
          </a:xfrm>
          <a:prstGeom prst="roundRect">
            <a:avLst>
              <a:gd name="adj" fmla="val 16667"/>
            </a:avLst>
          </a:prstGeom>
          <a:solidFill>
            <a:schemeClr val="accent1">
              <a:lumMod val="20000"/>
              <a:lumOff val="80000"/>
            </a:schemeClr>
          </a:solidFill>
          <a:ln w="9525">
            <a:solidFill>
              <a:schemeClr val="tx1"/>
            </a:solidFill>
            <a:round/>
            <a:headEnd/>
            <a:tailEnd/>
          </a:ln>
        </p:spPr>
        <p:txBody>
          <a:bodyPr lIns="90170" tIns="46990" rIns="90170" bIns="4699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2" indent="0" algn="ctr" defTabSz="914400" rtl="0" eaLnBrk="1" fontAlgn="auto" latinLnBrk="0" hangingPunct="1">
              <a:lnSpc>
                <a:spcPct val="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Arial" panose="020B0604020202020204" pitchFamily="34" charset="0"/>
              <a:sym typeface="Times New Roman" panose="02020603050405020304" pitchFamily="18" charset="0"/>
            </a:endParaRPr>
          </a:p>
          <a:p>
            <a:pPr marL="0" lvl="2" algn="ctr" eaLnBrk="1" hangingPunct="1">
              <a:spcBef>
                <a:spcPct val="0"/>
              </a:spcBef>
              <a:buFontTx/>
              <a:buNone/>
            </a:pPr>
            <a:r>
              <a:rPr lang="es-US" altLang="en-US" sz="1600" dirty="0">
                <a:latin typeface="Meiryo" panose="020B0604030504040204" pitchFamily="34" charset="-128"/>
                <a:ea typeface="Meiryo" panose="020B0604030504040204" pitchFamily="34" charset="-128"/>
                <a:sym typeface="Times New Roman" panose="02020603050405020304" pitchFamily="18" charset="0"/>
              </a:rPr>
              <a:t>“falta de confianza en la confiabilidad, el criterio, las palabras, las acciones de otra persona”</a:t>
            </a:r>
          </a:p>
          <a:p>
            <a:pPr marL="0" marR="0" lvl="2"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4A6300"/>
              </a:solidFill>
              <a:effectLst/>
              <a:uLnTx/>
              <a:uFillTx/>
              <a:latin typeface="Meiryo" panose="020B0604030504040204" pitchFamily="34" charset="-128"/>
              <a:ea typeface="Meiryo" panose="020B0604030504040204" pitchFamily="34" charset="-128"/>
              <a:cs typeface="Arial" panose="020B0604020202020204" pitchFamily="34" charset="0"/>
              <a:sym typeface="Times New Roman" panose="02020603050405020304" pitchFamily="18" charset="0"/>
            </a:endParaRPr>
          </a:p>
        </p:txBody>
      </p:sp>
      <p:sp>
        <p:nvSpPr>
          <p:cNvPr id="77832" name="Rounded Rectangle 9"/>
          <p:cNvSpPr>
            <a:spLocks noChangeArrowheads="1"/>
          </p:cNvSpPr>
          <p:nvPr/>
        </p:nvSpPr>
        <p:spPr bwMode="auto">
          <a:xfrm>
            <a:off x="3498850" y="4038600"/>
            <a:ext cx="2382838" cy="1947863"/>
          </a:xfrm>
          <a:prstGeom prst="roundRect">
            <a:avLst>
              <a:gd name="adj" fmla="val 16667"/>
            </a:avLst>
          </a:prstGeom>
          <a:solidFill>
            <a:schemeClr val="accent1">
              <a:lumMod val="20000"/>
              <a:lumOff val="80000"/>
              <a:alpha val="81175"/>
            </a:schemeClr>
          </a:solidFill>
          <a:ln w="9525">
            <a:solidFill>
              <a:schemeClr val="tx1"/>
            </a:solidFill>
            <a:round/>
            <a:headEnd/>
            <a:tailEnd/>
          </a:ln>
        </p:spPr>
        <p:txBody>
          <a:bodyPr lIns="90170" tIns="46990" rIns="90170" bIns="4699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2" algn="ctr" eaLnBrk="1" hangingPunct="1">
              <a:spcBef>
                <a:spcPct val="0"/>
              </a:spcBef>
              <a:buFontTx/>
              <a:buNone/>
            </a:pPr>
            <a:r>
              <a:rPr lang="es-US" altLang="en-US" sz="1600" dirty="0">
                <a:latin typeface="Meiryo" panose="020B0604030504040204" pitchFamily="34" charset="-128"/>
                <a:ea typeface="Meiryo" panose="020B0604030504040204" pitchFamily="34" charset="-128"/>
                <a:sym typeface="Times New Roman" panose="02020603050405020304" pitchFamily="18" charset="0"/>
              </a:rPr>
              <a:t>fase de “cortejo”: los profesionales y las familias por lo general asumen que vale la pena confiar en la otra persona</a:t>
            </a: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4A6300"/>
              </a:solidFill>
              <a:effectLst/>
              <a:uLnTx/>
              <a:uFillTx/>
              <a:latin typeface="Meiryo" panose="020B0604030504040204" pitchFamily="34" charset="-128"/>
              <a:ea typeface="Meiryo" panose="020B0604030504040204" pitchFamily="34" charset="-128"/>
              <a:cs typeface="Arial" panose="020B0604020202020204" pitchFamily="34" charset="0"/>
              <a:sym typeface="Times New Roman" panose="02020603050405020304" pitchFamily="18" charset="0"/>
            </a:endParaRPr>
          </a:p>
        </p:txBody>
      </p:sp>
      <p:sp>
        <p:nvSpPr>
          <p:cNvPr id="77833" name="Rounded Rectangle 10"/>
          <p:cNvSpPr>
            <a:spLocks noChangeArrowheads="1"/>
          </p:cNvSpPr>
          <p:nvPr/>
        </p:nvSpPr>
        <p:spPr bwMode="auto">
          <a:xfrm>
            <a:off x="6403975" y="4040188"/>
            <a:ext cx="2368550" cy="1946275"/>
          </a:xfrm>
          <a:prstGeom prst="roundRect">
            <a:avLst>
              <a:gd name="adj" fmla="val 16667"/>
            </a:avLst>
          </a:prstGeom>
          <a:solidFill>
            <a:schemeClr val="accent1">
              <a:lumMod val="20000"/>
              <a:lumOff val="80000"/>
              <a:alpha val="81175"/>
            </a:schemeClr>
          </a:solidFill>
          <a:ln w="9525">
            <a:solidFill>
              <a:schemeClr val="tx1"/>
            </a:solidFill>
            <a:round/>
            <a:headEnd/>
            <a:tailEnd/>
          </a:ln>
        </p:spPr>
        <p:txBody>
          <a:bodyPr lIns="90170" tIns="46990" rIns="90170" bIns="4699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2" algn="ctr" eaLnBrk="1" hangingPunct="1">
              <a:lnSpc>
                <a:spcPct val="120000"/>
              </a:lnSpc>
              <a:spcBef>
                <a:spcPct val="0"/>
              </a:spcBef>
              <a:buFontTx/>
              <a:buNone/>
            </a:pPr>
            <a:r>
              <a:rPr lang="es-US" altLang="en-US" sz="1600" dirty="0">
                <a:latin typeface="Meiryo" panose="020B0604030504040204" pitchFamily="34" charset="-128"/>
                <a:ea typeface="Meiryo" panose="020B0604030504040204" pitchFamily="34" charset="-128"/>
                <a:sym typeface="Times New Roman" panose="02020603050405020304" pitchFamily="18" charset="0"/>
              </a:rPr>
              <a:t>fase “óptima”: los socios se sienten seguros acerca de abrirse y mostrarse vulnerables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4A6300"/>
              </a:solidFill>
              <a:effectLst/>
              <a:uLnTx/>
              <a:uFillTx/>
              <a:latin typeface="Meiryo" panose="020B0604030504040204" pitchFamily="34" charset="-128"/>
              <a:ea typeface="Meiryo" panose="020B0604030504040204" pitchFamily="34" charset="-128"/>
              <a:cs typeface="Arial" panose="020B0604020202020204" pitchFamily="34" charset="0"/>
              <a:sym typeface="Times New Roman" panose="02020603050405020304" pitchFamily="18" charset="0"/>
            </a:endParaRPr>
          </a:p>
        </p:txBody>
      </p:sp>
      <p:sp>
        <p:nvSpPr>
          <p:cNvPr id="77834" name="Down Arrow 11"/>
          <p:cNvSpPr>
            <a:spLocks noChangeArrowheads="1"/>
          </p:cNvSpPr>
          <p:nvPr/>
        </p:nvSpPr>
        <p:spPr bwMode="auto">
          <a:xfrm>
            <a:off x="1600200" y="2833688"/>
            <a:ext cx="304800" cy="927100"/>
          </a:xfrm>
          <a:prstGeom prst="downArrow">
            <a:avLst>
              <a:gd name="adj1" fmla="val 50000"/>
              <a:gd name="adj2" fmla="val 40556"/>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Century Gothic" panose="020B0502020202020204" pitchFamily="34" charset="0"/>
            </a:endParaRPr>
          </a:p>
        </p:txBody>
      </p:sp>
      <p:sp>
        <p:nvSpPr>
          <p:cNvPr id="77835" name="Down Arrow 12"/>
          <p:cNvSpPr>
            <a:spLocks noChangeArrowheads="1"/>
          </p:cNvSpPr>
          <p:nvPr/>
        </p:nvSpPr>
        <p:spPr bwMode="auto">
          <a:xfrm>
            <a:off x="4541838" y="2808288"/>
            <a:ext cx="304800" cy="925512"/>
          </a:xfrm>
          <a:prstGeom prst="downArrow">
            <a:avLst>
              <a:gd name="adj1" fmla="val 50000"/>
              <a:gd name="adj2" fmla="val 46714"/>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Century Gothic" panose="020B0502020202020204" pitchFamily="34" charset="0"/>
            </a:endParaRPr>
          </a:p>
        </p:txBody>
      </p:sp>
      <p:sp>
        <p:nvSpPr>
          <p:cNvPr id="77836" name="Down Arrow 13"/>
          <p:cNvSpPr>
            <a:spLocks noChangeArrowheads="1"/>
          </p:cNvSpPr>
          <p:nvPr/>
        </p:nvSpPr>
        <p:spPr bwMode="auto">
          <a:xfrm>
            <a:off x="7413625" y="2819400"/>
            <a:ext cx="304800" cy="914400"/>
          </a:xfrm>
          <a:prstGeom prst="downArrow">
            <a:avLst>
              <a:gd name="adj1" fmla="val 50000"/>
              <a:gd name="adj2" fmla="val 5000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Century Gothic" panose="020B0502020202020204" pitchFamily="34" charset="0"/>
            </a:endParaRPr>
          </a:p>
        </p:txBody>
      </p:sp>
      <p:sp>
        <p:nvSpPr>
          <p:cNvPr id="77837" name="TextBox 13"/>
          <p:cNvSpPr>
            <a:spLocks noChangeArrowheads="1"/>
          </p:cNvSpPr>
          <p:nvPr/>
        </p:nvSpPr>
        <p:spPr bwMode="auto">
          <a:xfrm>
            <a:off x="20637" y="357326"/>
            <a:ext cx="9102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S" altLang="en-US" sz="4000" b="1" dirty="0">
                <a:solidFill>
                  <a:srgbClr val="82A2C9"/>
                </a:solidFill>
                <a:latin typeface="Gill Sans MT" panose="020B0502020104020203" pitchFamily="34" charset="0"/>
                <a:sym typeface="Times New Roman" panose="02020603050405020304" pitchFamily="18" charset="0"/>
              </a:rPr>
              <a:t>Continuidad de la confianza</a:t>
            </a:r>
          </a:p>
        </p:txBody>
      </p:sp>
      <p:pic>
        <p:nvPicPr>
          <p:cNvPr id="14"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346079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4314825" y="4732338"/>
            <a:ext cx="180975" cy="587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17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s-US" altLang="en-US" b="1">
              <a:solidFill>
                <a:srgbClr val="000000"/>
              </a:solidFill>
              <a:latin typeface="Meiryo" panose="020B0604030504040204" pitchFamily="34" charset="-128"/>
              <a:ea typeface="Meiryo" panose="020B0604030504040204" pitchFamily="34" charset="-128"/>
            </a:endParaRPr>
          </a:p>
        </p:txBody>
      </p:sp>
      <p:sp>
        <p:nvSpPr>
          <p:cNvPr id="79877" name="TextBox 1"/>
          <p:cNvSpPr txBox="1">
            <a:spLocks noChangeArrowheads="1"/>
          </p:cNvSpPr>
          <p:nvPr/>
        </p:nvSpPr>
        <p:spPr bwMode="auto">
          <a:xfrm>
            <a:off x="3235325" y="13017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US" altLang="en-US" sz="1800">
              <a:solidFill>
                <a:srgbClr val="000000"/>
              </a:solidFill>
            </a:endParaRPr>
          </a:p>
        </p:txBody>
      </p:sp>
      <p:sp>
        <p:nvSpPr>
          <p:cNvPr id="79878" name="Oval 2"/>
          <p:cNvSpPr>
            <a:spLocks noChangeArrowheads="1"/>
          </p:cNvSpPr>
          <p:nvPr/>
        </p:nvSpPr>
        <p:spPr bwMode="auto">
          <a:xfrm rot="2975803">
            <a:off x="3073400" y="635000"/>
            <a:ext cx="611188" cy="9731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US" altLang="en-US" sz="1800">
              <a:solidFill>
                <a:srgbClr val="000000"/>
              </a:solidFill>
            </a:endParaRPr>
          </a:p>
        </p:txBody>
      </p:sp>
      <p:sp>
        <p:nvSpPr>
          <p:cNvPr id="79880" name="Oval 4"/>
          <p:cNvSpPr>
            <a:spLocks noChangeArrowheads="1"/>
          </p:cNvSpPr>
          <p:nvPr/>
        </p:nvSpPr>
        <p:spPr bwMode="auto">
          <a:xfrm rot="-3179608">
            <a:off x="1046956" y="2278857"/>
            <a:ext cx="2211387" cy="8826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US" altLang="en-US" sz="1800">
              <a:solidFill>
                <a:srgbClr val="000000"/>
              </a:solidFill>
            </a:endParaRPr>
          </a:p>
        </p:txBody>
      </p:sp>
      <p:sp>
        <p:nvSpPr>
          <p:cNvPr id="79881" name="Oval 8"/>
          <p:cNvSpPr>
            <a:spLocks noChangeArrowheads="1"/>
          </p:cNvSpPr>
          <p:nvPr/>
        </p:nvSpPr>
        <p:spPr bwMode="auto">
          <a:xfrm rot="-4378689">
            <a:off x="-22225" y="4943475"/>
            <a:ext cx="2133600" cy="635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US" altLang="en-US" sz="1800">
              <a:solidFill>
                <a:srgbClr val="000000"/>
              </a:solidFill>
            </a:endParaRPr>
          </a:p>
        </p:txBody>
      </p:sp>
      <p:sp>
        <p:nvSpPr>
          <p:cNvPr id="79884" name="Oval 7"/>
          <p:cNvSpPr>
            <a:spLocks noChangeArrowheads="1"/>
          </p:cNvSpPr>
          <p:nvPr/>
        </p:nvSpPr>
        <p:spPr bwMode="auto">
          <a:xfrm>
            <a:off x="3984625" y="1301750"/>
            <a:ext cx="587375" cy="4619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US" altLang="en-US" sz="1800">
              <a:solidFill>
                <a:srgbClr val="000000"/>
              </a:solidFill>
            </a:endParaRPr>
          </a:p>
        </p:txBody>
      </p:sp>
      <p:sp>
        <p:nvSpPr>
          <p:cNvPr id="79885" name="Oval 16"/>
          <p:cNvSpPr>
            <a:spLocks noChangeArrowheads="1"/>
          </p:cNvSpPr>
          <p:nvPr/>
        </p:nvSpPr>
        <p:spPr bwMode="auto">
          <a:xfrm rot="3610239">
            <a:off x="7027863" y="4987925"/>
            <a:ext cx="1608137" cy="4873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US" altLang="en-US" sz="1800">
              <a:solidFill>
                <a:srgbClr val="000000"/>
              </a:solidFill>
            </a:endParaRPr>
          </a:p>
        </p:txBody>
      </p:sp>
      <p:sp>
        <p:nvSpPr>
          <p:cNvPr id="79886" name="Oval 17"/>
          <p:cNvSpPr>
            <a:spLocks noChangeArrowheads="1"/>
          </p:cNvSpPr>
          <p:nvPr/>
        </p:nvSpPr>
        <p:spPr bwMode="auto">
          <a:xfrm rot="2342846">
            <a:off x="4584700" y="927100"/>
            <a:ext cx="1477963" cy="5492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US" altLang="en-US" sz="1800">
              <a:solidFill>
                <a:srgbClr val="000000"/>
              </a:solidFill>
            </a:endParaRPr>
          </a:p>
        </p:txBody>
      </p:sp>
      <p:sp>
        <p:nvSpPr>
          <p:cNvPr id="79890" name="TextBox 2"/>
          <p:cNvSpPr txBox="1">
            <a:spLocks noChangeArrowheads="1"/>
          </p:cNvSpPr>
          <p:nvPr/>
        </p:nvSpPr>
        <p:spPr bwMode="auto">
          <a:xfrm rot="-2372567">
            <a:off x="6359525" y="2455863"/>
            <a:ext cx="541338" cy="1100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US" altLang="en-US" sz="1800">
              <a:solidFill>
                <a:srgbClr val="000000"/>
              </a:solidFill>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21" y="76200"/>
            <a:ext cx="8785779" cy="6200896"/>
          </a:xfrm>
          <a:prstGeom prst="rect">
            <a:avLst/>
          </a:prstGeom>
        </p:spPr>
      </p:pic>
      <p:sp>
        <p:nvSpPr>
          <p:cNvPr id="79876" name="Text Box 4"/>
          <p:cNvSpPr txBox="1">
            <a:spLocks noChangeArrowheads="1"/>
          </p:cNvSpPr>
          <p:nvPr/>
        </p:nvSpPr>
        <p:spPr bwMode="auto">
          <a:xfrm>
            <a:off x="3099506" y="5412120"/>
            <a:ext cx="26116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S" altLang="en-US" sz="1000" b="1" dirty="0" err="1">
                <a:solidFill>
                  <a:srgbClr val="000000"/>
                </a:solidFill>
                <a:latin typeface="Times New Roman" panose="02020603050405020304" pitchFamily="18" charset="0"/>
                <a:sym typeface="Century Gothic" panose="020B0502020202020204" pitchFamily="34" charset="0"/>
              </a:rPr>
              <a:t>Turnbull</a:t>
            </a:r>
            <a:r>
              <a:rPr lang="es-US" altLang="en-US" sz="1000" b="1" dirty="0">
                <a:solidFill>
                  <a:srgbClr val="000000"/>
                </a:solidFill>
                <a:latin typeface="Times New Roman" panose="02020603050405020304" pitchFamily="18" charset="0"/>
                <a:sym typeface="Century Gothic" panose="020B0502020202020204" pitchFamily="34" charset="0"/>
              </a:rPr>
              <a:t> et al.</a:t>
            </a:r>
            <a:r>
              <a:rPr lang="es-US" altLang="en-US" sz="1000" b="1" dirty="0">
                <a:solidFill>
                  <a:srgbClr val="000000"/>
                </a:solidFill>
                <a:sym typeface="Times New Roman" panose="02020603050405020304" pitchFamily="18" charset="0"/>
              </a:rPr>
              <a:t>.</a:t>
            </a:r>
            <a:r>
              <a:rPr lang="en-US" altLang="en-US" sz="1000" b="1" dirty="0">
                <a:solidFill>
                  <a:srgbClr val="000000"/>
                </a:solidFill>
                <a:latin typeface="Times New Roman" panose="02020603050405020304" pitchFamily="18" charset="0"/>
                <a:sym typeface="Century Gothic" panose="020B0502020202020204" pitchFamily="34" charset="0"/>
              </a:rPr>
              <a:t/>
            </a:r>
            <a:br>
              <a:rPr lang="en-US" altLang="en-US" sz="1000" b="1" dirty="0">
                <a:solidFill>
                  <a:srgbClr val="000000"/>
                </a:solidFill>
                <a:latin typeface="Times New Roman" panose="02020603050405020304" pitchFamily="18" charset="0"/>
                <a:sym typeface="Century Gothic" panose="020B0502020202020204" pitchFamily="34" charset="0"/>
              </a:rPr>
            </a:br>
            <a:r>
              <a:rPr lang="es-US" altLang="en-US" sz="1000" i="1" dirty="0" err="1">
                <a:solidFill>
                  <a:srgbClr val="000000"/>
                </a:solidFill>
                <a:latin typeface="Times New Roman" panose="02020603050405020304" pitchFamily="18" charset="0"/>
                <a:sym typeface="Century Gothic" panose="020B0502020202020204" pitchFamily="34" charset="0"/>
              </a:rPr>
              <a:t>Families</a:t>
            </a:r>
            <a:r>
              <a:rPr lang="es-US" altLang="en-US" sz="1000" i="1" dirty="0">
                <a:solidFill>
                  <a:srgbClr val="000000"/>
                </a:solidFill>
                <a:latin typeface="Times New Roman" panose="02020603050405020304" pitchFamily="18" charset="0"/>
                <a:sym typeface="Century Gothic" panose="020B0502020202020204" pitchFamily="34" charset="0"/>
              </a:rPr>
              <a:t>, </a:t>
            </a:r>
            <a:r>
              <a:rPr lang="es-US" altLang="en-US" sz="1000" i="1" dirty="0" err="1">
                <a:solidFill>
                  <a:srgbClr val="000000"/>
                </a:solidFill>
                <a:latin typeface="Times New Roman" panose="02020603050405020304" pitchFamily="18" charset="0"/>
                <a:sym typeface="Century Gothic" panose="020B0502020202020204" pitchFamily="34" charset="0"/>
              </a:rPr>
              <a:t>Professionals</a:t>
            </a:r>
            <a:r>
              <a:rPr lang="es-US" altLang="en-US" sz="1000" i="1" dirty="0">
                <a:solidFill>
                  <a:srgbClr val="000000"/>
                </a:solidFill>
                <a:latin typeface="Times New Roman" panose="02020603050405020304" pitchFamily="18" charset="0"/>
                <a:sym typeface="Century Gothic" panose="020B0502020202020204" pitchFamily="34" charset="0"/>
              </a:rPr>
              <a:t>, and </a:t>
            </a:r>
            <a:r>
              <a:rPr lang="es-US" altLang="en-US" sz="1000" i="1" dirty="0" err="1">
                <a:solidFill>
                  <a:srgbClr val="000000"/>
                </a:solidFill>
                <a:latin typeface="Times New Roman" panose="02020603050405020304" pitchFamily="18" charset="0"/>
                <a:sym typeface="Century Gothic" panose="020B0502020202020204" pitchFamily="34" charset="0"/>
              </a:rPr>
              <a:t>Exceptionality</a:t>
            </a:r>
            <a:r>
              <a:rPr lang="es-US" altLang="en-US" sz="1000" i="1" dirty="0">
                <a:solidFill>
                  <a:srgbClr val="000000"/>
                </a:solidFill>
                <a:latin typeface="Times New Roman" panose="02020603050405020304" pitchFamily="18" charset="0"/>
                <a:sym typeface="Century Gothic" panose="020B0502020202020204" pitchFamily="34" charset="0"/>
              </a:rPr>
              <a:t>, 2e</a:t>
            </a:r>
            <a:r>
              <a:rPr lang="en-US" altLang="en-US" sz="1000" i="1" dirty="0">
                <a:solidFill>
                  <a:srgbClr val="000000"/>
                </a:solidFill>
                <a:latin typeface="Times New Roman" panose="02020603050405020304" pitchFamily="18" charset="0"/>
                <a:sym typeface="Century Gothic" panose="020B0502020202020204" pitchFamily="34" charset="0"/>
              </a:rPr>
              <a:t/>
            </a:r>
            <a:br>
              <a:rPr lang="en-US" altLang="en-US" sz="1000" i="1" dirty="0">
                <a:solidFill>
                  <a:srgbClr val="000000"/>
                </a:solidFill>
                <a:latin typeface="Times New Roman" panose="02020603050405020304" pitchFamily="18" charset="0"/>
                <a:sym typeface="Century Gothic" panose="020B0502020202020204" pitchFamily="34" charset="0"/>
              </a:rPr>
            </a:br>
            <a:r>
              <a:rPr lang="es-US" altLang="en-US" sz="1000" dirty="0">
                <a:solidFill>
                  <a:srgbClr val="000000"/>
                </a:solidFill>
                <a:latin typeface="Times New Roman" panose="02020603050405020304" pitchFamily="18" charset="0"/>
                <a:sym typeface="Century Gothic" panose="020B0502020202020204" pitchFamily="34" charset="0"/>
              </a:rPr>
              <a:t>Copyright ©2006 </a:t>
            </a:r>
            <a:r>
              <a:rPr lang="es-US" altLang="en-US" sz="1000" dirty="0" smtClean="0">
                <a:solidFill>
                  <a:srgbClr val="000000"/>
                </a:solidFill>
                <a:latin typeface="Times New Roman" panose="02020603050405020304" pitchFamily="18" charset="0"/>
                <a:sym typeface="Century Gothic" panose="020B0502020202020204" pitchFamily="34" charset="0"/>
              </a:rPr>
              <a:t>- </a:t>
            </a:r>
            <a:r>
              <a:rPr lang="es-US" altLang="en-US" sz="1000" dirty="0">
                <a:solidFill>
                  <a:srgbClr val="000000"/>
                </a:solidFill>
                <a:latin typeface="Times New Roman" panose="02020603050405020304" pitchFamily="18" charset="0"/>
                <a:sym typeface="Century Gothic" panose="020B0502020202020204" pitchFamily="34" charset="0"/>
              </a:rPr>
              <a:t>Pearson </a:t>
            </a:r>
            <a:r>
              <a:rPr lang="es-US" altLang="en-US" sz="1000" dirty="0" err="1">
                <a:solidFill>
                  <a:srgbClr val="000000"/>
                </a:solidFill>
                <a:latin typeface="Times New Roman" panose="02020603050405020304" pitchFamily="18" charset="0"/>
                <a:sym typeface="Century Gothic" panose="020B0502020202020204" pitchFamily="34" charset="0"/>
              </a:rPr>
              <a:t>Education</a:t>
            </a:r>
            <a:r>
              <a:rPr lang="es-US" altLang="en-US" sz="1000" dirty="0">
                <a:solidFill>
                  <a:srgbClr val="000000"/>
                </a:solidFill>
                <a:latin typeface="Times New Roman" panose="02020603050405020304" pitchFamily="18" charset="0"/>
                <a:sym typeface="Century Gothic" panose="020B0502020202020204" pitchFamily="34" charset="0"/>
              </a:rPr>
              <a:t>, Inc.</a:t>
            </a:r>
            <a:r>
              <a:rPr lang="en-US" altLang="en-US" sz="1000" dirty="0">
                <a:solidFill>
                  <a:srgbClr val="000000"/>
                </a:solidFill>
                <a:latin typeface="Times New Roman" panose="02020603050405020304" pitchFamily="18" charset="0"/>
                <a:sym typeface="Century Gothic" panose="020B0502020202020204" pitchFamily="34" charset="0"/>
              </a:rPr>
              <a:t/>
            </a:r>
            <a:br>
              <a:rPr lang="en-US" altLang="en-US" sz="1000" dirty="0">
                <a:solidFill>
                  <a:srgbClr val="000000"/>
                </a:solidFill>
                <a:latin typeface="Times New Roman" panose="02020603050405020304" pitchFamily="18" charset="0"/>
                <a:sym typeface="Century Gothic" panose="020B0502020202020204" pitchFamily="34" charset="0"/>
              </a:rPr>
            </a:br>
            <a:r>
              <a:rPr lang="es-US" altLang="en-US" sz="1000" dirty="0" err="1">
                <a:solidFill>
                  <a:srgbClr val="000000"/>
                </a:solidFill>
                <a:latin typeface="Times New Roman" panose="02020603050405020304" pitchFamily="18" charset="0"/>
                <a:sym typeface="Century Gothic" panose="020B0502020202020204" pitchFamily="34" charset="0"/>
              </a:rPr>
              <a:t>Upper</a:t>
            </a:r>
            <a:r>
              <a:rPr lang="es-US" altLang="en-US" sz="1000" dirty="0">
                <a:solidFill>
                  <a:srgbClr val="000000"/>
                </a:solidFill>
                <a:latin typeface="Times New Roman" panose="02020603050405020304" pitchFamily="18" charset="0"/>
                <a:sym typeface="Century Gothic" panose="020B0502020202020204" pitchFamily="34" charset="0"/>
              </a:rPr>
              <a:t> </a:t>
            </a:r>
            <a:r>
              <a:rPr lang="es-US" altLang="en-US" sz="1000" dirty="0" err="1">
                <a:solidFill>
                  <a:srgbClr val="000000"/>
                </a:solidFill>
                <a:latin typeface="Times New Roman" panose="02020603050405020304" pitchFamily="18" charset="0"/>
                <a:sym typeface="Century Gothic" panose="020B0502020202020204" pitchFamily="34" charset="0"/>
              </a:rPr>
              <a:t>Saddle</a:t>
            </a:r>
            <a:r>
              <a:rPr lang="es-US" altLang="en-US" sz="1000" dirty="0">
                <a:solidFill>
                  <a:srgbClr val="000000"/>
                </a:solidFill>
                <a:latin typeface="Times New Roman" panose="02020603050405020304" pitchFamily="18" charset="0"/>
                <a:sym typeface="Century Gothic" panose="020B0502020202020204" pitchFamily="34" charset="0"/>
              </a:rPr>
              <a:t> </a:t>
            </a:r>
            <a:r>
              <a:rPr lang="es-US" altLang="en-US" sz="1000" dirty="0" err="1">
                <a:solidFill>
                  <a:srgbClr val="000000"/>
                </a:solidFill>
                <a:latin typeface="Times New Roman" panose="02020603050405020304" pitchFamily="18" charset="0"/>
                <a:sym typeface="Century Gothic" panose="020B0502020202020204" pitchFamily="34" charset="0"/>
              </a:rPr>
              <a:t>River</a:t>
            </a:r>
            <a:r>
              <a:rPr lang="es-US" altLang="en-US" sz="1000" dirty="0">
                <a:solidFill>
                  <a:srgbClr val="000000"/>
                </a:solidFill>
                <a:latin typeface="Times New Roman" panose="02020603050405020304" pitchFamily="18" charset="0"/>
                <a:sym typeface="Century Gothic" panose="020B0502020202020204" pitchFamily="34" charset="0"/>
              </a:rPr>
              <a:t>, New Jersey 07458</a:t>
            </a:r>
            <a:r>
              <a:rPr lang="en-US" altLang="en-US" sz="1000" dirty="0">
                <a:solidFill>
                  <a:srgbClr val="000000"/>
                </a:solidFill>
                <a:latin typeface="Times New Roman" panose="02020603050405020304" pitchFamily="18" charset="0"/>
                <a:sym typeface="Century Gothic" panose="020B0502020202020204" pitchFamily="34" charset="0"/>
              </a:rPr>
              <a:t/>
            </a:r>
            <a:br>
              <a:rPr lang="en-US" altLang="en-US" sz="1000" dirty="0">
                <a:solidFill>
                  <a:srgbClr val="000000"/>
                </a:solidFill>
                <a:latin typeface="Times New Roman" panose="02020603050405020304" pitchFamily="18" charset="0"/>
                <a:sym typeface="Century Gothic" panose="020B0502020202020204" pitchFamily="34" charset="0"/>
              </a:rPr>
            </a:br>
            <a:r>
              <a:rPr lang="es-US" altLang="en-US" sz="1000" dirty="0">
                <a:solidFill>
                  <a:srgbClr val="000000"/>
                </a:solidFill>
                <a:latin typeface="Times New Roman" panose="02020603050405020304" pitchFamily="18" charset="0"/>
                <a:sym typeface="Century Gothic" panose="020B0502020202020204" pitchFamily="34" charset="0"/>
              </a:rPr>
              <a:t>Todos los derechos reservados.</a:t>
            </a:r>
            <a:r>
              <a:rPr lang="es-US" altLang="en-US" sz="1000" i="1" dirty="0">
                <a:solidFill>
                  <a:srgbClr val="000000"/>
                </a:solidFill>
                <a:latin typeface="Times New Roman" panose="02020603050405020304" pitchFamily="18" charset="0"/>
                <a:sym typeface="Century Gothic" panose="020B0502020202020204" pitchFamily="34" charset="0"/>
              </a:rPr>
              <a:t> </a:t>
            </a:r>
            <a:endParaRPr lang="es-US" altLang="en-US" sz="1000" dirty="0">
              <a:solidFill>
                <a:srgbClr val="000000"/>
              </a:solidFill>
            </a:endParaRPr>
          </a:p>
        </p:txBody>
      </p:sp>
      <p:sp>
        <p:nvSpPr>
          <p:cNvPr id="2" name="Rectangle 1"/>
          <p:cNvSpPr/>
          <p:nvPr/>
        </p:nvSpPr>
        <p:spPr>
          <a:xfrm>
            <a:off x="1450975" y="3186285"/>
            <a:ext cx="5864225" cy="2308324"/>
          </a:xfrm>
          <a:prstGeom prst="rect">
            <a:avLst/>
          </a:prstGeom>
        </p:spPr>
        <p:txBody>
          <a:bodyPr wrap="square">
            <a:spAutoFit/>
          </a:bodyPr>
          <a:lstStyle/>
          <a:p>
            <a:pPr marL="347663" indent="-347663" algn="ctr" eaLnBrk="1" hangingPunct="1">
              <a:lnSpc>
                <a:spcPct val="80000"/>
              </a:lnSpc>
              <a:spcBef>
                <a:spcPct val="20000"/>
              </a:spcBef>
              <a:defRPr/>
            </a:pPr>
            <a:r>
              <a:rPr lang="es-US" altLang="en-US" sz="4000" b="1" dirty="0">
                <a:solidFill>
                  <a:srgbClr val="82A2C9"/>
                </a:solidFill>
                <a:latin typeface="Gill Sans MT" panose="020B0502020104020203" pitchFamily="34" charset="0"/>
                <a:ea typeface="+mn-ea"/>
                <a:sym typeface="Calibri Light" panose="020F0302020204030204" pitchFamily="34" charset="0"/>
              </a:rPr>
              <a:t>CONFIANZA </a:t>
            </a:r>
          </a:p>
          <a:p>
            <a:pPr marL="347663" indent="-347663" algn="ctr" eaLnBrk="1" hangingPunct="1">
              <a:lnSpc>
                <a:spcPct val="80000"/>
              </a:lnSpc>
              <a:spcBef>
                <a:spcPct val="20000"/>
              </a:spcBef>
              <a:defRPr/>
            </a:pPr>
            <a:r>
              <a:rPr lang="es-US" altLang="en-US" sz="4000" b="1" dirty="0">
                <a:solidFill>
                  <a:srgbClr val="82A2C9"/>
                </a:solidFill>
                <a:latin typeface="Gill Sans MT" panose="020B0502020104020203" pitchFamily="34" charset="0"/>
                <a:ea typeface="+mn-ea"/>
                <a:sym typeface="Calibri Light" panose="020F0302020204030204" pitchFamily="34" charset="0"/>
              </a:rPr>
              <a:t>como </a:t>
            </a:r>
            <a:r>
              <a:rPr lang="es-US" altLang="en-US" sz="4000" b="1" dirty="0" smtClean="0">
                <a:solidFill>
                  <a:srgbClr val="82A2C9"/>
                </a:solidFill>
                <a:latin typeface="Gill Sans MT" panose="020B0502020104020203" pitchFamily="34" charset="0"/>
                <a:ea typeface="+mn-ea"/>
                <a:sym typeface="Calibri Light" panose="020F0302020204030204" pitchFamily="34" charset="0"/>
              </a:rPr>
              <a:t>piedra </a:t>
            </a:r>
            <a:endParaRPr lang="es-US" altLang="en-US" sz="4000" b="1" dirty="0">
              <a:solidFill>
                <a:srgbClr val="82A2C9"/>
              </a:solidFill>
              <a:latin typeface="Gill Sans MT" panose="020B0502020104020203" pitchFamily="34" charset="0"/>
              <a:ea typeface="+mn-ea"/>
              <a:sym typeface="Calibri Light" panose="020F0302020204030204" pitchFamily="34" charset="0"/>
            </a:endParaRPr>
          </a:p>
          <a:p>
            <a:pPr marL="347663" indent="-347663" algn="ctr" eaLnBrk="1" hangingPunct="1">
              <a:lnSpc>
                <a:spcPct val="80000"/>
              </a:lnSpc>
              <a:spcBef>
                <a:spcPct val="20000"/>
              </a:spcBef>
              <a:defRPr/>
            </a:pPr>
            <a:r>
              <a:rPr lang="es-US" altLang="en-US" sz="4000" b="1" dirty="0">
                <a:solidFill>
                  <a:srgbClr val="82A2C9"/>
                </a:solidFill>
                <a:latin typeface="Gill Sans MT" panose="020B0502020104020203" pitchFamily="34" charset="0"/>
                <a:ea typeface="+mn-ea"/>
                <a:sym typeface="Calibri Light" panose="020F0302020204030204" pitchFamily="34" charset="0"/>
              </a:rPr>
              <a:t>angular para las asociaciones </a:t>
            </a:r>
          </a:p>
        </p:txBody>
      </p:sp>
      <p:pic>
        <p:nvPicPr>
          <p:cNvPr id="14"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3646587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152515" y="152396"/>
            <a:ext cx="8762771" cy="838268"/>
          </a:xfrm>
          <a:ln/>
        </p:spPr>
        <p:txBody>
          <a:bodyPr>
            <a:noAutofit/>
          </a:bodyPr>
          <a:lstStyle/>
          <a:p>
            <a:pPr algn="ctr"/>
            <a:r>
              <a:rPr lang="es-US" altLang="zh-CN" sz="3200" dirty="0" smtClean="0">
                <a:solidFill>
                  <a:srgbClr val="82A2C9"/>
                </a:solidFill>
                <a:latin typeface="Arial" panose="020B0604020202020204" pitchFamily="34" charset="0"/>
                <a:cs typeface="Arial" panose="020B0604020202020204" pitchFamily="34" charset="0"/>
              </a:rPr>
              <a:t>ENLACE a los RESULTADOS DE LOS ALUMNOS</a:t>
            </a:r>
            <a:endParaRPr lang="es-US" altLang="zh-CN" sz="3200" dirty="0">
              <a:solidFill>
                <a:srgbClr val="82A2C9"/>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B1E64668-D168-446D-980A-DCB20B96947D}"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8</a:t>
            </a:fld>
            <a:endParaRPr kumimoji="0" lang="es-US"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36867" name="Content Placeholder 2"/>
          <p:cNvSpPr>
            <a:spLocks noGrp="1" noChangeArrowheads="1"/>
          </p:cNvSpPr>
          <p:nvPr>
            <p:ph idx="4294967295"/>
          </p:nvPr>
        </p:nvSpPr>
        <p:spPr bwMode="auto">
          <a:xfrm>
            <a:off x="1219200" y="1752600"/>
            <a:ext cx="79248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buFont typeface="Verdana" panose="020B0604030504040204" pitchFamily="34" charset="0"/>
              <a:buNone/>
            </a:pPr>
            <a:endParaRPr lang="es-US" altLang="zh-CN" dirty="0"/>
          </a:p>
          <a:p>
            <a:pPr marL="457200" lvl="1" indent="0">
              <a:buNone/>
            </a:pPr>
            <a:endParaRPr lang="es-US" altLang="zh-C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772" y="1165502"/>
            <a:ext cx="6019610" cy="5082824"/>
          </a:xfrm>
          <a:prstGeom prst="rect">
            <a:avLst/>
          </a:prstGeom>
        </p:spPr>
      </p:pic>
      <p:pic>
        <p:nvPicPr>
          <p:cNvPr id="7"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37637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17" y="20402"/>
            <a:ext cx="8762770" cy="1143000"/>
          </a:xfrm>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s-US" sz="3600" dirty="0" smtClean="0">
                <a:solidFill>
                  <a:srgbClr val="82A2C9"/>
                </a:solidFill>
                <a:latin typeface="Arial" panose="020B0604020202020204" pitchFamily="34" charset="0"/>
                <a:cs typeface="Arial" panose="020B0604020202020204" pitchFamily="34" charset="0"/>
              </a:rPr>
              <a:t>ENLACE a LAS PRÁCTICAS ACTUALES</a:t>
            </a:r>
            <a:r>
              <a:rPr lang="en-US" sz="2400" dirty="0" smtClean="0">
                <a:solidFill>
                  <a:srgbClr val="FF0000"/>
                </a:solidFill>
              </a:rPr>
              <a:t/>
            </a:r>
            <a:br>
              <a:rPr lang="en-US" sz="2400" dirty="0" smtClean="0">
                <a:solidFill>
                  <a:srgbClr val="FF0000"/>
                </a:solidFill>
              </a:rPr>
            </a:br>
            <a:r>
              <a:rPr lang="en-US" sz="3600" dirty="0">
                <a:solidFill>
                  <a:srgbClr val="FF0000"/>
                </a:solidFill>
              </a:rPr>
              <a:t/>
            </a:r>
            <a:br>
              <a:rPr lang="en-US" sz="3600" dirty="0">
                <a:solidFill>
                  <a:srgbClr val="FF000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endParaRPr lang="es-US" sz="3600" dirty="0">
              <a:solidFill>
                <a:srgbClr val="7030A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37AFE810-CCCD-4479-AB7B-DD7C0B0BD47A}"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a:t>
            </a:fld>
            <a:endParaRPr kumimoji="0" lang="es-US"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5" name="TextBox 4"/>
          <p:cNvSpPr txBox="1"/>
          <p:nvPr/>
        </p:nvSpPr>
        <p:spPr>
          <a:xfrm>
            <a:off x="2590852" y="5407034"/>
            <a:ext cx="304096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US" sz="14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rPr>
              <a:t>Turnbull, et al., 2009, Capítulos 8-10</a:t>
            </a:r>
            <a:endParaRPr kumimoji="0" lang="es-US"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73" y="1143189"/>
            <a:ext cx="7777854" cy="4571622"/>
          </a:xfrm>
          <a:prstGeom prst="rect">
            <a:avLst/>
          </a:prstGeom>
        </p:spPr>
      </p:pic>
      <p:pic>
        <p:nvPicPr>
          <p:cNvPr id="6"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785375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TotalTime>
  <Words>1339</Words>
  <Application>Microsoft Office PowerPoint</Application>
  <PresentationFormat>On-screen Show (4:3)</PresentationFormat>
  <Paragraphs>227</Paragraphs>
  <Slides>12</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SimSun</vt:lpstr>
      <vt:lpstr>Arial</vt:lpstr>
      <vt:lpstr>Batang</vt:lpstr>
      <vt:lpstr>Calibri</vt:lpstr>
      <vt:lpstr>Calibri Light</vt:lpstr>
      <vt:lpstr>Century Gothic</vt:lpstr>
      <vt:lpstr>等线</vt:lpstr>
      <vt:lpstr>等线 Light</vt:lpstr>
      <vt:lpstr>Gill Sans MT</vt:lpstr>
      <vt:lpstr>Meiryo</vt:lpstr>
      <vt:lpstr>华文中宋</vt:lpstr>
      <vt:lpstr>Times New Roman</vt:lpstr>
      <vt:lpstr>Verdana</vt:lpstr>
      <vt:lpstr>Wingdings 2</vt:lpstr>
      <vt:lpstr>Office Theme</vt:lpstr>
      <vt:lpstr>PowerPoint Presentation</vt:lpstr>
      <vt:lpstr>PowerPoint Presentation</vt:lpstr>
      <vt:lpstr>PowerPoint Presentation</vt:lpstr>
      <vt:lpstr>La confianza es…</vt:lpstr>
      <vt:lpstr>  </vt:lpstr>
      <vt:lpstr> </vt:lpstr>
      <vt:lpstr>PowerPoint Presentation</vt:lpstr>
      <vt:lpstr>ENLACE a los RESULTADOS DE LOS ALUMNOS</vt:lpstr>
      <vt:lpstr>       ENLACE a LAS PRÁCTICAS ACTUALES         </vt:lpstr>
      <vt:lpstr>PowerPoint Presentation</vt:lpstr>
      <vt:lpstr>PowerPoint Presentation</vt:lpstr>
      <vt:lpstr>PowerPoint Presentation</vt:lpstr>
    </vt:vector>
  </TitlesOfParts>
  <Company>College of Education and Human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Schenker</dc:creator>
  <cp:lastModifiedBy>Tori Schenker</cp:lastModifiedBy>
  <cp:revision>1</cp:revision>
  <dcterms:created xsi:type="dcterms:W3CDTF">2017-09-26T18:27:15Z</dcterms:created>
  <dcterms:modified xsi:type="dcterms:W3CDTF">2017-09-26T18:31:46Z</dcterms:modified>
</cp:coreProperties>
</file>